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57" r:id="rId6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0" d="100"/>
          <a:sy n="50" d="100"/>
        </p:scale>
        <p:origin x="1958" y="41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sa Carolina Ayala Calvo" userId="ceeaccb2-5aaf-48bd-ae1a-a0c9382ef857" providerId="ADAL" clId="{F08ABF49-BB0C-463D-BB22-E1A68682DF80}"/>
    <pc:docChg chg="modSld">
      <pc:chgData name="Rosa Carolina Ayala Calvo" userId="ceeaccb2-5aaf-48bd-ae1a-a0c9382ef857" providerId="ADAL" clId="{F08ABF49-BB0C-463D-BB22-E1A68682DF80}" dt="2026-02-13T17:30:08.200" v="48" actId="13244"/>
      <pc:docMkLst>
        <pc:docMk/>
      </pc:docMkLst>
      <pc:sldChg chg="modSp mod">
        <pc:chgData name="Rosa Carolina Ayala Calvo" userId="ceeaccb2-5aaf-48bd-ae1a-a0c9382ef857" providerId="ADAL" clId="{F08ABF49-BB0C-463D-BB22-E1A68682DF80}" dt="2026-02-13T17:29:24.138" v="45" actId="13244"/>
        <pc:sldMkLst>
          <pc:docMk/>
          <pc:sldMk cId="3082349710" sldId="256"/>
        </pc:sldMkLst>
        <pc:spChg chg="mod">
          <ac:chgData name="Rosa Carolina Ayala Calvo" userId="ceeaccb2-5aaf-48bd-ae1a-a0c9382ef857" providerId="ADAL" clId="{F08ABF49-BB0C-463D-BB22-E1A68682DF80}" dt="2026-02-13T17:28:04.056" v="7" actId="962"/>
          <ac:spMkLst>
            <pc:docMk/>
            <pc:sldMk cId="3082349710" sldId="256"/>
            <ac:spMk id="4" creationId="{43832A20-A28D-A34F-CE12-85FD975562D1}"/>
          </ac:spMkLst>
        </pc:spChg>
        <pc:spChg chg="ord">
          <ac:chgData name="Rosa Carolina Ayala Calvo" userId="ceeaccb2-5aaf-48bd-ae1a-a0c9382ef857" providerId="ADAL" clId="{F08ABF49-BB0C-463D-BB22-E1A68682DF80}" dt="2026-02-13T17:29:11.073" v="42" actId="13244"/>
          <ac:spMkLst>
            <pc:docMk/>
            <pc:sldMk cId="3082349710" sldId="256"/>
            <ac:spMk id="16" creationId="{C8F98633-C4E4-0A2D-3B85-87F1848C52F9}"/>
          </ac:spMkLst>
        </pc:spChg>
        <pc:spChg chg="mod">
          <ac:chgData name="Rosa Carolina Ayala Calvo" userId="ceeaccb2-5aaf-48bd-ae1a-a0c9382ef857" providerId="ADAL" clId="{F08ABF49-BB0C-463D-BB22-E1A68682DF80}" dt="2026-02-13T17:27:42.708" v="3" actId="962"/>
          <ac:spMkLst>
            <pc:docMk/>
            <pc:sldMk cId="3082349710" sldId="256"/>
            <ac:spMk id="17" creationId="{CB60FCB7-8C6D-0C85-A909-9EDDBA3A9EE9}"/>
          </ac:spMkLst>
        </pc:spChg>
        <pc:spChg chg="mod">
          <ac:chgData name="Rosa Carolina Ayala Calvo" userId="ceeaccb2-5aaf-48bd-ae1a-a0c9382ef857" providerId="ADAL" clId="{F08ABF49-BB0C-463D-BB22-E1A68682DF80}" dt="2026-02-13T17:27:42.151" v="2" actId="962"/>
          <ac:spMkLst>
            <pc:docMk/>
            <pc:sldMk cId="3082349710" sldId="256"/>
            <ac:spMk id="18" creationId="{F91B90A5-B08A-D4EB-BE79-46379675F6E7}"/>
          </ac:spMkLst>
        </pc:spChg>
        <pc:spChg chg="mod ord">
          <ac:chgData name="Rosa Carolina Ayala Calvo" userId="ceeaccb2-5aaf-48bd-ae1a-a0c9382ef857" providerId="ADAL" clId="{F08ABF49-BB0C-463D-BB22-E1A68682DF80}" dt="2026-02-13T17:29:16.729" v="43" actId="13244"/>
          <ac:spMkLst>
            <pc:docMk/>
            <pc:sldMk cId="3082349710" sldId="256"/>
            <ac:spMk id="19" creationId="{9199333F-A3F3-200C-C96D-966520CA0360}"/>
          </ac:spMkLst>
        </pc:spChg>
        <pc:spChg chg="ord">
          <ac:chgData name="Rosa Carolina Ayala Calvo" userId="ceeaccb2-5aaf-48bd-ae1a-a0c9382ef857" providerId="ADAL" clId="{F08ABF49-BB0C-463D-BB22-E1A68682DF80}" dt="2026-02-13T17:29:20.600" v="44" actId="13244"/>
          <ac:spMkLst>
            <pc:docMk/>
            <pc:sldMk cId="3082349710" sldId="256"/>
            <ac:spMk id="20" creationId="{786C045A-458A-E367-58B4-892CB260F255}"/>
          </ac:spMkLst>
        </pc:spChg>
        <pc:grpChg chg="mod ord">
          <ac:chgData name="Rosa Carolina Ayala Calvo" userId="ceeaccb2-5aaf-48bd-ae1a-a0c9382ef857" providerId="ADAL" clId="{F08ABF49-BB0C-463D-BB22-E1A68682DF80}" dt="2026-02-13T17:29:24.138" v="45" actId="13244"/>
          <ac:grpSpMkLst>
            <pc:docMk/>
            <pc:sldMk cId="3082349710" sldId="256"/>
            <ac:grpSpMk id="8" creationId="{682701B4-E77A-8E5B-C236-FF6E3F42D8F2}"/>
          </ac:grpSpMkLst>
        </pc:grpChg>
        <pc:picChg chg="mod">
          <ac:chgData name="Rosa Carolina Ayala Calvo" userId="ceeaccb2-5aaf-48bd-ae1a-a0c9382ef857" providerId="ADAL" clId="{F08ABF49-BB0C-463D-BB22-E1A68682DF80}" dt="2026-02-13T17:27:38.998" v="1" actId="962"/>
          <ac:picMkLst>
            <pc:docMk/>
            <pc:sldMk cId="3082349710" sldId="256"/>
            <ac:picMk id="5" creationId="{07CF3D0E-6380-BAE4-4E52-D2B0C399235D}"/>
          </ac:picMkLst>
        </pc:picChg>
      </pc:sldChg>
      <pc:sldChg chg="addSp modSp mod">
        <pc:chgData name="Rosa Carolina Ayala Calvo" userId="ceeaccb2-5aaf-48bd-ae1a-a0c9382ef857" providerId="ADAL" clId="{F08ABF49-BB0C-463D-BB22-E1A68682DF80}" dt="2026-02-13T17:30:08.200" v="48" actId="13244"/>
        <pc:sldMkLst>
          <pc:docMk/>
          <pc:sldMk cId="3040055978" sldId="257"/>
        </pc:sldMkLst>
        <pc:spChg chg="add mod ord">
          <ac:chgData name="Rosa Carolina Ayala Calvo" userId="ceeaccb2-5aaf-48bd-ae1a-a0c9382ef857" providerId="ADAL" clId="{F08ABF49-BB0C-463D-BB22-E1A68682DF80}" dt="2026-02-13T17:30:08.200" v="48" actId="13244"/>
          <ac:spMkLst>
            <pc:docMk/>
            <pc:sldMk cId="3040055978" sldId="257"/>
            <ac:spMk id="2" creationId="{140A38AD-F75E-FF1F-D066-DB175AB59D20}"/>
          </ac:spMkLst>
        </pc:spChg>
        <pc:spChg chg="ord">
          <ac:chgData name="Rosa Carolina Ayala Calvo" userId="ceeaccb2-5aaf-48bd-ae1a-a0c9382ef857" providerId="ADAL" clId="{F08ABF49-BB0C-463D-BB22-E1A68682DF80}" dt="2026-02-13T17:30:01.348" v="47" actId="13244"/>
          <ac:spMkLst>
            <pc:docMk/>
            <pc:sldMk cId="3040055978" sldId="257"/>
            <ac:spMk id="16" creationId="{1EB537B5-D03F-8F4E-5F32-024254EB7319}"/>
          </ac:spMkLst>
        </pc:spChg>
        <pc:spChg chg="mod">
          <ac:chgData name="Rosa Carolina Ayala Calvo" userId="ceeaccb2-5aaf-48bd-ae1a-a0c9382ef857" providerId="ADAL" clId="{F08ABF49-BB0C-463D-BB22-E1A68682DF80}" dt="2026-02-13T17:28:19.231" v="10" actId="962"/>
          <ac:spMkLst>
            <pc:docMk/>
            <pc:sldMk cId="3040055978" sldId="257"/>
            <ac:spMk id="17" creationId="{D0610054-73DC-8813-7B53-8438C1F6069C}"/>
          </ac:spMkLst>
        </pc:spChg>
        <pc:grpChg chg="mod ord">
          <ac:chgData name="Rosa Carolina Ayala Calvo" userId="ceeaccb2-5aaf-48bd-ae1a-a0c9382ef857" providerId="ADAL" clId="{F08ABF49-BB0C-463D-BB22-E1A68682DF80}" dt="2026-02-13T17:29:56.685" v="46" actId="13244"/>
          <ac:grpSpMkLst>
            <pc:docMk/>
            <pc:sldMk cId="3040055978" sldId="257"/>
            <ac:grpSpMk id="8" creationId="{16431AB6-0E8B-27DD-EE40-D75CA970E59E}"/>
          </ac:grpSpMkLst>
        </pc:grpChg>
        <pc:picChg chg="mod">
          <ac:chgData name="Rosa Carolina Ayala Calvo" userId="ceeaccb2-5aaf-48bd-ae1a-a0c9382ef857" providerId="ADAL" clId="{F08ABF49-BB0C-463D-BB22-E1A68682DF80}" dt="2026-02-13T17:28:13.103" v="9" actId="962"/>
          <ac:picMkLst>
            <pc:docMk/>
            <pc:sldMk cId="3040055978" sldId="257"/>
            <ac:picMk id="5" creationId="{5784A810-8D97-412B-B82E-079FBF628C91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971AE-D654-4643-AEC5-06A8DE865175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A4C18-0338-4C03-A7B6-957BF9A3F8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14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971AE-D654-4643-AEC5-06A8DE865175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A4C18-0338-4C03-A7B6-957BF9A3F8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508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971AE-D654-4643-AEC5-06A8DE865175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A4C18-0338-4C03-A7B6-957BF9A3F8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460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971AE-D654-4643-AEC5-06A8DE865175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A4C18-0338-4C03-A7B6-957BF9A3F8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1296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971AE-D654-4643-AEC5-06A8DE865175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A4C18-0338-4C03-A7B6-957BF9A3F8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403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971AE-D654-4643-AEC5-06A8DE865175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A4C18-0338-4C03-A7B6-957BF9A3F8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998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971AE-D654-4643-AEC5-06A8DE865175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A4C18-0338-4C03-A7B6-957BF9A3F8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172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971AE-D654-4643-AEC5-06A8DE865175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A4C18-0338-4C03-A7B6-957BF9A3F8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8886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971AE-D654-4643-AEC5-06A8DE865175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A4C18-0338-4C03-A7B6-957BF9A3F8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995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971AE-D654-4643-AEC5-06A8DE865175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A4C18-0338-4C03-A7B6-957BF9A3F8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5804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971AE-D654-4643-AEC5-06A8DE865175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A4C18-0338-4C03-A7B6-957BF9A3F8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323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67971AE-D654-4643-AEC5-06A8DE865175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F6A4C18-0338-4C03-A7B6-957BF9A3F8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304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ecorative fossil themed border">
            <a:extLst>
              <a:ext uri="{FF2B5EF4-FFF2-40B4-BE49-F238E27FC236}">
                <a16:creationId xmlns:a16="http://schemas.microsoft.com/office/drawing/2014/main" id="{07CF3D0E-6380-BAE4-4E52-D2B0C399235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0" t="235" r="2901" b="6747"/>
          <a:stretch>
            <a:fillRect/>
          </a:stretch>
        </p:blipFill>
        <p:spPr>
          <a:xfrm>
            <a:off x="0" y="-1"/>
            <a:ext cx="6850380" cy="9121712"/>
          </a:xfrm>
          <a:prstGeom prst="rect">
            <a:avLst/>
          </a:prstGeom>
        </p:spPr>
      </p:pic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91B90A5-B08A-D4EB-BE79-46379675F6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41012" y="406710"/>
            <a:ext cx="5975976" cy="776470"/>
          </a:xfrm>
          <a:prstGeom prst="roundRect">
            <a:avLst>
              <a:gd name="adj" fmla="val 29667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CB60FCB7-8C6D-0C85-A909-9EDDBA3A9E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41012" y="1242797"/>
            <a:ext cx="5975976" cy="7535443"/>
          </a:xfrm>
          <a:prstGeom prst="roundRect">
            <a:avLst>
              <a:gd name="adj" fmla="val 5063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itle 18">
            <a:extLst>
              <a:ext uri="{FF2B5EF4-FFF2-40B4-BE49-F238E27FC236}">
                <a16:creationId xmlns:a16="http://schemas.microsoft.com/office/drawing/2014/main" id="{9199333F-A3F3-200C-C96D-966520CA036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660212" y="470943"/>
            <a:ext cx="3567108" cy="410946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ts val="2606"/>
              </a:lnSpc>
              <a:spcBef>
                <a:spcPts val="8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The Stories Fossils Tell 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</a:rPr>
              <a:t>  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86C045A-458A-E367-58B4-892CB260F255}"/>
              </a:ext>
            </a:extLst>
          </p:cNvPr>
          <p:cNvSpPr txBox="1"/>
          <p:nvPr/>
        </p:nvSpPr>
        <p:spPr>
          <a:xfrm>
            <a:off x="1358054" y="808654"/>
            <a:ext cx="4298628" cy="358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>
              <a:lnSpc>
                <a:spcPts val="2172"/>
              </a:lnSpc>
              <a:spcBef>
                <a:spcPts val="800"/>
              </a:spcBef>
              <a:spcAft>
                <a:spcPts val="400"/>
              </a:spcAft>
              <a:buNone/>
            </a:pPr>
            <a:r>
              <a:rPr lang="en-US" sz="1600" i="0">
                <a:solidFill>
                  <a:schemeClr val="accent2">
                    <a:lumMod val="50000"/>
                  </a:schemeClr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Handout 2 – Types of fossils</a:t>
            </a:r>
            <a:endParaRPr lang="en-US" b="1" i="0">
              <a:effectLst/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8F98633-C4E4-0A2D-3B85-87F1848C52F9}"/>
              </a:ext>
            </a:extLst>
          </p:cNvPr>
          <p:cNvSpPr txBox="1"/>
          <p:nvPr/>
        </p:nvSpPr>
        <p:spPr>
          <a:xfrm>
            <a:off x="5469365" y="8545394"/>
            <a:ext cx="7959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/>
              <a:t>Page 1 of 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E983E2B-24E4-57CB-2301-DC45DC9DE540}"/>
              </a:ext>
            </a:extLst>
          </p:cNvPr>
          <p:cNvSpPr txBox="1"/>
          <p:nvPr/>
        </p:nvSpPr>
        <p:spPr>
          <a:xfrm>
            <a:off x="519380" y="1418632"/>
            <a:ext cx="5975976" cy="40421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 fontAlgn="base">
              <a:lnSpc>
                <a:spcPts val="1564"/>
              </a:lnSpc>
              <a:spcBef>
                <a:spcPts val="800"/>
              </a:spcBef>
              <a:spcAft>
                <a:spcPts val="400"/>
              </a:spcAft>
              <a:buNone/>
            </a:pPr>
            <a:r>
              <a:rPr lang="en-US" sz="1400" b="1" i="0">
                <a:solidFill>
                  <a:schemeClr val="accent2">
                    <a:lumMod val="50000"/>
                  </a:schemeClr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Name: ______________________________ </a:t>
            </a:r>
            <a:r>
              <a:rPr lang="en-US" sz="1400" b="0" i="0">
                <a:solidFill>
                  <a:schemeClr val="accent2">
                    <a:lumMod val="50000"/>
                  </a:schemeClr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 </a:t>
            </a:r>
          </a:p>
          <a:p>
            <a:pPr algn="l" rtl="0" fontAlgn="base">
              <a:lnSpc>
                <a:spcPts val="1564"/>
              </a:lnSpc>
              <a:spcAft>
                <a:spcPts val="800"/>
              </a:spcAft>
              <a:buNone/>
            </a:pPr>
            <a:r>
              <a:rPr lang="en-US" sz="1400" b="0" i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 </a:t>
            </a:r>
          </a:p>
          <a:p>
            <a:pPr algn="l" rtl="0" fontAlgn="base">
              <a:lnSpc>
                <a:spcPts val="1911"/>
              </a:lnSpc>
              <a:spcAft>
                <a:spcPts val="800"/>
              </a:spcAft>
              <a:buNone/>
            </a:pPr>
            <a:r>
              <a:rPr lang="en-US" sz="1400" b="1" i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1. What is fossilization?</a:t>
            </a:r>
          </a:p>
          <a:p>
            <a:pPr algn="l" rtl="0" fontAlgn="base">
              <a:lnSpc>
                <a:spcPts val="1911"/>
              </a:lnSpc>
              <a:spcAft>
                <a:spcPts val="800"/>
              </a:spcAft>
              <a:buNone/>
            </a:pPr>
            <a:endParaRPr lang="en-US" sz="1400">
              <a:solidFill>
                <a:srgbClr val="000000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l" rtl="0" fontAlgn="base">
              <a:lnSpc>
                <a:spcPts val="1911"/>
              </a:lnSpc>
              <a:spcAft>
                <a:spcPts val="800"/>
              </a:spcAft>
              <a:buNone/>
            </a:pPr>
            <a:endParaRPr lang="en-US" sz="1400" b="0" i="0">
              <a:solidFill>
                <a:srgbClr val="000000"/>
              </a:solidFill>
              <a:effectLst/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l" rtl="0" fontAlgn="base">
              <a:lnSpc>
                <a:spcPts val="1911"/>
              </a:lnSpc>
              <a:spcAft>
                <a:spcPts val="800"/>
              </a:spcAft>
              <a:buNone/>
            </a:pPr>
            <a:endParaRPr lang="en-US" sz="1400">
              <a:solidFill>
                <a:srgbClr val="000000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l" rtl="0" fontAlgn="base">
              <a:lnSpc>
                <a:spcPts val="1911"/>
              </a:lnSpc>
              <a:spcAft>
                <a:spcPts val="800"/>
              </a:spcAft>
              <a:buNone/>
            </a:pPr>
            <a:endParaRPr lang="en-US" sz="1400">
              <a:solidFill>
                <a:srgbClr val="000000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l" rtl="0" fontAlgn="base">
              <a:lnSpc>
                <a:spcPts val="1911"/>
              </a:lnSpc>
              <a:spcAft>
                <a:spcPts val="800"/>
              </a:spcAft>
              <a:buNone/>
            </a:pPr>
            <a:r>
              <a:rPr lang="en-US" sz="1400" b="1" i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2. Match the fossil type to its description</a:t>
            </a:r>
          </a:p>
          <a:p>
            <a:pPr algn="l" rtl="0" fontAlgn="base">
              <a:lnSpc>
                <a:spcPts val="1911"/>
              </a:lnSpc>
              <a:spcAft>
                <a:spcPts val="800"/>
              </a:spcAft>
              <a:buNone/>
            </a:pPr>
            <a:r>
              <a:rPr lang="en-US" altLang="en-US" sz="1400" i="1" u="sng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Segoe UI" panose="020B0502040204020203" pitchFamily="34" charset="0"/>
              </a:rPr>
              <a:t>Draw an arrow to match each fossil type with the correct description.</a:t>
            </a:r>
            <a:r>
              <a:rPr lang="en-US" altLang="en-US" sz="140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Segoe UI" panose="020B0502040204020203" pitchFamily="34" charset="0"/>
              </a:rPr>
              <a:t> </a:t>
            </a:r>
            <a:endParaRPr lang="en-US" sz="1400" b="0" i="0">
              <a:solidFill>
                <a:srgbClr val="000000"/>
              </a:solidFill>
              <a:effectLst/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l" rtl="0" fontAlgn="base">
              <a:lnSpc>
                <a:spcPts val="1911"/>
              </a:lnSpc>
              <a:spcAft>
                <a:spcPts val="800"/>
              </a:spcAft>
              <a:buNone/>
            </a:pPr>
            <a:endParaRPr lang="en-US" sz="1400" b="0" i="0">
              <a:solidFill>
                <a:srgbClr val="000000"/>
              </a:solidFill>
              <a:effectLst/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l" rtl="0" fontAlgn="base">
              <a:lnSpc>
                <a:spcPts val="1564"/>
              </a:lnSpc>
            </a:pPr>
            <a:endParaRPr lang="en-US" sz="1400">
              <a:solidFill>
                <a:srgbClr val="000000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l" rtl="0" fontAlgn="base">
              <a:lnSpc>
                <a:spcPts val="1564"/>
              </a:lnSpc>
            </a:pPr>
            <a:r>
              <a:rPr lang="en-US" sz="1400" b="0" i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  </a:t>
            </a:r>
          </a:p>
          <a:p>
            <a:pPr algn="l" rtl="0" fontAlgn="base">
              <a:lnSpc>
                <a:spcPts val="1564"/>
              </a:lnSpc>
              <a:spcAft>
                <a:spcPts val="800"/>
              </a:spcAft>
              <a:buNone/>
            </a:pPr>
            <a:r>
              <a:rPr lang="en-US" sz="1400" b="0" i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  </a:t>
            </a:r>
          </a:p>
        </p:txBody>
      </p:sp>
      <p:sp>
        <p:nvSpPr>
          <p:cNvPr id="4" name="Rectangle 3" descr="Space to write">
            <a:extLst>
              <a:ext uri="{FF2B5EF4-FFF2-40B4-BE49-F238E27FC236}">
                <a16:creationId xmlns:a16="http://schemas.microsoft.com/office/drawing/2014/main" id="{43832A20-A28D-A34F-CE12-85FD975562D1}"/>
              </a:ext>
            </a:extLst>
          </p:cNvPr>
          <p:cNvSpPr/>
          <p:nvPr/>
        </p:nvSpPr>
        <p:spPr>
          <a:xfrm>
            <a:off x="519380" y="2300522"/>
            <a:ext cx="5819240" cy="12597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9557085-B2D7-CA50-47A3-1C54D7F9DC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1454254"/>
              </p:ext>
            </p:extLst>
          </p:nvPr>
        </p:nvGraphicFramePr>
        <p:xfrm>
          <a:off x="624840" y="4533960"/>
          <a:ext cx="5792148" cy="2961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6420">
                  <a:extLst>
                    <a:ext uri="{9D8B030D-6E8A-4147-A177-3AD203B41FA5}">
                      <a16:colId xmlns:a16="http://schemas.microsoft.com/office/drawing/2014/main" val="2964024630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728461826"/>
                    </a:ext>
                  </a:extLst>
                </a:gridCol>
                <a:gridCol w="3193728">
                  <a:extLst>
                    <a:ext uri="{9D8B030D-6E8A-4147-A177-3AD203B41FA5}">
                      <a16:colId xmlns:a16="http://schemas.microsoft.com/office/drawing/2014/main" val="37230633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tx1"/>
                          </a:solidFill>
                        </a:rPr>
                        <a:t>Fossil Type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tx1"/>
                          </a:solidFill>
                        </a:rPr>
                        <a:t>Description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35294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>
                          <a:effectLst/>
                          <a:latin typeface="Segoe UI Emoji" panose="020B0502040204020203" pitchFamily="34" charset="0"/>
                        </a:rPr>
                        <a:t>1.Mold </a:t>
                      </a:r>
                      <a:endParaRPr lang="en-US" b="0" i="0">
                        <a:effectLst/>
                      </a:endParaRPr>
                    </a:p>
                    <a:p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>
                          <a:effectLst/>
                          <a:latin typeface="Segoe UI Emoji" panose="020B0502040204020203" pitchFamily="34" charset="0"/>
                        </a:rPr>
                        <a:t>An organism is kept from decaying, like in ice or amber.</a:t>
                      </a:r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89196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>
                          <a:effectLst/>
                          <a:latin typeface="Segoe UI Emoji" panose="020B0502040204020203" pitchFamily="34" charset="0"/>
                        </a:rPr>
                        <a:t>2. Cast </a:t>
                      </a:r>
                      <a:endParaRPr lang="en-US" b="0" i="0">
                        <a:effectLst/>
                      </a:endParaRPr>
                    </a:p>
                    <a:p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>
                          <a:effectLst/>
                          <a:latin typeface="Segoe UI Emoji" panose="020B0502040204020203" pitchFamily="34" charset="0"/>
                        </a:rPr>
                        <a:t>A fossil formed when minerals fill in a mold and harden. </a:t>
                      </a:r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10237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>
                          <a:effectLst/>
                          <a:latin typeface="Segoe UI Emoji" panose="020B0502040204020203" pitchFamily="34" charset="0"/>
                        </a:rPr>
                        <a:t>3. Carbon Film </a:t>
                      </a:r>
                      <a:endParaRPr lang="en-US" b="0" i="0">
                        <a:effectLst/>
                      </a:endParaRPr>
                    </a:p>
                    <a:p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>
                          <a:effectLst/>
                          <a:latin typeface="Segoe UI Emoji" panose="020B0502040204020203" pitchFamily="34" charset="0"/>
                        </a:rPr>
                        <a:t>Minerals fill tiny spaces in bones or wood, making them hard like rock. </a:t>
                      </a:r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8623486"/>
                  </a:ext>
                </a:extLst>
              </a:tr>
              <a:tr h="322579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>
                          <a:effectLst/>
                          <a:latin typeface="Segoe UI Emoji" panose="020B0502040204020203" pitchFamily="34" charset="0"/>
                        </a:rPr>
                        <a:t>4. Permineralization </a:t>
                      </a:r>
                      <a:endParaRPr lang="en-US" b="0" i="0">
                        <a:effectLst/>
                      </a:endParaRPr>
                    </a:p>
                    <a:p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>
                          <a:effectLst/>
                          <a:latin typeface="Segoe UI Emoji" panose="020B0502040204020203" pitchFamily="34" charset="0"/>
                        </a:rPr>
                        <a:t>A thin layer of carbon that shows the shape of the organism.  </a:t>
                      </a:r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8343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>
                          <a:effectLst/>
                          <a:latin typeface="Segoe UI Emoji" panose="020B0502040204020203" pitchFamily="34" charset="0"/>
                        </a:rPr>
                        <a:t>5. Preservation </a:t>
                      </a:r>
                      <a:endParaRPr lang="en-US" b="0" i="0">
                        <a:effectLst/>
                      </a:endParaRPr>
                    </a:p>
                    <a:p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>
                          <a:effectLst/>
                          <a:latin typeface="Segoe UI Emoji" panose="020B0502040204020203" pitchFamily="34" charset="0"/>
                        </a:rPr>
                        <a:t>A hollow space left in rock where a plant or animal used to be. </a:t>
                      </a:r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7939221"/>
                  </a:ext>
                </a:extLst>
              </a:tr>
            </a:tbl>
          </a:graphicData>
        </a:graphic>
      </p:graphicFrame>
      <p:grpSp>
        <p:nvGrpSpPr>
          <p:cNvPr id="8" name="Group 7" descr="Lower bar displaying the logos of Western Michigan University, the Michigan Geological Survey, and CoreKids">
            <a:extLst>
              <a:ext uri="{FF2B5EF4-FFF2-40B4-BE49-F238E27FC236}">
                <a16:creationId xmlns:a16="http://schemas.microsoft.com/office/drawing/2014/main" id="{682701B4-E77A-8E5B-C236-FF6E3F42D8F2}"/>
              </a:ext>
            </a:extLst>
          </p:cNvPr>
          <p:cNvGrpSpPr/>
          <p:nvPr/>
        </p:nvGrpSpPr>
        <p:grpSpPr>
          <a:xfrm>
            <a:off x="0" y="8826297"/>
            <a:ext cx="6842760" cy="329213"/>
            <a:chOff x="0" y="-3279"/>
            <a:chExt cx="6858000" cy="422393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EA86D02-363F-2E1E-E3B2-8F165ABFB917}"/>
                </a:ext>
              </a:extLst>
            </p:cNvPr>
            <p:cNvSpPr/>
            <p:nvPr/>
          </p:nvSpPr>
          <p:spPr>
            <a:xfrm>
              <a:off x="0" y="0"/>
              <a:ext cx="6858000" cy="4131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7183EC42-1480-E7E5-20BD-B4C4280DB7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69280" y="-1970"/>
              <a:ext cx="873900" cy="413172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4DD1AA9D-6956-8D28-BD96-CE22B518484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8941" y="-3279"/>
              <a:ext cx="978180" cy="422393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6E5A8C93-8EDE-7C23-993D-E9AE51B6C28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720" y="-3102"/>
              <a:ext cx="1036320" cy="41317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823497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2DE99A-6946-AE75-AE73-33A396009C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ecorative fossil themed border">
            <a:extLst>
              <a:ext uri="{FF2B5EF4-FFF2-40B4-BE49-F238E27FC236}">
                <a16:creationId xmlns:a16="http://schemas.microsoft.com/office/drawing/2014/main" id="{5784A810-8D97-412B-B82E-079FBF628C9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0" t="235" r="2901" b="6747"/>
          <a:stretch>
            <a:fillRect/>
          </a:stretch>
        </p:blipFill>
        <p:spPr>
          <a:xfrm>
            <a:off x="0" y="-1"/>
            <a:ext cx="6850380" cy="9121712"/>
          </a:xfrm>
          <a:prstGeom prst="rect">
            <a:avLst/>
          </a:prstGeom>
        </p:spPr>
      </p:pic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D0610054-73DC-8813-7B53-8438C1F606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41012" y="518161"/>
            <a:ext cx="5975976" cy="8260080"/>
          </a:xfrm>
          <a:prstGeom prst="roundRect">
            <a:avLst>
              <a:gd name="adj" fmla="val 5063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EB537B5-D03F-8F4E-5F32-024254EB7319}"/>
              </a:ext>
            </a:extLst>
          </p:cNvPr>
          <p:cNvSpPr txBox="1"/>
          <p:nvPr/>
        </p:nvSpPr>
        <p:spPr>
          <a:xfrm>
            <a:off x="5469365" y="8545394"/>
            <a:ext cx="7959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/>
              <a:t>Page 2 of 2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0A38AD-F75E-FF1F-D066-DB175AB59D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4350" y="-3183467"/>
            <a:ext cx="5829300" cy="318346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>
                <a:solidFill>
                  <a:schemeClr val="bg1"/>
                </a:solidFill>
              </a:rPr>
              <a:t>Draw your own fossil below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FD19668-3ED5-B32D-4A47-F8C469F9F18C}"/>
              </a:ext>
            </a:extLst>
          </p:cNvPr>
          <p:cNvSpPr txBox="1"/>
          <p:nvPr/>
        </p:nvSpPr>
        <p:spPr>
          <a:xfrm>
            <a:off x="552664" y="702352"/>
            <a:ext cx="5712602" cy="8874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 fontAlgn="base">
              <a:lnSpc>
                <a:spcPts val="1911"/>
              </a:lnSpc>
              <a:spcAft>
                <a:spcPts val="800"/>
              </a:spcAft>
              <a:buNone/>
            </a:pPr>
            <a:r>
              <a:rPr lang="en-US" sz="1400" b="1" i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3. Draw a Fossil!   </a:t>
            </a:r>
            <a:r>
              <a:rPr lang="en-US" sz="1400" i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Draw your own fossils below.  They can be molds, casts, or even insects trapped in amber! </a:t>
            </a:r>
            <a:r>
              <a:rPr lang="en-US" sz="1400" b="0" i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 </a:t>
            </a:r>
          </a:p>
          <a:p>
            <a:pPr algn="l" rtl="0" fontAlgn="base">
              <a:lnSpc>
                <a:spcPts val="1564"/>
              </a:lnSpc>
              <a:spcAft>
                <a:spcPts val="800"/>
              </a:spcAft>
              <a:buNone/>
            </a:pPr>
            <a:r>
              <a:rPr lang="en-US" sz="1400" b="0" i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  </a:t>
            </a:r>
          </a:p>
        </p:txBody>
      </p:sp>
      <p:grpSp>
        <p:nvGrpSpPr>
          <p:cNvPr id="8" name="Group 7" descr="Lower bar displaying the logos of Western Michigan University, the Michigan Geological Survey, and CoreKids">
            <a:extLst>
              <a:ext uri="{FF2B5EF4-FFF2-40B4-BE49-F238E27FC236}">
                <a16:creationId xmlns:a16="http://schemas.microsoft.com/office/drawing/2014/main" id="{16431AB6-0E8B-27DD-EE40-D75CA970E59E}"/>
              </a:ext>
            </a:extLst>
          </p:cNvPr>
          <p:cNvGrpSpPr/>
          <p:nvPr/>
        </p:nvGrpSpPr>
        <p:grpSpPr>
          <a:xfrm>
            <a:off x="0" y="8826297"/>
            <a:ext cx="6842760" cy="329213"/>
            <a:chOff x="0" y="-3279"/>
            <a:chExt cx="6858000" cy="422393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BED717F4-1270-91AB-A4AD-981262A98C02}"/>
                </a:ext>
              </a:extLst>
            </p:cNvPr>
            <p:cNvSpPr/>
            <p:nvPr/>
          </p:nvSpPr>
          <p:spPr>
            <a:xfrm>
              <a:off x="0" y="0"/>
              <a:ext cx="6858000" cy="4131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C0A9C06-4A16-102E-4878-3788D22978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69280" y="-1970"/>
              <a:ext cx="873900" cy="413172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CE0B0B1F-32B5-C26D-BCB4-A9D92407210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8941" y="-3279"/>
              <a:ext cx="978180" cy="422393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A04FA0FA-0AA6-6AFD-AC26-D6CB2F28B3C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720" y="-3102"/>
              <a:ext cx="1036320" cy="41317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400559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a7d06e6-a6ff-47d3-974d-76eaf972d512">
      <Terms xmlns="http://schemas.microsoft.com/office/infopath/2007/PartnerControls"/>
    </lcf76f155ced4ddcb4097134ff3c332f>
    <TaxCatchAll xmlns="1ba5964e-0aed-4886-b9a8-22f24d25d8df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37A8E34013694A9AF4F04CC5C73799" ma:contentTypeVersion="16" ma:contentTypeDescription="Create a new document." ma:contentTypeScope="" ma:versionID="273e027f370bc65d01c96e2b6d4801c1">
  <xsd:schema xmlns:xsd="http://www.w3.org/2001/XMLSchema" xmlns:xs="http://www.w3.org/2001/XMLSchema" xmlns:p="http://schemas.microsoft.com/office/2006/metadata/properties" xmlns:ns2="da7d06e6-a6ff-47d3-974d-76eaf972d512" xmlns:ns3="1ba5964e-0aed-4886-b9a8-22f24d25d8df" targetNamespace="http://schemas.microsoft.com/office/2006/metadata/properties" ma:root="true" ma:fieldsID="2a0ff107c380d4f57241e83225d4d12a" ns2:_="" ns3:_="">
    <xsd:import namespace="da7d06e6-a6ff-47d3-974d-76eaf972d512"/>
    <xsd:import namespace="1ba5964e-0aed-4886-b9a8-22f24d25d8d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7d06e6-a6ff-47d3-974d-76eaf972d51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9734e5bf-f6ce-4ed4-ac46-3aacfb8a70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ba5964e-0aed-4886-b9a8-22f24d25d8df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bd69f078-3ab0-4a6c-9947-2e83565ba6e1}" ma:internalName="TaxCatchAll" ma:showField="CatchAllData" ma:web="1ba5964e-0aed-4886-b9a8-22f24d25d8d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183AD3D-7D78-4C27-B141-C0CE1FC73399}">
  <ds:schemaRefs>
    <ds:schemaRef ds:uri="http://schemas.microsoft.com/office/2006/metadata/properties"/>
    <ds:schemaRef ds:uri="http://www.w3.org/XML/1998/namespace"/>
    <ds:schemaRef ds:uri="http://purl.org/dc/dcmitype/"/>
    <ds:schemaRef ds:uri="http://schemas.microsoft.com/office/infopath/2007/PartnerControl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1ba5964e-0aed-4886-b9a8-22f24d25d8df"/>
    <ds:schemaRef ds:uri="da7d06e6-a6ff-47d3-974d-76eaf972d512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FFBF7A04-CDED-40CA-A799-494D35064E0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3FE2575-0866-4F18-9570-674C03BBE06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a7d06e6-a6ff-47d3-974d-76eaf972d512"/>
    <ds:schemaRef ds:uri="1ba5964e-0aed-4886-b9a8-22f24d25d8d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</TotalTime>
  <Words>171</Words>
  <Application>Microsoft Office PowerPoint</Application>
  <PresentationFormat>Letter Paper (8.5x11 in)</PresentationFormat>
  <Paragraphs>32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ADLaM Display</vt:lpstr>
      <vt:lpstr>Aptos</vt:lpstr>
      <vt:lpstr>Aptos Display</vt:lpstr>
      <vt:lpstr>Arial</vt:lpstr>
      <vt:lpstr>Cavolini</vt:lpstr>
      <vt:lpstr>Segoe UI Emoji</vt:lpstr>
      <vt:lpstr>Source Sans Pro</vt:lpstr>
      <vt:lpstr>Office Theme</vt:lpstr>
      <vt:lpstr>The Stories Fossils Tell   </vt:lpstr>
      <vt:lpstr>Draw your own fossil below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CAROLINA AYALA</dc:creator>
  <cp:lastModifiedBy>CAROLINA AYALA</cp:lastModifiedBy>
  <cp:revision>3</cp:revision>
  <dcterms:created xsi:type="dcterms:W3CDTF">2026-01-16T16:13:09Z</dcterms:created>
  <dcterms:modified xsi:type="dcterms:W3CDTF">2026-02-13T17:30:13Z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0x010100D337A8E34013694A9AF4F04CC5C73799</vt:lpwstr>
  </property>
  <property fmtid="{D5CDD505-2E9C-101B-9397-08002B2CF9AE}" pid="3" name="MediaServiceImageTags">
    <vt:lpwstr/>
  </property>
</Properties>
</file>