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0" d="100"/>
          <a:sy n="50" d="100"/>
        </p:scale>
        <p:origin x="1958" y="2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a Carolina Ayala Calvo" userId="ceeaccb2-5aaf-48bd-ae1a-a0c9382ef857" providerId="ADAL" clId="{F08ABF49-BB0C-463D-BB22-E1A68682DF80}"/>
    <pc:docChg chg="modSld">
      <pc:chgData name="Rosa Carolina Ayala Calvo" userId="ceeaccb2-5aaf-48bd-ae1a-a0c9382ef857" providerId="ADAL" clId="{F08ABF49-BB0C-463D-BB22-E1A68682DF80}" dt="2026-02-13T17:26:45.016" v="9" actId="13244"/>
      <pc:docMkLst>
        <pc:docMk/>
      </pc:docMkLst>
      <pc:sldChg chg="modSp mod">
        <pc:chgData name="Rosa Carolina Ayala Calvo" userId="ceeaccb2-5aaf-48bd-ae1a-a0c9382ef857" providerId="ADAL" clId="{F08ABF49-BB0C-463D-BB22-E1A68682DF80}" dt="2026-02-13T17:26:45.016" v="9" actId="13244"/>
        <pc:sldMkLst>
          <pc:docMk/>
          <pc:sldMk cId="3082349710" sldId="256"/>
        </pc:sldMkLst>
        <pc:spChg chg="ord">
          <ac:chgData name="Rosa Carolina Ayala Calvo" userId="ceeaccb2-5aaf-48bd-ae1a-a0c9382ef857" providerId="ADAL" clId="{F08ABF49-BB0C-463D-BB22-E1A68682DF80}" dt="2026-02-13T17:26:29.657" v="7" actId="13244"/>
          <ac:spMkLst>
            <pc:docMk/>
            <pc:sldMk cId="3082349710" sldId="256"/>
            <ac:spMk id="16" creationId="{C8F98633-C4E4-0A2D-3B85-87F1848C52F9}"/>
          </ac:spMkLst>
        </pc:spChg>
        <pc:spChg chg="mod">
          <ac:chgData name="Rosa Carolina Ayala Calvo" userId="ceeaccb2-5aaf-48bd-ae1a-a0c9382ef857" providerId="ADAL" clId="{F08ABF49-BB0C-463D-BB22-E1A68682DF80}" dt="2026-02-13T17:26:08.718" v="3" actId="962"/>
          <ac:spMkLst>
            <pc:docMk/>
            <pc:sldMk cId="3082349710" sldId="256"/>
            <ac:spMk id="17" creationId="{CB60FCB7-8C6D-0C85-A909-9EDDBA3A9EE9}"/>
          </ac:spMkLst>
        </pc:spChg>
        <pc:spChg chg="mod">
          <ac:chgData name="Rosa Carolina Ayala Calvo" userId="ceeaccb2-5aaf-48bd-ae1a-a0c9382ef857" providerId="ADAL" clId="{F08ABF49-BB0C-463D-BB22-E1A68682DF80}" dt="2026-02-13T17:26:07.836" v="2" actId="962"/>
          <ac:spMkLst>
            <pc:docMk/>
            <pc:sldMk cId="3082349710" sldId="256"/>
            <ac:spMk id="18" creationId="{F91B90A5-B08A-D4EB-BE79-46379675F6E7}"/>
          </ac:spMkLst>
        </pc:spChg>
        <pc:spChg chg="ord">
          <ac:chgData name="Rosa Carolina Ayala Calvo" userId="ceeaccb2-5aaf-48bd-ae1a-a0c9382ef857" providerId="ADAL" clId="{F08ABF49-BB0C-463D-BB22-E1A68682DF80}" dt="2026-02-13T17:26:39.010" v="8" actId="13244"/>
          <ac:spMkLst>
            <pc:docMk/>
            <pc:sldMk cId="3082349710" sldId="256"/>
            <ac:spMk id="19" creationId="{9199333F-A3F3-200C-C96D-966520CA0360}"/>
          </ac:spMkLst>
        </pc:spChg>
        <pc:spChg chg="ord">
          <ac:chgData name="Rosa Carolina Ayala Calvo" userId="ceeaccb2-5aaf-48bd-ae1a-a0c9382ef857" providerId="ADAL" clId="{F08ABF49-BB0C-463D-BB22-E1A68682DF80}" dt="2026-02-13T17:26:45.016" v="9" actId="13244"/>
          <ac:spMkLst>
            <pc:docMk/>
            <pc:sldMk cId="3082349710" sldId="256"/>
            <ac:spMk id="20" creationId="{786C045A-458A-E367-58B4-892CB260F255}"/>
          </ac:spMkLst>
        </pc:spChg>
        <pc:grpChg chg="mod ord">
          <ac:chgData name="Rosa Carolina Ayala Calvo" userId="ceeaccb2-5aaf-48bd-ae1a-a0c9382ef857" providerId="ADAL" clId="{F08ABF49-BB0C-463D-BB22-E1A68682DF80}" dt="2026-02-13T17:26:27.281" v="6" actId="13244"/>
          <ac:grpSpMkLst>
            <pc:docMk/>
            <pc:sldMk cId="3082349710" sldId="256"/>
            <ac:grpSpMk id="8" creationId="{682701B4-E77A-8E5B-C236-FF6E3F42D8F2}"/>
          </ac:grpSpMkLst>
        </pc:grpChg>
        <pc:picChg chg="mod">
          <ac:chgData name="Rosa Carolina Ayala Calvo" userId="ceeaccb2-5aaf-48bd-ae1a-a0c9382ef857" providerId="ADAL" clId="{F08ABF49-BB0C-463D-BB22-E1A68682DF80}" dt="2026-02-13T17:26:05.957" v="1" actId="962"/>
          <ac:picMkLst>
            <pc:docMk/>
            <pc:sldMk cId="3082349710" sldId="256"/>
            <ac:picMk id="5" creationId="{07CF3D0E-6380-BAE4-4E52-D2B0C399235D}"/>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227314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1112508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2357460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1943129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7971AE-D654-4643-AEC5-06A8DE865175}"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3707403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67971AE-D654-4643-AEC5-06A8DE865175}"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1418998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67971AE-D654-4643-AEC5-06A8DE865175}" type="datetimeFigureOut">
              <a:rPr lang="en-US" smtClean="0"/>
              <a:t>2/13/2026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3573172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67971AE-D654-4643-AEC5-06A8DE865175}" type="datetimeFigureOut">
              <a:rPr lang="en-US" smtClean="0"/>
              <a:t>2/13/2026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955888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7971AE-D654-4643-AEC5-06A8DE865175}" type="datetimeFigureOut">
              <a:rPr lang="en-US" smtClean="0"/>
              <a:t>2/13/2026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1561995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67971AE-D654-4643-AEC5-06A8DE865175}"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2280580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67971AE-D654-4643-AEC5-06A8DE865175}"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6A4C18-0338-4C03-A7B6-957BF9A3F8A7}" type="slidenum">
              <a:rPr lang="en-US" smtClean="0"/>
              <a:t>‹#›</a:t>
            </a:fld>
            <a:endParaRPr lang="en-US"/>
          </a:p>
        </p:txBody>
      </p:sp>
    </p:spTree>
    <p:extLst>
      <p:ext uri="{BB962C8B-B14F-4D97-AF65-F5344CB8AC3E}">
        <p14:creationId xmlns:p14="http://schemas.microsoft.com/office/powerpoint/2010/main" val="4168323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82000"/>
                  </a:schemeClr>
                </a:solidFill>
              </a:defRPr>
            </a:lvl1pPr>
          </a:lstStyle>
          <a:p>
            <a:fld id="{667971AE-D654-4643-AEC5-06A8DE865175}" type="datetimeFigureOut">
              <a:rPr lang="en-US" smtClean="0"/>
              <a:t>2/13/2026</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82000"/>
                  </a:schemeClr>
                </a:solidFill>
              </a:defRPr>
            </a:lvl1pPr>
          </a:lstStyle>
          <a:p>
            <a:fld id="{EF6A4C18-0338-4C03-A7B6-957BF9A3F8A7}" type="slidenum">
              <a:rPr lang="en-US" smtClean="0"/>
              <a:t>‹#›</a:t>
            </a:fld>
            <a:endParaRPr lang="en-US"/>
          </a:p>
        </p:txBody>
      </p:sp>
    </p:spTree>
    <p:extLst>
      <p:ext uri="{BB962C8B-B14F-4D97-AF65-F5344CB8AC3E}">
        <p14:creationId xmlns:p14="http://schemas.microsoft.com/office/powerpoint/2010/main" val="13933046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ecorative fossil themed border">
            <a:extLst>
              <a:ext uri="{FF2B5EF4-FFF2-40B4-BE49-F238E27FC236}">
                <a16:creationId xmlns:a16="http://schemas.microsoft.com/office/drawing/2014/main" id="{07CF3D0E-6380-BAE4-4E52-D2B0C399235D}"/>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4060" t="235" r="2901" b="6747"/>
          <a:stretch>
            <a:fillRect/>
          </a:stretch>
        </p:blipFill>
        <p:spPr>
          <a:xfrm>
            <a:off x="0" y="-1"/>
            <a:ext cx="6850380" cy="9121712"/>
          </a:xfrm>
          <a:prstGeom prst="rect">
            <a:avLst/>
          </a:prstGeom>
        </p:spPr>
      </p:pic>
      <p:sp>
        <p:nvSpPr>
          <p:cNvPr id="18" name="Rectangle: Rounded Corners 17">
            <a:extLst>
              <a:ext uri="{FF2B5EF4-FFF2-40B4-BE49-F238E27FC236}">
                <a16:creationId xmlns:a16="http://schemas.microsoft.com/office/drawing/2014/main" id="{F91B90A5-B08A-D4EB-BE79-46379675F6E7}"/>
              </a:ext>
              <a:ext uri="{C183D7F6-B498-43B3-948B-1728B52AA6E4}">
                <adec:decorative xmlns:adec="http://schemas.microsoft.com/office/drawing/2017/decorative" val="1"/>
              </a:ext>
            </a:extLst>
          </p:cNvPr>
          <p:cNvSpPr/>
          <p:nvPr/>
        </p:nvSpPr>
        <p:spPr>
          <a:xfrm>
            <a:off x="441012" y="406710"/>
            <a:ext cx="5975976" cy="776470"/>
          </a:xfrm>
          <a:prstGeom prst="roundRect">
            <a:avLst>
              <a:gd name="adj" fmla="val 29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CB60FCB7-8C6D-0C85-A909-9EDDBA3A9EE9}"/>
              </a:ext>
              <a:ext uri="{C183D7F6-B498-43B3-948B-1728B52AA6E4}">
                <adec:decorative xmlns:adec="http://schemas.microsoft.com/office/drawing/2017/decorative" val="1"/>
              </a:ext>
            </a:extLst>
          </p:cNvPr>
          <p:cNvSpPr/>
          <p:nvPr/>
        </p:nvSpPr>
        <p:spPr>
          <a:xfrm>
            <a:off x="441012" y="1242797"/>
            <a:ext cx="5975976" cy="7535443"/>
          </a:xfrm>
          <a:prstGeom prst="roundRect">
            <a:avLst>
              <a:gd name="adj" fmla="val 5063"/>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9199333F-A3F3-200C-C96D-966520CA0360}"/>
              </a:ext>
            </a:extLst>
          </p:cNvPr>
          <p:cNvSpPr txBox="1"/>
          <p:nvPr/>
        </p:nvSpPr>
        <p:spPr>
          <a:xfrm>
            <a:off x="1660212" y="470943"/>
            <a:ext cx="3567108" cy="410946"/>
          </a:xfrm>
          <a:prstGeom prst="rect">
            <a:avLst/>
          </a:prstGeom>
          <a:noFill/>
        </p:spPr>
        <p:txBody>
          <a:bodyPr wrap="square">
            <a:spAutoFit/>
          </a:bodyPr>
          <a:lstStyle/>
          <a:p>
            <a:pPr algn="ctr" rtl="0" fontAlgn="base">
              <a:lnSpc>
                <a:spcPts val="2606"/>
              </a:lnSpc>
              <a:spcBef>
                <a:spcPts val="800"/>
              </a:spcBef>
              <a:spcAft>
                <a:spcPts val="400"/>
              </a:spcAft>
              <a:buNone/>
            </a:pPr>
            <a:r>
              <a:rPr lang="en-US" sz="2000" i="0">
                <a:solidFill>
                  <a:schemeClr val="accent2">
                    <a:lumMod val="50000"/>
                  </a:schemeClr>
                </a:solidFill>
                <a:effectLst/>
                <a:latin typeface="ADLaM Display" panose="02010000000000000000" pitchFamily="2" charset="0"/>
                <a:ea typeface="ADLaM Display" panose="02010000000000000000" pitchFamily="2" charset="0"/>
                <a:cs typeface="ADLaM Display" panose="02010000000000000000" pitchFamily="2" charset="0"/>
              </a:rPr>
              <a:t>The Stories Fossils Tell </a:t>
            </a:r>
            <a:r>
              <a:rPr lang="en-US" sz="2000" i="0">
                <a:effectLst/>
                <a:latin typeface="Cavolini" panose="03000502040302020204" pitchFamily="66" charset="0"/>
                <a:cs typeface="Cavolini" panose="03000502040302020204" pitchFamily="66" charset="0"/>
              </a:rPr>
              <a:t>  </a:t>
            </a:r>
          </a:p>
        </p:txBody>
      </p:sp>
      <p:sp>
        <p:nvSpPr>
          <p:cNvPr id="20" name="TextBox 19">
            <a:extLst>
              <a:ext uri="{FF2B5EF4-FFF2-40B4-BE49-F238E27FC236}">
                <a16:creationId xmlns:a16="http://schemas.microsoft.com/office/drawing/2014/main" id="{786C045A-458A-E367-58B4-892CB260F255}"/>
              </a:ext>
            </a:extLst>
          </p:cNvPr>
          <p:cNvSpPr txBox="1"/>
          <p:nvPr/>
        </p:nvSpPr>
        <p:spPr>
          <a:xfrm>
            <a:off x="1358054" y="808654"/>
            <a:ext cx="4298628" cy="374526"/>
          </a:xfrm>
          <a:prstGeom prst="rect">
            <a:avLst/>
          </a:prstGeom>
          <a:noFill/>
        </p:spPr>
        <p:txBody>
          <a:bodyPr wrap="square">
            <a:spAutoFit/>
          </a:bodyPr>
          <a:lstStyle/>
          <a:p>
            <a:pPr algn="ctr" rtl="0" fontAlgn="base">
              <a:lnSpc>
                <a:spcPts val="2172"/>
              </a:lnSpc>
              <a:spcBef>
                <a:spcPts val="800"/>
              </a:spcBef>
              <a:spcAft>
                <a:spcPts val="400"/>
              </a:spcAft>
              <a:buNone/>
            </a:pPr>
            <a:r>
              <a:rPr lang="en-US" sz="1600" i="0">
                <a:solidFill>
                  <a:schemeClr val="accent2">
                    <a:lumMod val="50000"/>
                  </a:schemeClr>
                </a:solidFill>
                <a:effectLst/>
                <a:latin typeface="ADLaM Display" panose="02010000000000000000" pitchFamily="2" charset="0"/>
                <a:ea typeface="ADLaM Display" panose="02010000000000000000" pitchFamily="2" charset="0"/>
                <a:cs typeface="ADLaM Display" panose="02010000000000000000" pitchFamily="2" charset="0"/>
              </a:rPr>
              <a:t>Handout 1 – Living or Not Living? </a:t>
            </a:r>
            <a:r>
              <a:rPr lang="en-US" sz="2000" b="1" i="0">
                <a:effectLst/>
                <a:latin typeface="Cavolini" panose="03000502040302020204" pitchFamily="66" charset="0"/>
                <a:cs typeface="Cavolini" panose="03000502040302020204" pitchFamily="66" charset="0"/>
              </a:rPr>
              <a:t> </a:t>
            </a:r>
            <a:endParaRPr lang="en-US" b="1" i="0">
              <a:effectLst/>
              <a:latin typeface="Cavolini" panose="03000502040302020204" pitchFamily="66" charset="0"/>
              <a:cs typeface="Cavolini" panose="03000502040302020204" pitchFamily="66" charset="0"/>
            </a:endParaRPr>
          </a:p>
        </p:txBody>
      </p:sp>
      <p:sp>
        <p:nvSpPr>
          <p:cNvPr id="15" name="TextBox 14">
            <a:extLst>
              <a:ext uri="{FF2B5EF4-FFF2-40B4-BE49-F238E27FC236}">
                <a16:creationId xmlns:a16="http://schemas.microsoft.com/office/drawing/2014/main" id="{DE983E2B-24E4-57CB-2301-DC45DC9DE540}"/>
              </a:ext>
            </a:extLst>
          </p:cNvPr>
          <p:cNvSpPr txBox="1"/>
          <p:nvPr/>
        </p:nvSpPr>
        <p:spPr>
          <a:xfrm>
            <a:off x="519380" y="1418632"/>
            <a:ext cx="5975976" cy="7517443"/>
          </a:xfrm>
          <a:prstGeom prst="rect">
            <a:avLst/>
          </a:prstGeom>
          <a:noFill/>
        </p:spPr>
        <p:txBody>
          <a:bodyPr wrap="square">
            <a:spAutoFit/>
          </a:bodyPr>
          <a:lstStyle/>
          <a:p>
            <a:pPr algn="l" rtl="0" fontAlgn="base">
              <a:lnSpc>
                <a:spcPts val="1564"/>
              </a:lnSpc>
              <a:spcBef>
                <a:spcPts val="800"/>
              </a:spcBef>
              <a:spcAft>
                <a:spcPts val="400"/>
              </a:spcAft>
              <a:buNone/>
            </a:pPr>
            <a:r>
              <a:rPr lang="en-US" sz="1400" b="1" i="0">
                <a:solidFill>
                  <a:schemeClr val="accent2">
                    <a:lumMod val="50000"/>
                  </a:schemeClr>
                </a:solidFill>
                <a:effectLst/>
                <a:latin typeface="Source Sans Pro" panose="020B0503030403020204" pitchFamily="34" charset="0"/>
                <a:ea typeface="Source Sans Pro" panose="020B0503030403020204" pitchFamily="34" charset="0"/>
              </a:rPr>
              <a:t>Name: ______________________________ </a:t>
            </a:r>
            <a:r>
              <a:rPr lang="en-US" sz="1400" b="0" i="0">
                <a:solidFill>
                  <a:schemeClr val="accent2">
                    <a:lumMod val="50000"/>
                  </a:schemeClr>
                </a:solidFill>
                <a:effectLst/>
                <a:latin typeface="Source Sans Pro" panose="020B0503030403020204" pitchFamily="34" charset="0"/>
                <a:ea typeface="Source Sans Pro" panose="020B0503030403020204" pitchFamily="34" charset="0"/>
              </a:rPr>
              <a:t> </a:t>
            </a:r>
          </a:p>
          <a:p>
            <a:pPr algn="l" rtl="0" fontAlgn="base">
              <a:lnSpc>
                <a:spcPts val="1564"/>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911"/>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Carefully examine the objects in your collection. Based on their appearance and your prior knowledge, sort the objects into three groups: objects that were part or all of something that was once living, objects that were never in whole or part living, and objects that you are unsure about.  Then answer the questions below: </a:t>
            </a:r>
          </a:p>
          <a:p>
            <a:pPr algn="l" rtl="0" fontAlgn="base">
              <a:lnSpc>
                <a:spcPts val="1911"/>
              </a:lnSpc>
              <a:spcAft>
                <a:spcPts val="800"/>
              </a:spcAft>
              <a:buNone/>
            </a:pPr>
            <a:endParaRPr lang="en-US" sz="1400" b="0" i="0">
              <a:solidFill>
                <a:srgbClr val="000000"/>
              </a:solidFill>
              <a:effectLst/>
              <a:latin typeface="Source Sans Pro" panose="020B0503030403020204" pitchFamily="34" charset="0"/>
              <a:ea typeface="Source Sans Pro" panose="020B0503030403020204" pitchFamily="34" charset="0"/>
            </a:endParaRPr>
          </a:p>
          <a:p>
            <a:pPr marL="631825" lvl="1" indent="-174625" fontAlgn="base">
              <a:lnSpc>
                <a:spcPts val="1911"/>
              </a:lnSpc>
              <a:buFont typeface="+mj-lt"/>
              <a:buAutoNum type="arabicPeriod"/>
            </a:pPr>
            <a:r>
              <a:rPr lang="en-US" sz="1400" b="0" i="0">
                <a:solidFill>
                  <a:srgbClr val="000000"/>
                </a:solidFill>
                <a:effectLst/>
                <a:latin typeface="Source Sans Pro" panose="020B0503030403020204" pitchFamily="34" charset="0"/>
                <a:ea typeface="Source Sans Pro" panose="020B0503030403020204" pitchFamily="34" charset="0"/>
              </a:rPr>
              <a:t>Write down the names of your sorted objects in the category you selected.  </a:t>
            </a:r>
          </a:p>
          <a:p>
            <a:pPr algn="l" rtl="0" fontAlgn="base">
              <a:lnSpc>
                <a:spcPts val="1911"/>
              </a:lnSpc>
              <a:spcAft>
                <a:spcPts val="800"/>
              </a:spcAft>
              <a:buNone/>
            </a:pPr>
            <a:r>
              <a:rPr lang="en-US" sz="1400" u="sng">
                <a:solidFill>
                  <a:srgbClr val="000000"/>
                </a:solidFill>
                <a:latin typeface="Source Sans Pro" panose="020B0503030403020204" pitchFamily="34" charset="0"/>
                <a:ea typeface="Source Sans Pro" panose="020B0503030403020204" pitchFamily="34" charset="0"/>
              </a:rPr>
              <a:t> </a:t>
            </a:r>
            <a:r>
              <a:rPr lang="en-US" sz="1400" i="0" u="sng">
                <a:solidFill>
                  <a:srgbClr val="000000"/>
                </a:solidFill>
                <a:effectLst/>
                <a:latin typeface="Source Sans Pro" panose="020B0503030403020204" pitchFamily="34" charset="0"/>
                <a:ea typeface="Source Sans Pro" panose="020B0503030403020204" pitchFamily="34" charset="0"/>
              </a:rPr>
              <a:t>Living or once lived</a:t>
            </a:r>
            <a:r>
              <a:rPr lang="en-US" sz="1400" i="0">
                <a:solidFill>
                  <a:srgbClr val="000000"/>
                </a:solidFill>
                <a:effectLst/>
                <a:latin typeface="Source Sans Pro" panose="020B0503030403020204" pitchFamily="34" charset="0"/>
                <a:ea typeface="Source Sans Pro" panose="020B0503030403020204" pitchFamily="34" charset="0"/>
              </a:rPr>
              <a:t>   	     </a:t>
            </a:r>
            <a:r>
              <a:rPr lang="en-US" sz="1400" i="0" u="sng">
                <a:solidFill>
                  <a:srgbClr val="000000"/>
                </a:solidFill>
                <a:effectLst/>
                <a:latin typeface="Source Sans Pro" panose="020B0503030403020204" pitchFamily="34" charset="0"/>
                <a:ea typeface="Source Sans Pro" panose="020B0503030403020204" pitchFamily="34" charset="0"/>
              </a:rPr>
              <a:t>Was never a living thing</a:t>
            </a:r>
            <a:r>
              <a:rPr lang="en-US" sz="1400" i="0">
                <a:solidFill>
                  <a:srgbClr val="000000"/>
                </a:solidFill>
                <a:effectLst/>
                <a:latin typeface="Source Sans Pro" panose="020B0503030403020204" pitchFamily="34" charset="0"/>
                <a:ea typeface="Source Sans Pro" panose="020B0503030403020204" pitchFamily="34" charset="0"/>
              </a:rPr>
              <a:t>      		 </a:t>
            </a:r>
            <a:r>
              <a:rPr lang="en-US" sz="1400" i="0" u="sng">
                <a:solidFill>
                  <a:srgbClr val="000000"/>
                </a:solidFill>
                <a:effectLst/>
                <a:latin typeface="Source Sans Pro" panose="020B0503030403020204" pitchFamily="34" charset="0"/>
                <a:ea typeface="Source Sans Pro" panose="020B0503030403020204" pitchFamily="34" charset="0"/>
              </a:rPr>
              <a:t>Not sure</a:t>
            </a:r>
            <a:r>
              <a:rPr lang="en-US" sz="140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911"/>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911"/>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911"/>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a:t>
            </a:r>
          </a:p>
          <a:p>
            <a:pPr lvl="1" fontAlgn="base">
              <a:lnSpc>
                <a:spcPts val="1911"/>
              </a:lnSpc>
              <a:buFont typeface="+mj-lt"/>
              <a:buAutoNum type="arabicPeriod" startAt="2"/>
            </a:pPr>
            <a:r>
              <a:rPr lang="en-US" sz="1400" b="0" i="0">
                <a:solidFill>
                  <a:srgbClr val="000000"/>
                </a:solidFill>
                <a:effectLst/>
                <a:latin typeface="Source Sans Pro" panose="020B0503030403020204" pitchFamily="34" charset="0"/>
                <a:ea typeface="Source Sans Pro" panose="020B0503030403020204" pitchFamily="34" charset="0"/>
              </a:rPr>
              <a:t> What helped you decide which group to select? </a:t>
            </a:r>
          </a:p>
          <a:p>
            <a:pPr algn="l" rtl="0" fontAlgn="base">
              <a:lnSpc>
                <a:spcPts val="1911"/>
              </a:lnSpc>
              <a:buNone/>
            </a:pPr>
            <a:r>
              <a:rPr lang="en-US" sz="1400" b="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911"/>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911"/>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From the slide or your prior knowledge, answer the following questions: </a:t>
            </a:r>
          </a:p>
          <a:p>
            <a:pPr lvl="1" fontAlgn="base">
              <a:lnSpc>
                <a:spcPts val="1911"/>
              </a:lnSpc>
              <a:buFont typeface="+mj-lt"/>
              <a:buAutoNum type="arabicPeriod" startAt="3"/>
            </a:pPr>
            <a:r>
              <a:rPr lang="en-US" sz="1400" b="0" i="0">
                <a:solidFill>
                  <a:srgbClr val="000000"/>
                </a:solidFill>
                <a:effectLst/>
                <a:latin typeface="Source Sans Pro" panose="020B0503030403020204" pitchFamily="34" charset="0"/>
                <a:ea typeface="Source Sans Pro" panose="020B0503030403020204" pitchFamily="34" charset="0"/>
              </a:rPr>
              <a:t> What do all living things need to survive?  </a:t>
            </a:r>
          </a:p>
          <a:p>
            <a:pPr algn="l" rtl="0" fontAlgn="base">
              <a:lnSpc>
                <a:spcPts val="1911"/>
              </a:lnSpc>
            </a:pPr>
            <a:endParaRPr lang="en-US" sz="1400" b="0" i="0">
              <a:solidFill>
                <a:srgbClr val="000000"/>
              </a:solidFill>
              <a:effectLst/>
              <a:latin typeface="Source Sans Pro" panose="020B0503030403020204" pitchFamily="34" charset="0"/>
              <a:ea typeface="Source Sans Pro" panose="020B0503030403020204" pitchFamily="34" charset="0"/>
            </a:endParaRPr>
          </a:p>
          <a:p>
            <a:pPr algn="l" rtl="0" fontAlgn="base">
              <a:lnSpc>
                <a:spcPts val="1911"/>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911"/>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4. What is a habitat? What is the environment? </a:t>
            </a:r>
          </a:p>
          <a:p>
            <a:pPr algn="l" rtl="0" fontAlgn="base">
              <a:lnSpc>
                <a:spcPts val="1911"/>
              </a:lnSpc>
              <a:spcAft>
                <a:spcPts val="800"/>
              </a:spcAft>
              <a:buNone/>
            </a:pPr>
            <a:endParaRPr lang="en-US" sz="1400" b="0" i="0">
              <a:solidFill>
                <a:srgbClr val="000000"/>
              </a:solidFill>
              <a:effectLst/>
              <a:latin typeface="Source Sans Pro" panose="020B0503030403020204" pitchFamily="34" charset="0"/>
              <a:ea typeface="Source Sans Pro" panose="020B0503030403020204" pitchFamily="34" charset="0"/>
            </a:endParaRPr>
          </a:p>
          <a:p>
            <a:pPr algn="l" rtl="0" fontAlgn="base">
              <a:lnSpc>
                <a:spcPts val="1564"/>
              </a:lnSpc>
            </a:pPr>
            <a:endParaRPr lang="en-US" sz="1400">
              <a:solidFill>
                <a:srgbClr val="000000"/>
              </a:solidFill>
              <a:latin typeface="Source Sans Pro" panose="020B0503030403020204" pitchFamily="34" charset="0"/>
              <a:ea typeface="Source Sans Pro" panose="020B0503030403020204" pitchFamily="34" charset="0"/>
            </a:endParaRPr>
          </a:p>
          <a:p>
            <a:pPr algn="l" rtl="0" fontAlgn="base">
              <a:lnSpc>
                <a:spcPts val="1564"/>
              </a:lnSpc>
            </a:pPr>
            <a:r>
              <a:rPr lang="en-US" sz="1400" b="0" i="0">
                <a:solidFill>
                  <a:srgbClr val="000000"/>
                </a:solidFill>
                <a:effectLst/>
                <a:latin typeface="Source Sans Pro" panose="020B0503030403020204" pitchFamily="34" charset="0"/>
                <a:ea typeface="Source Sans Pro" panose="020B0503030403020204" pitchFamily="34" charset="0"/>
              </a:rPr>
              <a:t>  </a:t>
            </a:r>
          </a:p>
          <a:p>
            <a:pPr algn="l" rtl="0" fontAlgn="base">
              <a:lnSpc>
                <a:spcPts val="1564"/>
              </a:lnSpc>
              <a:spcAft>
                <a:spcPts val="800"/>
              </a:spcAft>
              <a:buNone/>
            </a:pPr>
            <a:r>
              <a:rPr lang="en-US" sz="1400" b="0" i="0">
                <a:solidFill>
                  <a:srgbClr val="000000"/>
                </a:solidFill>
                <a:effectLst/>
                <a:latin typeface="Source Sans Pro" panose="020B0503030403020204" pitchFamily="34" charset="0"/>
                <a:ea typeface="Source Sans Pro" panose="020B0503030403020204" pitchFamily="34" charset="0"/>
              </a:rPr>
              <a:t>  </a:t>
            </a:r>
          </a:p>
        </p:txBody>
      </p:sp>
      <p:sp>
        <p:nvSpPr>
          <p:cNvPr id="16" name="TextBox 15">
            <a:extLst>
              <a:ext uri="{FF2B5EF4-FFF2-40B4-BE49-F238E27FC236}">
                <a16:creationId xmlns:a16="http://schemas.microsoft.com/office/drawing/2014/main" id="{C8F98633-C4E4-0A2D-3B85-87F1848C52F9}"/>
              </a:ext>
            </a:extLst>
          </p:cNvPr>
          <p:cNvSpPr txBox="1"/>
          <p:nvPr/>
        </p:nvSpPr>
        <p:spPr>
          <a:xfrm>
            <a:off x="5469365" y="8545394"/>
            <a:ext cx="795901" cy="246221"/>
          </a:xfrm>
          <a:prstGeom prst="rect">
            <a:avLst/>
          </a:prstGeom>
          <a:noFill/>
        </p:spPr>
        <p:txBody>
          <a:bodyPr wrap="square" rtlCol="0">
            <a:spAutoFit/>
          </a:bodyPr>
          <a:lstStyle/>
          <a:p>
            <a:r>
              <a:rPr lang="en-US" sz="1000"/>
              <a:t>Page 1 of 1</a:t>
            </a:r>
          </a:p>
        </p:txBody>
      </p:sp>
      <p:grpSp>
        <p:nvGrpSpPr>
          <p:cNvPr id="8" name="Group 7" descr="Lower bar displaying the logos of Western Michigan University, the Michigan Geological Survey, and CoreKids">
            <a:extLst>
              <a:ext uri="{FF2B5EF4-FFF2-40B4-BE49-F238E27FC236}">
                <a16:creationId xmlns:a16="http://schemas.microsoft.com/office/drawing/2014/main" id="{682701B4-E77A-8E5B-C236-FF6E3F42D8F2}"/>
              </a:ext>
            </a:extLst>
          </p:cNvPr>
          <p:cNvGrpSpPr/>
          <p:nvPr/>
        </p:nvGrpSpPr>
        <p:grpSpPr>
          <a:xfrm>
            <a:off x="0" y="8826297"/>
            <a:ext cx="6842760" cy="329213"/>
            <a:chOff x="0" y="-3279"/>
            <a:chExt cx="6858000" cy="422393"/>
          </a:xfrm>
        </p:grpSpPr>
        <p:sp>
          <p:nvSpPr>
            <p:cNvPr id="9" name="Rectangle 8">
              <a:extLst>
                <a:ext uri="{FF2B5EF4-FFF2-40B4-BE49-F238E27FC236}">
                  <a16:creationId xmlns:a16="http://schemas.microsoft.com/office/drawing/2014/main" id="{CEA86D02-363F-2E1E-E3B2-8F165ABFB917}"/>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pic>
          <p:nvPicPr>
            <p:cNvPr id="10" name="Picture 9">
              <a:extLst>
                <a:ext uri="{FF2B5EF4-FFF2-40B4-BE49-F238E27FC236}">
                  <a16:creationId xmlns:a16="http://schemas.microsoft.com/office/drawing/2014/main" id="{7183EC42-1480-E7E5-20BD-B4C4280DB7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1" name="Picture 10">
              <a:extLst>
                <a:ext uri="{FF2B5EF4-FFF2-40B4-BE49-F238E27FC236}">
                  <a16:creationId xmlns:a16="http://schemas.microsoft.com/office/drawing/2014/main" id="{4DD1AA9D-6956-8D28-BD96-CE22B51848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2" name="Picture 11">
              <a:extLst>
                <a:ext uri="{FF2B5EF4-FFF2-40B4-BE49-F238E27FC236}">
                  <a16:creationId xmlns:a16="http://schemas.microsoft.com/office/drawing/2014/main" id="{6E5A8C93-8EDE-7C23-993D-E9AE51B6C2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308234971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a7d06e6-a6ff-47d3-974d-76eaf972d512">
      <Terms xmlns="http://schemas.microsoft.com/office/infopath/2007/PartnerControls"/>
    </lcf76f155ced4ddcb4097134ff3c332f>
    <TaxCatchAll xmlns="1ba5964e-0aed-4886-b9a8-22f24d25d8d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37A8E34013694A9AF4F04CC5C73799" ma:contentTypeVersion="16" ma:contentTypeDescription="Create a new document." ma:contentTypeScope="" ma:versionID="273e027f370bc65d01c96e2b6d4801c1">
  <xsd:schema xmlns:xsd="http://www.w3.org/2001/XMLSchema" xmlns:xs="http://www.w3.org/2001/XMLSchema" xmlns:p="http://schemas.microsoft.com/office/2006/metadata/properties" xmlns:ns2="da7d06e6-a6ff-47d3-974d-76eaf972d512" xmlns:ns3="1ba5964e-0aed-4886-b9a8-22f24d25d8df" targetNamespace="http://schemas.microsoft.com/office/2006/metadata/properties" ma:root="true" ma:fieldsID="2a0ff107c380d4f57241e83225d4d12a" ns2:_="" ns3:_="">
    <xsd:import namespace="da7d06e6-a6ff-47d3-974d-76eaf972d512"/>
    <xsd:import namespace="1ba5964e-0aed-4886-b9a8-22f24d25d8d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7d06e6-a6ff-47d3-974d-76eaf972d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734e5bf-f6ce-4ed4-ac46-3aacfb8a7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a5964e-0aed-4886-b9a8-22f24d25d8d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d69f078-3ab0-4a6c-9947-2e83565ba6e1}" ma:internalName="TaxCatchAll" ma:showField="CatchAllData" ma:web="1ba5964e-0aed-4886-b9a8-22f24d25d8df">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5BEEC09-CCE6-4C72-B8EB-96A53A7E7AF3}">
  <ds:schemaRefs>
    <ds:schemaRef ds:uri="da7d06e6-a6ff-47d3-974d-76eaf972d512"/>
    <ds:schemaRef ds:uri="http://purl.org/dc/elements/1.1/"/>
    <ds:schemaRef ds:uri="http://schemas.microsoft.com/office/2006/documentManagement/types"/>
    <ds:schemaRef ds:uri="http://purl.org/dc/terms/"/>
    <ds:schemaRef ds:uri="1ba5964e-0aed-4886-b9a8-22f24d25d8df"/>
    <ds:schemaRef ds:uri="http://schemas.microsoft.com/office/infopath/2007/PartnerControls"/>
    <ds:schemaRef ds:uri="http://purl.org/dc/dcmitype/"/>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1250B4D1-558D-4294-87FB-C4E5D100253D}">
  <ds:schemaRefs>
    <ds:schemaRef ds:uri="http://schemas.microsoft.com/sharepoint/v3/contenttype/forms"/>
  </ds:schemaRefs>
</ds:datastoreItem>
</file>

<file path=customXml/itemProps3.xml><?xml version="1.0" encoding="utf-8"?>
<ds:datastoreItem xmlns:ds="http://schemas.openxmlformats.org/officeDocument/2006/customXml" ds:itemID="{1FA6199D-B433-48D1-87E6-60FB38AC1D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7d06e6-a6ff-47d3-974d-76eaf972d512"/>
    <ds:schemaRef ds:uri="1ba5964e-0aed-4886-b9a8-22f24d25d8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32</TotalTime>
  <Words>167</Words>
  <Application>Microsoft Office PowerPoint</Application>
  <PresentationFormat>Letter Paper (8.5x11 in)</PresentationFormat>
  <Paragraphs>24</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ADLaM Display</vt:lpstr>
      <vt:lpstr>Aptos</vt:lpstr>
      <vt:lpstr>Aptos Display</vt:lpstr>
      <vt:lpstr>Arial</vt:lpstr>
      <vt:lpstr>Cavolini</vt:lpstr>
      <vt:lpstr>Source Sans Pro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CAROLINA AYALA</dc:creator>
  <cp:lastModifiedBy>CAROLINA AYALA</cp:lastModifiedBy>
  <cp:revision>2</cp:revision>
  <dcterms:created xsi:type="dcterms:W3CDTF">2026-01-16T16:13:09Z</dcterms:created>
  <dcterms:modified xsi:type="dcterms:W3CDTF">2026-02-13T17:26:45Z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0x010100D337A8E34013694A9AF4F04CC5C73799</vt:lpwstr>
  </property>
  <property fmtid="{D5CDD505-2E9C-101B-9397-08002B2CF9AE}" pid="3" name="MediaServiceImageTags">
    <vt:lpwstr/>
  </property>
</Properties>
</file>