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 snapToGrid="0">
      <p:cViewPr varScale="1">
        <p:scale>
          <a:sx n="50" d="100"/>
          <a:sy n="50" d="100"/>
        </p:scale>
        <p:origin x="1944" y="2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sa Carolina Ayala Calvo" userId="ceeaccb2-5aaf-48bd-ae1a-a0c9382ef857" providerId="ADAL" clId="{F08ABF49-BB0C-463D-BB22-E1A68682DF80}"/>
    <pc:docChg chg="modSld">
      <pc:chgData name="Rosa Carolina Ayala Calvo" userId="ceeaccb2-5aaf-48bd-ae1a-a0c9382ef857" providerId="ADAL" clId="{F08ABF49-BB0C-463D-BB22-E1A68682DF80}" dt="2026-02-13T17:36:55.947" v="38" actId="13244"/>
      <pc:docMkLst>
        <pc:docMk/>
      </pc:docMkLst>
      <pc:sldChg chg="modSp mod">
        <pc:chgData name="Rosa Carolina Ayala Calvo" userId="ceeaccb2-5aaf-48bd-ae1a-a0c9382ef857" providerId="ADAL" clId="{F08ABF49-BB0C-463D-BB22-E1A68682DF80}" dt="2026-02-13T17:36:31.699" v="34" actId="13244"/>
        <pc:sldMkLst>
          <pc:docMk/>
          <pc:sldMk cId="3082349710" sldId="256"/>
        </pc:sldMkLst>
        <pc:spChg chg="ord">
          <ac:chgData name="Rosa Carolina Ayala Calvo" userId="ceeaccb2-5aaf-48bd-ae1a-a0c9382ef857" providerId="ADAL" clId="{F08ABF49-BB0C-463D-BB22-E1A68682DF80}" dt="2026-02-13T17:36:31.699" v="34" actId="13244"/>
          <ac:spMkLst>
            <pc:docMk/>
            <pc:sldMk cId="3082349710" sldId="256"/>
            <ac:spMk id="16" creationId="{C8F98633-C4E4-0A2D-3B85-87F1848C52F9}"/>
          </ac:spMkLst>
        </pc:spChg>
        <pc:spChg chg="mod">
          <ac:chgData name="Rosa Carolina Ayala Calvo" userId="ceeaccb2-5aaf-48bd-ae1a-a0c9382ef857" providerId="ADAL" clId="{F08ABF49-BB0C-463D-BB22-E1A68682DF80}" dt="2026-02-13T17:34:57.660" v="3" actId="962"/>
          <ac:spMkLst>
            <pc:docMk/>
            <pc:sldMk cId="3082349710" sldId="256"/>
            <ac:spMk id="17" creationId="{CB60FCB7-8C6D-0C85-A909-9EDDBA3A9EE9}"/>
          </ac:spMkLst>
        </pc:spChg>
        <pc:spChg chg="mod">
          <ac:chgData name="Rosa Carolina Ayala Calvo" userId="ceeaccb2-5aaf-48bd-ae1a-a0c9382ef857" providerId="ADAL" clId="{F08ABF49-BB0C-463D-BB22-E1A68682DF80}" dt="2026-02-13T17:34:57.012" v="2" actId="962"/>
          <ac:spMkLst>
            <pc:docMk/>
            <pc:sldMk cId="3082349710" sldId="256"/>
            <ac:spMk id="18" creationId="{F91B90A5-B08A-D4EB-BE79-46379675F6E7}"/>
          </ac:spMkLst>
        </pc:spChg>
        <pc:spChg chg="mod ord">
          <ac:chgData name="Rosa Carolina Ayala Calvo" userId="ceeaccb2-5aaf-48bd-ae1a-a0c9382ef857" providerId="ADAL" clId="{F08ABF49-BB0C-463D-BB22-E1A68682DF80}" dt="2026-02-13T17:36:14.503" v="31" actId="13244"/>
          <ac:spMkLst>
            <pc:docMk/>
            <pc:sldMk cId="3082349710" sldId="256"/>
            <ac:spMk id="19" creationId="{9199333F-A3F3-200C-C96D-966520CA0360}"/>
          </ac:spMkLst>
        </pc:spChg>
        <pc:spChg chg="ord">
          <ac:chgData name="Rosa Carolina Ayala Calvo" userId="ceeaccb2-5aaf-48bd-ae1a-a0c9382ef857" providerId="ADAL" clId="{F08ABF49-BB0C-463D-BB22-E1A68682DF80}" dt="2026-02-13T17:36:16.286" v="32" actId="13244"/>
          <ac:spMkLst>
            <pc:docMk/>
            <pc:sldMk cId="3082349710" sldId="256"/>
            <ac:spMk id="20" creationId="{786C045A-458A-E367-58B4-892CB260F255}"/>
          </ac:spMkLst>
        </pc:spChg>
        <pc:grpChg chg="mod ord">
          <ac:chgData name="Rosa Carolina Ayala Calvo" userId="ceeaccb2-5aaf-48bd-ae1a-a0c9382ef857" providerId="ADAL" clId="{F08ABF49-BB0C-463D-BB22-E1A68682DF80}" dt="2026-02-13T17:36:18.085" v="33" actId="13244"/>
          <ac:grpSpMkLst>
            <pc:docMk/>
            <pc:sldMk cId="3082349710" sldId="256"/>
            <ac:grpSpMk id="8" creationId="{682701B4-E77A-8E5B-C236-FF6E3F42D8F2}"/>
          </ac:grpSpMkLst>
        </pc:grpChg>
        <pc:picChg chg="mod">
          <ac:chgData name="Rosa Carolina Ayala Calvo" userId="ceeaccb2-5aaf-48bd-ae1a-a0c9382ef857" providerId="ADAL" clId="{F08ABF49-BB0C-463D-BB22-E1A68682DF80}" dt="2026-02-13T17:34:55.527" v="1" actId="962"/>
          <ac:picMkLst>
            <pc:docMk/>
            <pc:sldMk cId="3082349710" sldId="256"/>
            <ac:picMk id="5" creationId="{07CF3D0E-6380-BAE4-4E52-D2B0C399235D}"/>
          </ac:picMkLst>
        </pc:picChg>
      </pc:sldChg>
      <pc:sldChg chg="addSp modSp mod">
        <pc:chgData name="Rosa Carolina Ayala Calvo" userId="ceeaccb2-5aaf-48bd-ae1a-a0c9382ef857" providerId="ADAL" clId="{F08ABF49-BB0C-463D-BB22-E1A68682DF80}" dt="2026-02-13T17:36:55.947" v="38" actId="13244"/>
        <pc:sldMkLst>
          <pc:docMk/>
          <pc:sldMk cId="2580158797" sldId="257"/>
        </pc:sldMkLst>
        <pc:spChg chg="add mod ord">
          <ac:chgData name="Rosa Carolina Ayala Calvo" userId="ceeaccb2-5aaf-48bd-ae1a-a0c9382ef857" providerId="ADAL" clId="{F08ABF49-BB0C-463D-BB22-E1A68682DF80}" dt="2026-02-13T17:36:46.859" v="36" actId="13244"/>
          <ac:spMkLst>
            <pc:docMk/>
            <pc:sldMk cId="2580158797" sldId="257"/>
            <ac:spMk id="3" creationId="{2C830DCC-6E71-EBC9-0A78-EE6FA1D5F90D}"/>
          </ac:spMkLst>
        </pc:spChg>
        <pc:spChg chg="ord">
          <ac:chgData name="Rosa Carolina Ayala Calvo" userId="ceeaccb2-5aaf-48bd-ae1a-a0c9382ef857" providerId="ADAL" clId="{F08ABF49-BB0C-463D-BB22-E1A68682DF80}" dt="2026-02-13T17:36:48.654" v="37" actId="13244"/>
          <ac:spMkLst>
            <pc:docMk/>
            <pc:sldMk cId="2580158797" sldId="257"/>
            <ac:spMk id="16" creationId="{A7F94B0D-532C-85A8-3427-25A8F7B6CBC4}"/>
          </ac:spMkLst>
        </pc:spChg>
        <pc:spChg chg="mod">
          <ac:chgData name="Rosa Carolina Ayala Calvo" userId="ceeaccb2-5aaf-48bd-ae1a-a0c9382ef857" providerId="ADAL" clId="{F08ABF49-BB0C-463D-BB22-E1A68682DF80}" dt="2026-02-13T17:35:16.805" v="8" actId="962"/>
          <ac:spMkLst>
            <pc:docMk/>
            <pc:sldMk cId="2580158797" sldId="257"/>
            <ac:spMk id="17" creationId="{6A33954C-5AE3-2A2E-C988-70E85DABD868}"/>
          </ac:spMkLst>
        </pc:spChg>
        <pc:grpChg chg="mod ord">
          <ac:chgData name="Rosa Carolina Ayala Calvo" userId="ceeaccb2-5aaf-48bd-ae1a-a0c9382ef857" providerId="ADAL" clId="{F08ABF49-BB0C-463D-BB22-E1A68682DF80}" dt="2026-02-13T17:36:41.594" v="35" actId="13244"/>
          <ac:grpSpMkLst>
            <pc:docMk/>
            <pc:sldMk cId="2580158797" sldId="257"/>
            <ac:grpSpMk id="8" creationId="{D6D0D6E9-0560-54C4-7648-ECA4F26C530E}"/>
          </ac:grpSpMkLst>
        </pc:grpChg>
        <pc:graphicFrameChg chg="ord">
          <ac:chgData name="Rosa Carolina Ayala Calvo" userId="ceeaccb2-5aaf-48bd-ae1a-a0c9382ef857" providerId="ADAL" clId="{F08ABF49-BB0C-463D-BB22-E1A68682DF80}" dt="2026-02-13T17:36:55.947" v="38" actId="13244"/>
          <ac:graphicFrameMkLst>
            <pc:docMk/>
            <pc:sldMk cId="2580158797" sldId="257"/>
            <ac:graphicFrameMk id="2" creationId="{C2908A34-C30C-707C-480E-2507164730ED}"/>
          </ac:graphicFrameMkLst>
        </pc:graphicFrameChg>
        <pc:picChg chg="mod">
          <ac:chgData name="Rosa Carolina Ayala Calvo" userId="ceeaccb2-5aaf-48bd-ae1a-a0c9382ef857" providerId="ADAL" clId="{F08ABF49-BB0C-463D-BB22-E1A68682DF80}" dt="2026-02-13T17:35:13.693" v="7" actId="962"/>
          <ac:picMkLst>
            <pc:docMk/>
            <pc:sldMk cId="2580158797" sldId="257"/>
            <ac:picMk id="5" creationId="{BAA551C4-1360-D27C-C81E-1301C70BB53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14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508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460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129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403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98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72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888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95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580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323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304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ecorative fossil themed border">
            <a:extLst>
              <a:ext uri="{FF2B5EF4-FFF2-40B4-BE49-F238E27FC236}">
                <a16:creationId xmlns:a16="http://schemas.microsoft.com/office/drawing/2014/main" id="{07CF3D0E-6380-BAE4-4E52-D2B0C399235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" t="235" r="2901" b="6747"/>
          <a:stretch>
            <a:fillRect/>
          </a:stretch>
        </p:blipFill>
        <p:spPr>
          <a:xfrm>
            <a:off x="0" y="-1"/>
            <a:ext cx="6850380" cy="9121712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91B90A5-B08A-D4EB-BE79-46379675F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1012" y="406710"/>
            <a:ext cx="5975976" cy="776470"/>
          </a:xfrm>
          <a:prstGeom prst="roundRect">
            <a:avLst>
              <a:gd name="adj" fmla="val 2966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60FCB7-8C6D-0C85-A909-9EDDBA3A9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1012" y="1242797"/>
            <a:ext cx="5975976" cy="7535443"/>
          </a:xfrm>
          <a:prstGeom prst="roundRect">
            <a:avLst>
              <a:gd name="adj" fmla="val 506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9199333F-A3F3-200C-C96D-966520CA036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660212" y="470943"/>
            <a:ext cx="3567108" cy="410946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ts val="2606"/>
              </a:lnSpc>
              <a:spcBef>
                <a:spcPts val="8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The Stories Fossils Tell 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</a:rPr>
              <a:t> 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6C045A-458A-E367-58B4-892CB260F255}"/>
              </a:ext>
            </a:extLst>
          </p:cNvPr>
          <p:cNvSpPr txBox="1"/>
          <p:nvPr/>
        </p:nvSpPr>
        <p:spPr>
          <a:xfrm>
            <a:off x="784860" y="808654"/>
            <a:ext cx="5189220" cy="374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>
              <a:lnSpc>
                <a:spcPts val="2172"/>
              </a:lnSpc>
              <a:spcBef>
                <a:spcPts val="800"/>
              </a:spcBef>
              <a:spcAft>
                <a:spcPts val="400"/>
              </a:spcAft>
              <a:buNone/>
            </a:pPr>
            <a:r>
              <a:rPr lang="en-US" sz="1600" i="0">
                <a:solidFill>
                  <a:schemeClr val="accent2">
                    <a:lumMod val="50000"/>
                  </a:schemeClr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Handout 4.2 – </a:t>
            </a:r>
            <a:r>
              <a:rPr lang="en-US" sz="1600">
                <a:solidFill>
                  <a:schemeClr val="accent2">
                    <a:lumMod val="50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Where was Michigan in the past</a:t>
            </a:r>
            <a:r>
              <a:rPr lang="en-US" sz="1600" i="0">
                <a:solidFill>
                  <a:schemeClr val="accent2">
                    <a:lumMod val="50000"/>
                  </a:schemeClr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? </a:t>
            </a:r>
            <a:r>
              <a:rPr lang="en-US" sz="2000" b="1" i="0">
                <a:effectLst/>
                <a:latin typeface="Cavolini" panose="03000502040302020204" pitchFamily="66" charset="0"/>
                <a:cs typeface="Cavolini" panose="03000502040302020204" pitchFamily="66" charset="0"/>
              </a:rPr>
              <a:t> </a:t>
            </a:r>
            <a:endParaRPr lang="en-US" b="1" i="0">
              <a:effectLst/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F98633-C4E4-0A2D-3B85-87F1848C52F9}"/>
              </a:ext>
            </a:extLst>
          </p:cNvPr>
          <p:cNvSpPr txBox="1"/>
          <p:nvPr/>
        </p:nvSpPr>
        <p:spPr>
          <a:xfrm>
            <a:off x="5439833" y="8545394"/>
            <a:ext cx="795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Page 1 of 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983E2B-24E4-57CB-2301-DC45DC9DE540}"/>
              </a:ext>
            </a:extLst>
          </p:cNvPr>
          <p:cNvSpPr txBox="1"/>
          <p:nvPr/>
        </p:nvSpPr>
        <p:spPr>
          <a:xfrm>
            <a:off x="519380" y="1418632"/>
            <a:ext cx="5975976" cy="2657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lnSpc>
                <a:spcPts val="1564"/>
              </a:lnSpc>
              <a:spcBef>
                <a:spcPts val="800"/>
              </a:spcBef>
              <a:spcAft>
                <a:spcPts val="400"/>
              </a:spcAft>
              <a:buNone/>
            </a:pPr>
            <a:r>
              <a:rPr lang="en-US" sz="1400" b="1" i="0">
                <a:solidFill>
                  <a:schemeClr val="accent2">
                    <a:lumMod val="50000"/>
                  </a:schemeClr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Name: ______________________________ </a:t>
            </a:r>
            <a:r>
              <a:rPr lang="en-US" sz="1400" b="0" i="0">
                <a:solidFill>
                  <a:schemeClr val="accent2">
                    <a:lumMod val="50000"/>
                  </a:schemeClr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 </a:t>
            </a:r>
          </a:p>
          <a:p>
            <a:pPr algn="l" rtl="0" fontAlgn="base">
              <a:lnSpc>
                <a:spcPts val="1564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 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Complete the following table: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564"/>
              </a:lnSpc>
            </a:pPr>
            <a:endParaRPr lang="en-US" sz="1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564"/>
              </a:lnSpc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  </a:t>
            </a:r>
          </a:p>
          <a:p>
            <a:pPr algn="l" rtl="0" fontAlgn="base">
              <a:lnSpc>
                <a:spcPts val="1564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  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3D7FAF-2EE7-3AE9-E4B2-551FDD03AD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099941"/>
              </p:ext>
            </p:extLst>
          </p:nvPr>
        </p:nvGraphicFramePr>
        <p:xfrm>
          <a:off x="534146" y="2305761"/>
          <a:ext cx="5819240" cy="5908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4810">
                  <a:extLst>
                    <a:ext uri="{9D8B030D-6E8A-4147-A177-3AD203B41FA5}">
                      <a16:colId xmlns:a16="http://schemas.microsoft.com/office/drawing/2014/main" val="771368312"/>
                    </a:ext>
                  </a:extLst>
                </a:gridCol>
                <a:gridCol w="1284825">
                  <a:extLst>
                    <a:ext uri="{9D8B030D-6E8A-4147-A177-3AD203B41FA5}">
                      <a16:colId xmlns:a16="http://schemas.microsoft.com/office/drawing/2014/main" val="997566679"/>
                    </a:ext>
                  </a:extLst>
                </a:gridCol>
                <a:gridCol w="1624795">
                  <a:extLst>
                    <a:ext uri="{9D8B030D-6E8A-4147-A177-3AD203B41FA5}">
                      <a16:colId xmlns:a16="http://schemas.microsoft.com/office/drawing/2014/main" val="3508706181"/>
                    </a:ext>
                  </a:extLst>
                </a:gridCol>
                <a:gridCol w="1454810">
                  <a:extLst>
                    <a:ext uri="{9D8B030D-6E8A-4147-A177-3AD203B41FA5}">
                      <a16:colId xmlns:a16="http://schemas.microsoft.com/office/drawing/2014/main" val="3708285894"/>
                    </a:ext>
                  </a:extLst>
                </a:gridCol>
              </a:tblGrid>
              <a:tr h="1591893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Time Period</a:t>
                      </a: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Latitude </a:t>
                      </a: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(degrees north or south of the Equator)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Environment </a:t>
                      </a: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Examples: desert, jungle, ocean, ice-covered land, swamp, forest, plains, etc. 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Temperature</a:t>
                      </a: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    Hot, warm, cold, arctic, mix of seasons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8753939"/>
                  </a:ext>
                </a:extLst>
              </a:tr>
              <a:tr h="994386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effectLst/>
                          <a:latin typeface="Source Sans Pro" panose="020B0503030403020204" pitchFamily="34" charset="0"/>
                        </a:rPr>
                        <a:t>0 years ago(present) </a:t>
                      </a:r>
                      <a:r>
                        <a:rPr lang="en-US" sz="1400" b="0" i="0"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9951083"/>
                  </a:ext>
                </a:extLst>
              </a:tr>
              <a:tr h="107442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effectLst/>
                          <a:latin typeface="Source Sans Pro" panose="020B0503030403020204" pitchFamily="34" charset="0"/>
                        </a:rPr>
                        <a:t>20.000 years ago </a:t>
                      </a:r>
                      <a:r>
                        <a:rPr lang="en-US" sz="1400" b="0" i="0"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6959141"/>
                  </a:ext>
                </a:extLst>
              </a:tr>
              <a:tr h="111252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effectLst/>
                          <a:latin typeface="Source Sans Pro" panose="020B0503030403020204" pitchFamily="34" charset="0"/>
                        </a:rPr>
                        <a:t>50 million years ago </a:t>
                      </a:r>
                      <a:r>
                        <a:rPr lang="en-US" sz="1400" b="0" i="0"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237108"/>
                  </a:ext>
                </a:extLst>
              </a:tr>
              <a:tr h="113538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effectLst/>
                          <a:latin typeface="Source Sans Pro" panose="020B0503030403020204" pitchFamily="34" charset="0"/>
                        </a:rPr>
                        <a:t>100 million years ago </a:t>
                      </a:r>
                      <a:r>
                        <a:rPr lang="en-US" sz="1400" b="0" i="0"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89197"/>
                  </a:ext>
                </a:extLst>
              </a:tr>
            </a:tbl>
          </a:graphicData>
        </a:graphic>
      </p:graphicFrame>
      <p:grpSp>
        <p:nvGrpSpPr>
          <p:cNvPr id="8" name="Group 7" descr="Lower bar displaying the logos of Western Michigan University, the Michigan Geological Survey, and CoreKids">
            <a:extLst>
              <a:ext uri="{FF2B5EF4-FFF2-40B4-BE49-F238E27FC236}">
                <a16:creationId xmlns:a16="http://schemas.microsoft.com/office/drawing/2014/main" id="{682701B4-E77A-8E5B-C236-FF6E3F42D8F2}"/>
              </a:ext>
            </a:extLst>
          </p:cNvPr>
          <p:cNvGrpSpPr/>
          <p:nvPr/>
        </p:nvGrpSpPr>
        <p:grpSpPr>
          <a:xfrm>
            <a:off x="0" y="8826297"/>
            <a:ext cx="6842760" cy="329213"/>
            <a:chOff x="0" y="-3279"/>
            <a:chExt cx="6858000" cy="42239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EA86D02-363F-2E1E-E3B2-8F165ABFB917}"/>
                </a:ext>
              </a:extLst>
            </p:cNvPr>
            <p:cNvSpPr/>
            <p:nvPr/>
          </p:nvSpPr>
          <p:spPr>
            <a:xfrm>
              <a:off x="0" y="0"/>
              <a:ext cx="6858000" cy="4131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183EC42-1480-E7E5-20BD-B4C4280DB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9280" y="-1970"/>
              <a:ext cx="873900" cy="41317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DD1AA9D-6956-8D28-BD96-CE22B5184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8941" y="-3279"/>
              <a:ext cx="978180" cy="42239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E5A8C93-8EDE-7C23-993D-E9AE51B6C2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" y="-3102"/>
              <a:ext cx="1036320" cy="4131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2349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61532-0A3E-5D50-39E2-8700DF452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ecorative fossil themed border">
            <a:extLst>
              <a:ext uri="{FF2B5EF4-FFF2-40B4-BE49-F238E27FC236}">
                <a16:creationId xmlns:a16="http://schemas.microsoft.com/office/drawing/2014/main" id="{BAA551C4-1360-D27C-C81E-1301C70BB53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" t="235" r="2901" b="6747"/>
          <a:stretch>
            <a:fillRect/>
          </a:stretch>
        </p:blipFill>
        <p:spPr>
          <a:xfrm>
            <a:off x="0" y="-1"/>
            <a:ext cx="6850380" cy="9121712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A33954C-5AE3-2A2E-C988-70E85DABD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1012" y="472441"/>
            <a:ext cx="5975976" cy="8305800"/>
          </a:xfrm>
          <a:prstGeom prst="roundRect">
            <a:avLst>
              <a:gd name="adj" fmla="val 506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F94B0D-532C-85A8-3427-25A8F7B6CBC4}"/>
              </a:ext>
            </a:extLst>
          </p:cNvPr>
          <p:cNvSpPr txBox="1"/>
          <p:nvPr/>
        </p:nvSpPr>
        <p:spPr>
          <a:xfrm>
            <a:off x="5469365" y="8545394"/>
            <a:ext cx="795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Page 2 of 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C830DCC-6E71-EBC9-0A78-EE6FA1D5F9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350" y="-3183467"/>
            <a:ext cx="5829300" cy="318346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Table (continued)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2908A34-C30C-707C-480E-250716473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953426"/>
              </p:ext>
            </p:extLst>
          </p:nvPr>
        </p:nvGraphicFramePr>
        <p:xfrm>
          <a:off x="511760" y="704972"/>
          <a:ext cx="5819240" cy="5620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4810">
                  <a:extLst>
                    <a:ext uri="{9D8B030D-6E8A-4147-A177-3AD203B41FA5}">
                      <a16:colId xmlns:a16="http://schemas.microsoft.com/office/drawing/2014/main" val="771368312"/>
                    </a:ext>
                  </a:extLst>
                </a:gridCol>
                <a:gridCol w="1284825">
                  <a:extLst>
                    <a:ext uri="{9D8B030D-6E8A-4147-A177-3AD203B41FA5}">
                      <a16:colId xmlns:a16="http://schemas.microsoft.com/office/drawing/2014/main" val="997566679"/>
                    </a:ext>
                  </a:extLst>
                </a:gridCol>
                <a:gridCol w="1624795">
                  <a:extLst>
                    <a:ext uri="{9D8B030D-6E8A-4147-A177-3AD203B41FA5}">
                      <a16:colId xmlns:a16="http://schemas.microsoft.com/office/drawing/2014/main" val="3508706181"/>
                    </a:ext>
                  </a:extLst>
                </a:gridCol>
                <a:gridCol w="1454810">
                  <a:extLst>
                    <a:ext uri="{9D8B030D-6E8A-4147-A177-3AD203B41FA5}">
                      <a16:colId xmlns:a16="http://schemas.microsoft.com/office/drawing/2014/main" val="3708285894"/>
                    </a:ext>
                  </a:extLst>
                </a:gridCol>
              </a:tblGrid>
              <a:tr h="1557480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Time Period</a:t>
                      </a: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Latitude </a:t>
                      </a: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(degrees north or south of the Equator)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Environment </a:t>
                      </a: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Examples: desert, jungle, ocean, ice-covered land, swamp, forest, plains, etc. 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Temperature</a:t>
                      </a: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    Hot, warm, cold, arctic, mix of seasons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8753939"/>
                  </a:ext>
                </a:extLst>
              </a:tr>
              <a:tr h="1022743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effectLst/>
                          <a:latin typeface="Source Sans Pro" panose="020B0503030403020204" pitchFamily="34" charset="0"/>
                        </a:rPr>
                        <a:t>200 million years ago </a:t>
                      </a:r>
                      <a:r>
                        <a:rPr lang="en-US" sz="1400" b="0" i="0"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936995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effectLst/>
                          <a:latin typeface="Source Sans Pro" panose="020B0503030403020204" pitchFamily="34" charset="0"/>
                        </a:rPr>
                        <a:t>300 million years ago </a:t>
                      </a:r>
                      <a:r>
                        <a:rPr lang="en-US" sz="1400" b="0" i="0"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72379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effectLst/>
                          <a:latin typeface="Source Sans Pro" panose="020B0503030403020204" pitchFamily="34" charset="0"/>
                        </a:rPr>
                        <a:t>400 million years ago </a:t>
                      </a:r>
                      <a:r>
                        <a:rPr lang="en-US" sz="1400" b="0" i="0"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6510947"/>
                  </a:ext>
                </a:extLst>
              </a:tr>
              <a:tr h="967213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effectLst/>
                          <a:latin typeface="Source Sans Pro" panose="020B0503030403020204" pitchFamily="34" charset="0"/>
                        </a:rPr>
                        <a:t>500 million years ago </a:t>
                      </a:r>
                      <a:r>
                        <a:rPr lang="en-US" sz="1400" b="0" i="0"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80289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512B446-D84E-88EF-1C78-94456BEF0777}"/>
              </a:ext>
            </a:extLst>
          </p:cNvPr>
          <p:cNvSpPr txBox="1"/>
          <p:nvPr/>
        </p:nvSpPr>
        <p:spPr>
          <a:xfrm>
            <a:off x="484006" y="6355528"/>
            <a:ext cx="5975976" cy="4170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Complete this statement that describes what you learned: 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Over the past 500 million years, Michigan has moved from: ________________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_________________________________________________________________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_________________________________________________________________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and Michigan’s climate has changed from: _____________________________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_________________________________________________________________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_____________________________________________.</a:t>
            </a: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564"/>
              </a:lnSpc>
            </a:pPr>
            <a:endParaRPr lang="en-US" sz="1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564"/>
              </a:lnSpc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  </a:t>
            </a:r>
          </a:p>
          <a:p>
            <a:pPr algn="l" rtl="0" fontAlgn="base">
              <a:lnSpc>
                <a:spcPts val="1564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  </a:t>
            </a:r>
          </a:p>
        </p:txBody>
      </p:sp>
      <p:grpSp>
        <p:nvGrpSpPr>
          <p:cNvPr id="8" name="Group 7" descr="Lower bar displaying the logos of Western Michigan University, the Michigan Geological Survey, and CoreKids">
            <a:extLst>
              <a:ext uri="{FF2B5EF4-FFF2-40B4-BE49-F238E27FC236}">
                <a16:creationId xmlns:a16="http://schemas.microsoft.com/office/drawing/2014/main" id="{D6D0D6E9-0560-54C4-7648-ECA4F26C530E}"/>
              </a:ext>
            </a:extLst>
          </p:cNvPr>
          <p:cNvGrpSpPr/>
          <p:nvPr/>
        </p:nvGrpSpPr>
        <p:grpSpPr>
          <a:xfrm>
            <a:off x="0" y="8826297"/>
            <a:ext cx="6842760" cy="329213"/>
            <a:chOff x="0" y="-3279"/>
            <a:chExt cx="6858000" cy="42239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8713D8B-6931-8B7E-A103-0BA89C981FB3}"/>
                </a:ext>
              </a:extLst>
            </p:cNvPr>
            <p:cNvSpPr/>
            <p:nvPr/>
          </p:nvSpPr>
          <p:spPr>
            <a:xfrm>
              <a:off x="0" y="0"/>
              <a:ext cx="6858000" cy="4131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D610F5F-E881-4B2D-9EB4-4C80FF4FBE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9280" y="-1970"/>
              <a:ext cx="873900" cy="41317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C88286D-2B56-3FBA-1519-04F7B88590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8941" y="-3279"/>
              <a:ext cx="978180" cy="42239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5DBAD3C-F1E5-8CF5-F4FB-53F3C20CD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" y="-3102"/>
              <a:ext cx="1036320" cy="4131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01587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7d06e6-a6ff-47d3-974d-76eaf972d512">
      <Terms xmlns="http://schemas.microsoft.com/office/infopath/2007/PartnerControls"/>
    </lcf76f155ced4ddcb4097134ff3c332f>
    <TaxCatchAll xmlns="1ba5964e-0aed-4886-b9a8-22f24d25d8d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37A8E34013694A9AF4F04CC5C73799" ma:contentTypeVersion="16" ma:contentTypeDescription="Create a new document." ma:contentTypeScope="" ma:versionID="273e027f370bc65d01c96e2b6d4801c1">
  <xsd:schema xmlns:xsd="http://www.w3.org/2001/XMLSchema" xmlns:xs="http://www.w3.org/2001/XMLSchema" xmlns:p="http://schemas.microsoft.com/office/2006/metadata/properties" xmlns:ns2="da7d06e6-a6ff-47d3-974d-76eaf972d512" xmlns:ns3="1ba5964e-0aed-4886-b9a8-22f24d25d8df" targetNamespace="http://schemas.microsoft.com/office/2006/metadata/properties" ma:root="true" ma:fieldsID="2a0ff107c380d4f57241e83225d4d12a" ns2:_="" ns3:_="">
    <xsd:import namespace="da7d06e6-a6ff-47d3-974d-76eaf972d512"/>
    <xsd:import namespace="1ba5964e-0aed-4886-b9a8-22f24d25d8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d06e6-a6ff-47d3-974d-76eaf972d51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9734e5bf-f6ce-4ed4-ac46-3aacfb8a70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a5964e-0aed-4886-b9a8-22f24d25d8d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d69f078-3ab0-4a6c-9947-2e83565ba6e1}" ma:internalName="TaxCatchAll" ma:showField="CatchAllData" ma:web="1ba5964e-0aed-4886-b9a8-22f24d25d8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09B7F1C-14EC-452E-A3D0-9F339397642D}">
  <ds:schemaRefs>
    <ds:schemaRef ds:uri="1ba5964e-0aed-4886-b9a8-22f24d25d8df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da7d06e6-a6ff-47d3-974d-76eaf972d512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F874F0A0-ACA6-4310-87B2-FC93697F175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D699E5-9E98-4C83-9149-BBFA2094CE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a7d06e6-a6ff-47d3-974d-76eaf972d512"/>
    <ds:schemaRef ds:uri="1ba5964e-0aed-4886-b9a8-22f24d25d8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</TotalTime>
  <Words>192</Words>
  <Application>Microsoft Office PowerPoint</Application>
  <PresentationFormat>Letter Paper (8.5x11 in)</PresentationFormat>
  <Paragraphs>45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ADLaM Display</vt:lpstr>
      <vt:lpstr>Aptos</vt:lpstr>
      <vt:lpstr>Aptos Display</vt:lpstr>
      <vt:lpstr>Arial</vt:lpstr>
      <vt:lpstr>Cavolini</vt:lpstr>
      <vt:lpstr>Source Sans Pro</vt:lpstr>
      <vt:lpstr>Office Theme</vt:lpstr>
      <vt:lpstr>The Stories Fossils Tell   </vt:lpstr>
      <vt:lpstr>Table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CAROLINA AYALA</dc:creator>
  <cp:lastModifiedBy>CAROLINA AYALA</cp:lastModifiedBy>
  <cp:revision>4</cp:revision>
  <dcterms:created xsi:type="dcterms:W3CDTF">2026-01-16T16:13:09Z</dcterms:created>
  <dcterms:modified xsi:type="dcterms:W3CDTF">2026-02-13T17:37:04Z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0x010100D337A8E34013694A9AF4F04CC5C73799</vt:lpwstr>
  </property>
  <property fmtid="{D5CDD505-2E9C-101B-9397-08002B2CF9AE}" pid="3" name="MediaServiceImageTags">
    <vt:lpwstr/>
  </property>
</Properties>
</file>