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8" r:id="rId5"/>
    <p:sldId id="261" r:id="rId6"/>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6A6D"/>
    <a:srgbClr val="E69F00"/>
    <a:srgbClr val="E6DAE4"/>
    <a:srgbClr val="663300"/>
    <a:srgbClr val="D6C2D2"/>
    <a:srgbClr val="DCCD69"/>
    <a:srgbClr val="C26A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6A73D1-C635-086F-5DF7-B81CACD73657}" v="1" dt="2026-02-26T16:48:55.3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0" d="100"/>
          <a:sy n="50" d="100"/>
        </p:scale>
        <p:origin x="1939" y="26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A Wininger" userId="S::xao5094@wmich.edu::5f8f195e-0bde-4582-a7af-707bfc365e56" providerId="AD" clId="Web-{276A73D1-C635-086F-5DF7-B81CACD73657}"/>
    <pc:docChg chg="modSld">
      <pc:chgData name="Lisa A Wininger" userId="S::xao5094@wmich.edu::5f8f195e-0bde-4582-a7af-707bfc365e56" providerId="AD" clId="Web-{276A73D1-C635-086F-5DF7-B81CACD73657}" dt="2026-02-26T16:48:55.398" v="0" actId="1076"/>
      <pc:docMkLst>
        <pc:docMk/>
      </pc:docMkLst>
      <pc:sldChg chg="modSp">
        <pc:chgData name="Lisa A Wininger" userId="S::xao5094@wmich.edu::5f8f195e-0bde-4582-a7af-707bfc365e56" providerId="AD" clId="Web-{276A73D1-C635-086F-5DF7-B81CACD73657}" dt="2026-02-26T16:48:55.398" v="0" actId="1076"/>
        <pc:sldMkLst>
          <pc:docMk/>
          <pc:sldMk cId="369067800" sldId="261"/>
        </pc:sldMkLst>
        <pc:spChg chg="mod">
          <ac:chgData name="Lisa A Wininger" userId="S::xao5094@wmich.edu::5f8f195e-0bde-4582-a7af-707bfc365e56" providerId="AD" clId="Web-{276A73D1-C635-086F-5DF7-B81CACD73657}" dt="2026-02-26T16:48:55.398" v="0" actId="1076"/>
          <ac:spMkLst>
            <pc:docMk/>
            <pc:sldMk cId="369067800" sldId="261"/>
            <ac:spMk id="9" creationId="{72694DFB-22D9-591F-EE8C-7D3F455355E3}"/>
          </ac:spMkLst>
        </pc:spChg>
      </pc:sldChg>
    </pc:docChg>
  </pc:docChgLst>
  <pc:docChgLst>
    <pc:chgData name="Rosa Carolina Ayala Calvo" userId="ceeaccb2-5aaf-48bd-ae1a-a0c9382ef857" providerId="ADAL" clId="{F08ABF49-BB0C-463D-BB22-E1A68682DF80}"/>
    <pc:docChg chg="custSel modSld">
      <pc:chgData name="Rosa Carolina Ayala Calvo" userId="ceeaccb2-5aaf-48bd-ae1a-a0c9382ef857" providerId="ADAL" clId="{F08ABF49-BB0C-463D-BB22-E1A68682DF80}" dt="2026-02-13T17:20:22.714" v="46" actId="13244"/>
      <pc:docMkLst>
        <pc:docMk/>
      </pc:docMkLst>
      <pc:sldChg chg="delSp modSp mod">
        <pc:chgData name="Rosa Carolina Ayala Calvo" userId="ceeaccb2-5aaf-48bd-ae1a-a0c9382ef857" providerId="ADAL" clId="{F08ABF49-BB0C-463D-BB22-E1A68682DF80}" dt="2026-02-13T17:18:52.470" v="39" actId="13244"/>
        <pc:sldMkLst>
          <pc:docMk/>
          <pc:sldMk cId="713626796" sldId="258"/>
        </pc:sldMkLst>
        <pc:spChg chg="mod ord">
          <ac:chgData name="Rosa Carolina Ayala Calvo" userId="ceeaccb2-5aaf-48bd-ae1a-a0c9382ef857" providerId="ADAL" clId="{F08ABF49-BB0C-463D-BB22-E1A68682DF80}" dt="2026-02-13T17:18:23.370" v="32" actId="13244"/>
          <ac:spMkLst>
            <pc:docMk/>
            <pc:sldMk cId="713626796" sldId="258"/>
            <ac:spMk id="4" creationId="{3E32B752-E2C0-53A5-9561-F90DBA23242E}"/>
          </ac:spMkLst>
        </pc:spChg>
        <pc:spChg chg="mod">
          <ac:chgData name="Rosa Carolina Ayala Calvo" userId="ceeaccb2-5aaf-48bd-ae1a-a0c9382ef857" providerId="ADAL" clId="{F08ABF49-BB0C-463D-BB22-E1A68682DF80}" dt="2026-02-13T17:15:39.090" v="2" actId="962"/>
          <ac:spMkLst>
            <pc:docMk/>
            <pc:sldMk cId="713626796" sldId="258"/>
            <ac:spMk id="5" creationId="{EEF2999A-A95E-82D2-A6D2-672F70010665}"/>
          </ac:spMkLst>
        </pc:spChg>
        <pc:spChg chg="mod">
          <ac:chgData name="Rosa Carolina Ayala Calvo" userId="ceeaccb2-5aaf-48bd-ae1a-a0c9382ef857" providerId="ADAL" clId="{F08ABF49-BB0C-463D-BB22-E1A68682DF80}" dt="2026-02-13T17:15:39.649" v="3" actId="962"/>
          <ac:spMkLst>
            <pc:docMk/>
            <pc:sldMk cId="713626796" sldId="258"/>
            <ac:spMk id="6" creationId="{DBEBD232-5A90-2B45-8991-CE1235147D2C}"/>
          </ac:spMkLst>
        </pc:spChg>
        <pc:spChg chg="mod ord">
          <ac:chgData name="Rosa Carolina Ayala Calvo" userId="ceeaccb2-5aaf-48bd-ae1a-a0c9382ef857" providerId="ADAL" clId="{F08ABF49-BB0C-463D-BB22-E1A68682DF80}" dt="2026-02-13T17:18:11.979" v="30" actId="13244"/>
          <ac:spMkLst>
            <pc:docMk/>
            <pc:sldMk cId="713626796" sldId="258"/>
            <ac:spMk id="7" creationId="{EF92CDE3-7B26-CBC9-C5B4-9634CFCE3051}"/>
          </ac:spMkLst>
        </pc:spChg>
        <pc:spChg chg="ord">
          <ac:chgData name="Rosa Carolina Ayala Calvo" userId="ceeaccb2-5aaf-48bd-ae1a-a0c9382ef857" providerId="ADAL" clId="{F08ABF49-BB0C-463D-BB22-E1A68682DF80}" dt="2026-02-13T17:18:33.783" v="35" actId="13244"/>
          <ac:spMkLst>
            <pc:docMk/>
            <pc:sldMk cId="713626796" sldId="258"/>
            <ac:spMk id="9" creationId="{0EB736E5-4B1A-40E7-A3B5-0F3E1874AFDF}"/>
          </ac:spMkLst>
        </pc:spChg>
        <pc:spChg chg="ord">
          <ac:chgData name="Rosa Carolina Ayala Calvo" userId="ceeaccb2-5aaf-48bd-ae1a-a0c9382ef857" providerId="ADAL" clId="{F08ABF49-BB0C-463D-BB22-E1A68682DF80}" dt="2026-02-13T17:18:38.413" v="36" actId="13244"/>
          <ac:spMkLst>
            <pc:docMk/>
            <pc:sldMk cId="713626796" sldId="258"/>
            <ac:spMk id="14" creationId="{3282ADF6-FD5B-D166-3844-9D798BF26EE1}"/>
          </ac:spMkLst>
        </pc:spChg>
        <pc:spChg chg="mod ord">
          <ac:chgData name="Rosa Carolina Ayala Calvo" userId="ceeaccb2-5aaf-48bd-ae1a-a0c9382ef857" providerId="ADAL" clId="{F08ABF49-BB0C-463D-BB22-E1A68682DF80}" dt="2026-02-13T17:18:08.231" v="28" actId="13244"/>
          <ac:spMkLst>
            <pc:docMk/>
            <pc:sldMk cId="713626796" sldId="258"/>
            <ac:spMk id="19" creationId="{B5BC224C-A70A-70A1-0585-6CF442189A44}"/>
          </ac:spMkLst>
        </pc:spChg>
        <pc:spChg chg="ord">
          <ac:chgData name="Rosa Carolina Ayala Calvo" userId="ceeaccb2-5aaf-48bd-ae1a-a0c9382ef857" providerId="ADAL" clId="{F08ABF49-BB0C-463D-BB22-E1A68682DF80}" dt="2026-02-13T17:18:45.887" v="38" actId="13244"/>
          <ac:spMkLst>
            <pc:docMk/>
            <pc:sldMk cId="713626796" sldId="258"/>
            <ac:spMk id="21" creationId="{1EF16149-9B62-0B5A-529C-A702D21EC43E}"/>
          </ac:spMkLst>
        </pc:spChg>
        <pc:spChg chg="mod ord">
          <ac:chgData name="Rosa Carolina Ayala Calvo" userId="ceeaccb2-5aaf-48bd-ae1a-a0c9382ef857" providerId="ADAL" clId="{F08ABF49-BB0C-463D-BB22-E1A68682DF80}" dt="2026-02-13T17:18:10.115" v="29" actId="13244"/>
          <ac:spMkLst>
            <pc:docMk/>
            <pc:sldMk cId="713626796" sldId="258"/>
            <ac:spMk id="24" creationId="{81BED032-7D0B-D99A-B44B-B3FA8E1C6D46}"/>
          </ac:spMkLst>
        </pc:spChg>
        <pc:spChg chg="ord">
          <ac:chgData name="Rosa Carolina Ayala Calvo" userId="ceeaccb2-5aaf-48bd-ae1a-a0c9382ef857" providerId="ADAL" clId="{F08ABF49-BB0C-463D-BB22-E1A68682DF80}" dt="2026-02-13T17:18:27.046" v="33" actId="13244"/>
          <ac:spMkLst>
            <pc:docMk/>
            <pc:sldMk cId="713626796" sldId="258"/>
            <ac:spMk id="26" creationId="{98F527BF-BB19-7D8D-F318-01EECF47F9F0}"/>
          </ac:spMkLst>
        </pc:spChg>
        <pc:spChg chg="ord">
          <ac:chgData name="Rosa Carolina Ayala Calvo" userId="ceeaccb2-5aaf-48bd-ae1a-a0c9382ef857" providerId="ADAL" clId="{F08ABF49-BB0C-463D-BB22-E1A68682DF80}" dt="2026-02-13T17:18:30.195" v="34" actId="13244"/>
          <ac:spMkLst>
            <pc:docMk/>
            <pc:sldMk cId="713626796" sldId="258"/>
            <ac:spMk id="27" creationId="{3437B1A9-C5A5-879D-A204-6F7B245DEC6A}"/>
          </ac:spMkLst>
        </pc:spChg>
        <pc:spChg chg="mod ord">
          <ac:chgData name="Rosa Carolina Ayala Calvo" userId="ceeaccb2-5aaf-48bd-ae1a-a0c9382ef857" providerId="ADAL" clId="{F08ABF49-BB0C-463D-BB22-E1A68682DF80}" dt="2026-02-13T17:18:14.160" v="31" actId="13244"/>
          <ac:spMkLst>
            <pc:docMk/>
            <pc:sldMk cId="713626796" sldId="258"/>
            <ac:spMk id="28" creationId="{C4D2F3D1-D28C-C229-0AA4-20481A405E17}"/>
          </ac:spMkLst>
        </pc:spChg>
        <pc:spChg chg="ord">
          <ac:chgData name="Rosa Carolina Ayala Calvo" userId="ceeaccb2-5aaf-48bd-ae1a-a0c9382ef857" providerId="ADAL" clId="{F08ABF49-BB0C-463D-BB22-E1A68682DF80}" dt="2026-02-13T17:18:52.470" v="39" actId="13244"/>
          <ac:spMkLst>
            <pc:docMk/>
            <pc:sldMk cId="713626796" sldId="258"/>
            <ac:spMk id="30" creationId="{A9AA4A9C-D1E9-859A-6D57-AFCC4FD88E48}"/>
          </ac:spMkLst>
        </pc:spChg>
        <pc:grpChg chg="mod ord">
          <ac:chgData name="Rosa Carolina Ayala Calvo" userId="ceeaccb2-5aaf-48bd-ae1a-a0c9382ef857" providerId="ADAL" clId="{F08ABF49-BB0C-463D-BB22-E1A68682DF80}" dt="2026-02-13T17:18:43.951" v="37" actId="13244"/>
          <ac:grpSpMkLst>
            <pc:docMk/>
            <pc:sldMk cId="713626796" sldId="258"/>
            <ac:grpSpMk id="3" creationId="{682701B4-E77A-8E5B-C236-FF6E3F42D8F2}"/>
          </ac:grpSpMkLst>
        </pc:grpChg>
        <pc:picChg chg="mod">
          <ac:chgData name="Rosa Carolina Ayala Calvo" userId="ceeaccb2-5aaf-48bd-ae1a-a0c9382ef857" providerId="ADAL" clId="{F08ABF49-BB0C-463D-BB22-E1A68682DF80}" dt="2026-02-13T17:15:35.876" v="1" actId="962"/>
          <ac:picMkLst>
            <pc:docMk/>
            <pc:sldMk cId="713626796" sldId="258"/>
            <ac:picMk id="34" creationId="{66AC02FA-81F2-4F99-0F12-801252341EF1}"/>
          </ac:picMkLst>
        </pc:picChg>
      </pc:sldChg>
      <pc:sldChg chg="modSp mod">
        <pc:chgData name="Rosa Carolina Ayala Calvo" userId="ceeaccb2-5aaf-48bd-ae1a-a0c9382ef857" providerId="ADAL" clId="{F08ABF49-BB0C-463D-BB22-E1A68682DF80}" dt="2026-02-13T17:20:22.714" v="46" actId="13244"/>
        <pc:sldMkLst>
          <pc:docMk/>
          <pc:sldMk cId="369067800" sldId="261"/>
        </pc:sldMkLst>
        <pc:spChg chg="mod ord">
          <ac:chgData name="Rosa Carolina Ayala Calvo" userId="ceeaccb2-5aaf-48bd-ae1a-a0c9382ef857" providerId="ADAL" clId="{F08ABF49-BB0C-463D-BB22-E1A68682DF80}" dt="2026-02-13T17:19:28.085" v="45" actId="13244"/>
          <ac:spMkLst>
            <pc:docMk/>
            <pc:sldMk cId="369067800" sldId="261"/>
            <ac:spMk id="8" creationId="{03A04DEB-8530-5E82-6A69-7F9FB0897461}"/>
          </ac:spMkLst>
        </pc:spChg>
        <pc:spChg chg="mod ord">
          <ac:chgData name="Rosa Carolina Ayala Calvo" userId="ceeaccb2-5aaf-48bd-ae1a-a0c9382ef857" providerId="ADAL" clId="{F08ABF49-BB0C-463D-BB22-E1A68682DF80}" dt="2026-02-13T17:19:09.955" v="43" actId="13244"/>
          <ac:spMkLst>
            <pc:docMk/>
            <pc:sldMk cId="369067800" sldId="261"/>
            <ac:spMk id="9" creationId="{72694DFB-22D9-591F-EE8C-7D3F455355E3}"/>
          </ac:spMkLst>
        </pc:spChg>
        <pc:spChg chg="ord">
          <ac:chgData name="Rosa Carolina Ayala Calvo" userId="ceeaccb2-5aaf-48bd-ae1a-a0c9382ef857" providerId="ADAL" clId="{F08ABF49-BB0C-463D-BB22-E1A68682DF80}" dt="2026-02-13T17:20:22.714" v="46" actId="13244"/>
          <ac:spMkLst>
            <pc:docMk/>
            <pc:sldMk cId="369067800" sldId="261"/>
            <ac:spMk id="12" creationId="{8513B845-18CF-39F4-27F4-ED12D563FD0C}"/>
          </ac:spMkLst>
        </pc:spChg>
        <pc:spChg chg="mod">
          <ac:chgData name="Rosa Carolina Ayala Calvo" userId="ceeaccb2-5aaf-48bd-ae1a-a0c9382ef857" providerId="ADAL" clId="{F08ABF49-BB0C-463D-BB22-E1A68682DF80}" dt="2026-02-13T17:16:22.373" v="16" actId="962"/>
          <ac:spMkLst>
            <pc:docMk/>
            <pc:sldMk cId="369067800" sldId="261"/>
            <ac:spMk id="25" creationId="{0D4D346C-9FD6-9015-AB34-52D1027C303B}"/>
          </ac:spMkLst>
        </pc:spChg>
        <pc:grpChg chg="mod ord">
          <ac:chgData name="Rosa Carolina Ayala Calvo" userId="ceeaccb2-5aaf-48bd-ae1a-a0c9382ef857" providerId="ADAL" clId="{F08ABF49-BB0C-463D-BB22-E1A68682DF80}" dt="2026-02-13T17:19:02.314" v="40" actId="13244"/>
          <ac:grpSpMkLst>
            <pc:docMk/>
            <pc:sldMk cId="369067800" sldId="261"/>
            <ac:grpSpMk id="3" creationId="{7956BE7A-6629-4C4A-22E3-786DABE7556E}"/>
          </ac:grpSpMkLst>
        </pc:grpChg>
        <pc:graphicFrameChg chg="ord modGraphic">
          <ac:chgData name="Rosa Carolina Ayala Calvo" userId="ceeaccb2-5aaf-48bd-ae1a-a0c9382ef857" providerId="ADAL" clId="{F08ABF49-BB0C-463D-BB22-E1A68682DF80}" dt="2026-02-13T17:19:19.912" v="44" actId="13244"/>
          <ac:graphicFrameMkLst>
            <pc:docMk/>
            <pc:sldMk cId="369067800" sldId="261"/>
            <ac:graphicFrameMk id="7" creationId="{7CB42D46-9B83-A983-4F7B-814A681CD15F}"/>
          </ac:graphicFrameMkLst>
        </pc:graphicFrameChg>
        <pc:picChg chg="mod">
          <ac:chgData name="Rosa Carolina Ayala Calvo" userId="ceeaccb2-5aaf-48bd-ae1a-a0c9382ef857" providerId="ADAL" clId="{F08ABF49-BB0C-463D-BB22-E1A68682DF80}" dt="2026-02-13T17:16:12.646" v="13" actId="962"/>
          <ac:picMkLst>
            <pc:docMk/>
            <pc:sldMk cId="369067800" sldId="261"/>
            <ac:picMk id="34" creationId="{8466BFF0-E529-F605-0C7D-E4B6A8B52C8E}"/>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01779238-5291-40CD-AE92-C6E497CEB88D}" type="datetimeFigureOut">
              <a:rPr lang="en-US" smtClean="0"/>
              <a:t>2/26/2026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169643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022900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09061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084017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1779238-5291-40CD-AE92-C6E497CEB88D}" type="datetimeFigureOut">
              <a:rPr lang="en-US" smtClean="0"/>
              <a:t>2/26/2026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423664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1779238-5291-40CD-AE92-C6E497CEB88D}" type="datetimeFigureOut">
              <a:rPr lang="en-US" smtClean="0"/>
              <a:t>2/26/2026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46450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1779238-5291-40CD-AE92-C6E497CEB88D}" type="datetimeFigureOut">
              <a:rPr lang="en-US" smtClean="0"/>
              <a:t>2/26/2026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73996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1779238-5291-40CD-AE92-C6E497CEB88D}" type="datetimeFigureOut">
              <a:rPr lang="en-US" smtClean="0"/>
              <a:t>2/26/2026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971369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779238-5291-40CD-AE92-C6E497CEB88D}" type="datetimeFigureOut">
              <a:rPr lang="en-US" smtClean="0"/>
              <a:t>2/26/2026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1558048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1779238-5291-40CD-AE92-C6E497CEB88D}" type="datetimeFigureOut">
              <a:rPr lang="en-US" smtClean="0"/>
              <a:t>2/26/2026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3682335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1779238-5291-40CD-AE92-C6E497CEB88D}" type="datetimeFigureOut">
              <a:rPr lang="en-US" smtClean="0"/>
              <a:t>2/26/2026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4289349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82000"/>
                  </a:schemeClr>
                </a:solidFill>
              </a:defRPr>
            </a:lvl1pPr>
          </a:lstStyle>
          <a:p>
            <a:fld id="{01779238-5291-40CD-AE92-C6E497CEB88D}" type="datetimeFigureOut">
              <a:rPr lang="en-US" smtClean="0"/>
              <a:t>2/26/2026</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82000"/>
                  </a:schemeClr>
                </a:solidFill>
              </a:defRPr>
            </a:lvl1pPr>
          </a:lstStyle>
          <a:p>
            <a:fld id="{3079A78E-6F85-46C8-BB4C-832D3712F129}" type="slidenum">
              <a:rPr lang="en-US" smtClean="0"/>
              <a:t>‹#›</a:t>
            </a:fld>
            <a:endParaRPr lang="en-US"/>
          </a:p>
        </p:txBody>
      </p:sp>
    </p:spTree>
    <p:extLst>
      <p:ext uri="{BB962C8B-B14F-4D97-AF65-F5344CB8AC3E}">
        <p14:creationId xmlns:p14="http://schemas.microsoft.com/office/powerpoint/2010/main" val="24016259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UevnAq1MTVA"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66AC02FA-81F2-4F99-0F12-801252341EF1}"/>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5" name="Rectangle: Rounded Corners 4">
            <a:extLst>
              <a:ext uri="{FF2B5EF4-FFF2-40B4-BE49-F238E27FC236}">
                <a16:creationId xmlns:a16="http://schemas.microsoft.com/office/drawing/2014/main" id="{EEF2999A-A95E-82D2-A6D2-672F70010665}"/>
              </a:ext>
              <a:ext uri="{C183D7F6-B498-43B3-948B-1728B52AA6E4}">
                <adec:decorative xmlns:adec="http://schemas.microsoft.com/office/drawing/2017/decorative" val="1"/>
              </a:ext>
            </a:extLst>
          </p:cNvPr>
          <p:cNvSpPr/>
          <p:nvPr/>
        </p:nvSpPr>
        <p:spPr>
          <a:xfrm>
            <a:off x="358140" y="830579"/>
            <a:ext cx="6118860" cy="2758441"/>
          </a:xfrm>
          <a:prstGeom prst="roundRect">
            <a:avLst>
              <a:gd name="adj" fmla="val 567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DBEBD232-5A90-2B45-8991-CE1235147D2C}"/>
              </a:ext>
              <a:ext uri="{C183D7F6-B498-43B3-948B-1728B52AA6E4}">
                <adec:decorative xmlns:adec="http://schemas.microsoft.com/office/drawing/2017/decorative" val="1"/>
              </a:ext>
            </a:extLst>
          </p:cNvPr>
          <p:cNvSpPr/>
          <p:nvPr/>
        </p:nvSpPr>
        <p:spPr>
          <a:xfrm>
            <a:off x="358140" y="3662732"/>
            <a:ext cx="3055620" cy="2478988"/>
          </a:xfrm>
          <a:prstGeom prst="roundRect">
            <a:avLst>
              <a:gd name="adj" fmla="val 667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B5BC224C-A70A-70A1-0585-6CF442189A44}"/>
              </a:ext>
              <a:ext uri="{C183D7F6-B498-43B3-948B-1728B52AA6E4}">
                <adec:decorative xmlns:adec="http://schemas.microsoft.com/office/drawing/2017/decorative" val="1"/>
              </a:ext>
            </a:extLst>
          </p:cNvPr>
          <p:cNvSpPr/>
          <p:nvPr/>
        </p:nvSpPr>
        <p:spPr>
          <a:xfrm>
            <a:off x="3487145" y="4374358"/>
            <a:ext cx="2991722" cy="1767760"/>
          </a:xfrm>
          <a:prstGeom prst="roundRect">
            <a:avLst>
              <a:gd name="adj" fmla="val 572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1BED032-7D0B-D99A-B44B-B3FA8E1C6D46}"/>
              </a:ext>
              <a:ext uri="{C183D7F6-B498-43B3-948B-1728B52AA6E4}">
                <adec:decorative xmlns:adec="http://schemas.microsoft.com/office/drawing/2017/decorative" val="1"/>
              </a:ext>
            </a:extLst>
          </p:cNvPr>
          <p:cNvSpPr/>
          <p:nvPr/>
        </p:nvSpPr>
        <p:spPr>
          <a:xfrm>
            <a:off x="358139" y="292570"/>
            <a:ext cx="6187439" cy="443211"/>
          </a:xfrm>
          <a:prstGeom prst="roundRect">
            <a:avLst>
              <a:gd name="adj" fmla="val 2888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EF92CDE3-7B26-CBC9-C5B4-9634CFCE3051}"/>
              </a:ext>
              <a:ext uri="{C183D7F6-B498-43B3-948B-1728B52AA6E4}">
                <adec:decorative xmlns:adec="http://schemas.microsoft.com/office/drawing/2017/decorative" val="1"/>
              </a:ext>
            </a:extLst>
          </p:cNvPr>
          <p:cNvSpPr/>
          <p:nvPr/>
        </p:nvSpPr>
        <p:spPr>
          <a:xfrm>
            <a:off x="3482339" y="3668513"/>
            <a:ext cx="2994660" cy="638626"/>
          </a:xfrm>
          <a:prstGeom prst="roundRect">
            <a:avLst>
              <a:gd name="adj" fmla="val 2598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C4D2F3D1-D28C-C229-0AA4-20481A405E17}"/>
              </a:ext>
              <a:ext uri="{C183D7F6-B498-43B3-948B-1728B52AA6E4}">
                <adec:decorative xmlns:adec="http://schemas.microsoft.com/office/drawing/2017/decorative" val="1"/>
              </a:ext>
            </a:extLst>
          </p:cNvPr>
          <p:cNvSpPr/>
          <p:nvPr/>
        </p:nvSpPr>
        <p:spPr>
          <a:xfrm>
            <a:off x="419099" y="6225822"/>
            <a:ext cx="6057900" cy="2463748"/>
          </a:xfrm>
          <a:prstGeom prst="roundRect">
            <a:avLst>
              <a:gd name="adj" fmla="val 667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E32B752-E2C0-53A5-9561-F90DBA23242E}"/>
              </a:ext>
            </a:extLst>
          </p:cNvPr>
          <p:cNvSpPr txBox="1">
            <a:spLocks noGrp="1"/>
          </p:cNvSpPr>
          <p:nvPr>
            <p:ph type="title" idx="4294967295"/>
          </p:nvPr>
        </p:nvSpPr>
        <p:spPr>
          <a:xfrm>
            <a:off x="514350" y="293229"/>
            <a:ext cx="5692140" cy="4001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663300"/>
                </a:solidFill>
                <a:effectLst/>
                <a:uLnTx/>
                <a:uFillTx/>
                <a:latin typeface="ADLaM Display"/>
                <a:ea typeface="ADLaM Display"/>
                <a:cs typeface="ADLaM Display"/>
              </a:rPr>
              <a:t>Lesson 4: Where was Michigan in the past? </a:t>
            </a:r>
            <a:endParaRPr kumimoji="0" lang="en-US" sz="2000" b="0" i="0" u="none" strike="noStrike" kern="1200" cap="none" spc="0" normalizeH="0" baseline="0" noProof="0" dirty="0">
              <a:ln>
                <a:noFill/>
              </a:ln>
              <a:solidFill>
                <a:srgbClr val="663300"/>
              </a:solidFill>
              <a:effectLst/>
              <a:uLnTx/>
              <a:uFillTx/>
              <a:latin typeface="ADLaM Display"/>
              <a:ea typeface="ADLaM Display"/>
              <a:cs typeface="ADLaM Display"/>
            </a:endParaRPr>
          </a:p>
        </p:txBody>
      </p:sp>
      <p:sp>
        <p:nvSpPr>
          <p:cNvPr id="26" name="TextBox 11">
            <a:extLst>
              <a:ext uri="{FF2B5EF4-FFF2-40B4-BE49-F238E27FC236}">
                <a16:creationId xmlns:a16="http://schemas.microsoft.com/office/drawing/2014/main" id="{98F527BF-BB19-7D8D-F318-01EECF47F9F0}"/>
              </a:ext>
            </a:extLst>
          </p:cNvPr>
          <p:cNvSpPr txBox="1"/>
          <p:nvPr/>
        </p:nvSpPr>
        <p:spPr>
          <a:xfrm>
            <a:off x="5658888" y="8478143"/>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1 of 2</a:t>
            </a:r>
            <a:endParaRPr lang="en-US" sz="1200" dirty="0"/>
          </a:p>
        </p:txBody>
      </p:sp>
      <p:sp>
        <p:nvSpPr>
          <p:cNvPr id="27" name="TextBox 26">
            <a:extLst>
              <a:ext uri="{FF2B5EF4-FFF2-40B4-BE49-F238E27FC236}">
                <a16:creationId xmlns:a16="http://schemas.microsoft.com/office/drawing/2014/main" id="{3437B1A9-C5A5-879D-A204-6F7B245DEC6A}"/>
              </a:ext>
            </a:extLst>
          </p:cNvPr>
          <p:cNvSpPr txBox="1"/>
          <p:nvPr/>
        </p:nvSpPr>
        <p:spPr>
          <a:xfrm>
            <a:off x="491490" y="839924"/>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Overview</a:t>
            </a:r>
          </a:p>
        </p:txBody>
      </p:sp>
      <p:sp>
        <p:nvSpPr>
          <p:cNvPr id="9" name="TextBox 8">
            <a:extLst>
              <a:ext uri="{FF2B5EF4-FFF2-40B4-BE49-F238E27FC236}">
                <a16:creationId xmlns:a16="http://schemas.microsoft.com/office/drawing/2014/main" id="{0EB736E5-4B1A-40E7-A3B5-0F3E1874AFDF}"/>
              </a:ext>
            </a:extLst>
          </p:cNvPr>
          <p:cNvSpPr txBox="1"/>
          <p:nvPr/>
        </p:nvSpPr>
        <p:spPr>
          <a:xfrm>
            <a:off x="491490" y="1039538"/>
            <a:ext cx="5977889" cy="2544286"/>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400"/>
              </a:spcAft>
            </a:pPr>
            <a:r>
              <a:rPr lang="en-US" sz="1200" dirty="0">
                <a:solidFill>
                  <a:srgbClr val="000000"/>
                </a:solidFill>
                <a:latin typeface="Source Sans Pro"/>
                <a:ea typeface="Source Sans Pro"/>
              </a:rPr>
              <a:t>Every place on </a:t>
            </a:r>
            <a:r>
              <a:rPr lang="en-US" sz="1200" b="0" i="0" dirty="0">
                <a:solidFill>
                  <a:srgbClr val="000000"/>
                </a:solidFill>
                <a:effectLst/>
                <a:latin typeface="Source Sans Pro"/>
                <a:ea typeface="Source Sans Pro"/>
              </a:rPr>
              <a:t>Earth has</a:t>
            </a:r>
            <a:r>
              <a:rPr lang="en-US" sz="1200" dirty="0">
                <a:solidFill>
                  <a:srgbClr val="000000"/>
                </a:solidFill>
                <a:latin typeface="Source Sans Pro"/>
                <a:ea typeface="Source Sans Pro"/>
              </a:rPr>
              <a:t> an “address” written </a:t>
            </a:r>
            <a:r>
              <a:rPr lang="en-US" sz="1200" b="0" i="0" dirty="0">
                <a:solidFill>
                  <a:srgbClr val="000000"/>
                </a:solidFill>
                <a:effectLst/>
                <a:latin typeface="Source Sans Pro"/>
                <a:ea typeface="Source Sans Pro"/>
              </a:rPr>
              <a:t>in </a:t>
            </a:r>
            <a:r>
              <a:rPr lang="en-US" sz="1200" dirty="0">
                <a:solidFill>
                  <a:srgbClr val="000000"/>
                </a:solidFill>
                <a:latin typeface="Source Sans Pro"/>
                <a:ea typeface="Source Sans Pro"/>
              </a:rPr>
              <a:t>latitude </a:t>
            </a:r>
            <a:r>
              <a:rPr lang="en-US" sz="1200" b="0" i="0" dirty="0">
                <a:solidFill>
                  <a:srgbClr val="000000"/>
                </a:solidFill>
                <a:effectLst/>
                <a:latin typeface="Source Sans Pro"/>
                <a:ea typeface="Source Sans Pro"/>
              </a:rPr>
              <a:t>and </a:t>
            </a:r>
            <a:r>
              <a:rPr lang="en-US" sz="1200" dirty="0">
                <a:solidFill>
                  <a:srgbClr val="000000"/>
                </a:solidFill>
                <a:latin typeface="Source Sans Pro"/>
                <a:ea typeface="Source Sans Pro"/>
              </a:rPr>
              <a:t>longitude. These invisible lines help us locate cities, landmarks</a:t>
            </a:r>
            <a:r>
              <a:rPr lang="en-US" sz="1200" b="0" i="0" dirty="0">
                <a:solidFill>
                  <a:srgbClr val="000000"/>
                </a:solidFill>
                <a:effectLst/>
                <a:latin typeface="Source Sans Pro"/>
                <a:ea typeface="Source Sans Pro"/>
              </a:rPr>
              <a:t>, and </a:t>
            </a:r>
            <a:r>
              <a:rPr lang="en-US" sz="1200" dirty="0">
                <a:solidFill>
                  <a:srgbClr val="000000"/>
                </a:solidFill>
                <a:latin typeface="Source Sans Pro"/>
                <a:ea typeface="Source Sans Pro"/>
              </a:rPr>
              <a:t>even entire continents. But here’s </a:t>
            </a:r>
            <a:r>
              <a:rPr lang="en-US" sz="1200" b="0" i="0" dirty="0">
                <a:solidFill>
                  <a:srgbClr val="000000"/>
                </a:solidFill>
                <a:effectLst/>
                <a:latin typeface="Source Sans Pro"/>
                <a:ea typeface="Source Sans Pro"/>
              </a:rPr>
              <a:t>the </a:t>
            </a:r>
            <a:r>
              <a:rPr lang="en-US" sz="1200" dirty="0">
                <a:solidFill>
                  <a:srgbClr val="000000"/>
                </a:solidFill>
                <a:latin typeface="Source Sans Pro"/>
                <a:ea typeface="Source Sans Pro"/>
              </a:rPr>
              <a:t>twist: Michigan’s address hasn’t always been </a:t>
            </a:r>
            <a:r>
              <a:rPr lang="en-US" sz="1200" b="0" i="0" dirty="0">
                <a:solidFill>
                  <a:srgbClr val="000000"/>
                </a:solidFill>
                <a:effectLst/>
                <a:latin typeface="Source Sans Pro"/>
                <a:ea typeface="Source Sans Pro"/>
              </a:rPr>
              <a:t>the </a:t>
            </a:r>
            <a:r>
              <a:rPr lang="en-US" sz="1200" dirty="0">
                <a:solidFill>
                  <a:srgbClr val="000000"/>
                </a:solidFill>
                <a:latin typeface="Source Sans Pro"/>
                <a:ea typeface="Source Sans Pro"/>
              </a:rPr>
              <a:t>same</a:t>
            </a:r>
            <a:r>
              <a:rPr lang="en-US" sz="1200" b="0" i="0" dirty="0">
                <a:solidFill>
                  <a:srgbClr val="000000"/>
                </a:solidFill>
                <a:effectLst/>
                <a:latin typeface="Source Sans Pro"/>
                <a:ea typeface="Source Sans Pro"/>
              </a:rPr>
              <a:t>. </a:t>
            </a:r>
            <a:r>
              <a:rPr lang="en-US" sz="1200" dirty="0">
                <a:solidFill>
                  <a:srgbClr val="000000"/>
                </a:solidFill>
                <a:latin typeface="Source Sans Pro"/>
                <a:ea typeface="Source Sans Pro"/>
              </a:rPr>
              <a:t>Over hundreds </a:t>
            </a:r>
            <a:r>
              <a:rPr lang="en-US" sz="1200" b="0" i="0" dirty="0">
                <a:solidFill>
                  <a:srgbClr val="000000"/>
                </a:solidFill>
                <a:effectLst/>
                <a:latin typeface="Source Sans Pro"/>
                <a:ea typeface="Source Sans Pro"/>
              </a:rPr>
              <a:t>of </a:t>
            </a:r>
            <a:r>
              <a:rPr lang="en-US" sz="1200" dirty="0">
                <a:solidFill>
                  <a:srgbClr val="000000"/>
                </a:solidFill>
                <a:latin typeface="Source Sans Pro"/>
                <a:ea typeface="Source Sans Pro"/>
              </a:rPr>
              <a:t>millions </a:t>
            </a:r>
            <a:r>
              <a:rPr lang="en-US" sz="1200" b="0" i="0" dirty="0">
                <a:solidFill>
                  <a:srgbClr val="000000"/>
                </a:solidFill>
                <a:effectLst/>
                <a:latin typeface="Source Sans Pro"/>
                <a:ea typeface="Source Sans Pro"/>
              </a:rPr>
              <a:t>of </a:t>
            </a:r>
            <a:r>
              <a:rPr lang="en-US" sz="1200" dirty="0">
                <a:solidFill>
                  <a:srgbClr val="000000"/>
                </a:solidFill>
                <a:latin typeface="Source Sans Pro"/>
                <a:ea typeface="Source Sans Pro"/>
              </a:rPr>
              <a:t>years</a:t>
            </a:r>
            <a:r>
              <a:rPr lang="en-US" sz="1200" b="0" i="0" dirty="0">
                <a:solidFill>
                  <a:srgbClr val="000000"/>
                </a:solidFill>
                <a:effectLst/>
                <a:latin typeface="Source Sans Pro"/>
                <a:ea typeface="Source Sans Pro"/>
              </a:rPr>
              <a:t>,</a:t>
            </a:r>
            <a:r>
              <a:rPr lang="en-US" sz="1200" dirty="0">
                <a:solidFill>
                  <a:srgbClr val="000000"/>
                </a:solidFill>
                <a:latin typeface="Source Sans Pro"/>
                <a:ea typeface="Source Sans Pro"/>
              </a:rPr>
              <a:t> the physical process</a:t>
            </a:r>
            <a:r>
              <a:rPr lang="en-US" sz="1200" b="0" i="0" dirty="0">
                <a:solidFill>
                  <a:srgbClr val="000000"/>
                </a:solidFill>
                <a:effectLst/>
                <a:latin typeface="Source Sans Pro"/>
                <a:ea typeface="Source Sans Pro"/>
              </a:rPr>
              <a:t> of</a:t>
            </a:r>
            <a:r>
              <a:rPr lang="en-US" sz="1200" dirty="0">
                <a:solidFill>
                  <a:srgbClr val="000000"/>
                </a:solidFill>
                <a:latin typeface="Source Sans Pro"/>
                <a:ea typeface="Source Sans Pro"/>
              </a:rPr>
              <a:t> plate tectonics has moved continents and oceans</a:t>
            </a:r>
            <a:r>
              <a:rPr lang="en-US" sz="1200" b="0" i="0" dirty="0">
                <a:solidFill>
                  <a:srgbClr val="000000"/>
                </a:solidFill>
                <a:effectLst/>
                <a:latin typeface="Source Sans Pro"/>
                <a:ea typeface="Source Sans Pro"/>
              </a:rPr>
              <a:t>,</a:t>
            </a:r>
            <a:r>
              <a:rPr lang="en-US" sz="1200" dirty="0">
                <a:solidFill>
                  <a:srgbClr val="000000"/>
                </a:solidFill>
                <a:latin typeface="Source Sans Pro"/>
                <a:ea typeface="Source Sans Pro"/>
              </a:rPr>
              <a:t> moving </a:t>
            </a:r>
            <a:r>
              <a:rPr lang="en-US" sz="1200" b="0" i="0" dirty="0">
                <a:solidFill>
                  <a:srgbClr val="000000"/>
                </a:solidFill>
                <a:effectLst/>
                <a:latin typeface="Source Sans Pro"/>
                <a:ea typeface="Source Sans Pro"/>
              </a:rPr>
              <a:t>the </a:t>
            </a:r>
            <a:r>
              <a:rPr lang="en-US" sz="1200" dirty="0">
                <a:solidFill>
                  <a:srgbClr val="000000"/>
                </a:solidFill>
                <a:latin typeface="Source Sans Pro"/>
                <a:ea typeface="Source Sans Pro"/>
              </a:rPr>
              <a:t>North American plated upon which Michigan is located through different environments </a:t>
            </a:r>
            <a:r>
              <a:rPr lang="en-US" sz="1200" b="0" i="0" dirty="0">
                <a:solidFill>
                  <a:srgbClr val="000000"/>
                </a:solidFill>
                <a:effectLst/>
                <a:latin typeface="Source Sans Pro"/>
                <a:ea typeface="Source Sans Pro"/>
              </a:rPr>
              <a:t>and </a:t>
            </a:r>
            <a:r>
              <a:rPr lang="en-US" sz="1200" dirty="0">
                <a:solidFill>
                  <a:srgbClr val="000000"/>
                </a:solidFill>
                <a:latin typeface="Source Sans Pro"/>
                <a:ea typeface="Source Sans Pro"/>
              </a:rPr>
              <a:t>places on Earth</a:t>
            </a:r>
            <a:r>
              <a:rPr lang="en-US" sz="1200" b="0" i="0" dirty="0">
                <a:solidFill>
                  <a:srgbClr val="000000"/>
                </a:solidFill>
                <a:effectLst/>
                <a:latin typeface="Source Sans Pro"/>
                <a:ea typeface="Source Sans Pro"/>
              </a:rPr>
              <a:t>.</a:t>
            </a:r>
            <a:endParaRPr lang="en-US" sz="1200" dirty="0">
              <a:solidFill>
                <a:srgbClr val="000000"/>
              </a:solidFill>
              <a:latin typeface="Source Sans Pro"/>
              <a:ea typeface="Source Sans Pro"/>
            </a:endParaRPr>
          </a:p>
          <a:p>
            <a:pPr>
              <a:spcAft>
                <a:spcPts val="400"/>
              </a:spcAft>
            </a:pPr>
            <a:r>
              <a:rPr lang="en-US" sz="1200" dirty="0">
                <a:solidFill>
                  <a:srgbClr val="000000"/>
                </a:solidFill>
                <a:latin typeface="Source Sans Pro"/>
                <a:ea typeface="Source Sans Pro"/>
              </a:rPr>
              <a:t>In this </a:t>
            </a:r>
            <a:r>
              <a:rPr lang="en-US" sz="1200" b="0" i="0" dirty="0">
                <a:solidFill>
                  <a:srgbClr val="000000"/>
                </a:solidFill>
                <a:effectLst/>
                <a:latin typeface="Source Sans Pro"/>
                <a:ea typeface="Source Sans Pro"/>
              </a:rPr>
              <a:t>lesson</a:t>
            </a:r>
            <a:r>
              <a:rPr lang="en-US" sz="1200" dirty="0">
                <a:solidFill>
                  <a:srgbClr val="000000"/>
                </a:solidFill>
                <a:latin typeface="Source Sans Pro"/>
                <a:ea typeface="Source Sans Pro"/>
              </a:rPr>
              <a:t>, following</a:t>
            </a:r>
            <a:r>
              <a:rPr lang="en-US" sz="1200" b="0" i="0" dirty="0">
                <a:solidFill>
                  <a:srgbClr val="000000"/>
                </a:solidFill>
                <a:effectLst/>
                <a:latin typeface="Source Sans Pro"/>
                <a:ea typeface="Source Sans Pro"/>
              </a:rPr>
              <a:t> a</a:t>
            </a:r>
            <a:r>
              <a:rPr lang="en-US" sz="1200" dirty="0">
                <a:solidFill>
                  <a:srgbClr val="000000"/>
                </a:solidFill>
                <a:latin typeface="Source Sans Pro"/>
                <a:ea typeface="Source Sans Pro"/>
              </a:rPr>
              <a:t> </a:t>
            </a:r>
            <a:r>
              <a:rPr lang="en-US" sz="1200" b="0" i="0" dirty="0">
                <a:solidFill>
                  <a:srgbClr val="000000"/>
                </a:solidFill>
                <a:effectLst/>
                <a:latin typeface="Source Sans Pro"/>
                <a:ea typeface="Source Sans Pro"/>
              </a:rPr>
              <a:t>5E </a:t>
            </a:r>
            <a:r>
              <a:rPr lang="en-US" sz="1200" dirty="0">
                <a:solidFill>
                  <a:srgbClr val="000000"/>
                </a:solidFill>
                <a:latin typeface="Source Sans Pro"/>
                <a:ea typeface="Source Sans Pro"/>
              </a:rPr>
              <a:t>approach</a:t>
            </a:r>
            <a:r>
              <a:rPr lang="en-US" sz="1200" b="0" i="0" dirty="0">
                <a:solidFill>
                  <a:srgbClr val="000000"/>
                </a:solidFill>
                <a:effectLst/>
                <a:latin typeface="Source Sans Pro"/>
                <a:ea typeface="Source Sans Pro"/>
              </a:rPr>
              <a:t>,</a:t>
            </a:r>
            <a:r>
              <a:rPr lang="en-US" sz="1200" dirty="0">
                <a:solidFill>
                  <a:srgbClr val="000000"/>
                </a:solidFill>
                <a:latin typeface="Source Sans Pro"/>
                <a:ea typeface="Source Sans Pro"/>
              </a:rPr>
              <a:t> students will step into the role of geographers</a:t>
            </a:r>
            <a:r>
              <a:rPr lang="en-US" sz="1200" b="0" i="0" dirty="0">
                <a:solidFill>
                  <a:srgbClr val="000000"/>
                </a:solidFill>
                <a:effectLst/>
                <a:latin typeface="Source Sans Pro"/>
                <a:ea typeface="Source Sans Pro"/>
              </a:rPr>
              <a:t> and </a:t>
            </a:r>
            <a:r>
              <a:rPr lang="en-US" sz="1200" dirty="0">
                <a:solidFill>
                  <a:srgbClr val="000000"/>
                </a:solidFill>
                <a:latin typeface="Source Sans Pro"/>
                <a:ea typeface="Source Sans Pro"/>
              </a:rPr>
              <a:t>paleogeologists, using maps</a:t>
            </a:r>
            <a:r>
              <a:rPr lang="en-US" sz="1200" b="0" i="0" dirty="0">
                <a:solidFill>
                  <a:srgbClr val="000000"/>
                </a:solidFill>
                <a:effectLst/>
                <a:latin typeface="Source Sans Pro"/>
                <a:ea typeface="Source Sans Pro"/>
              </a:rPr>
              <a:t>, </a:t>
            </a:r>
            <a:r>
              <a:rPr lang="en-US" sz="1200" dirty="0">
                <a:solidFill>
                  <a:srgbClr val="000000"/>
                </a:solidFill>
                <a:latin typeface="Source Sans Pro"/>
                <a:ea typeface="Source Sans Pro"/>
              </a:rPr>
              <a:t>globes</a:t>
            </a:r>
            <a:r>
              <a:rPr lang="en-US" sz="1200" b="0" i="0" dirty="0">
                <a:solidFill>
                  <a:srgbClr val="000000"/>
                </a:solidFill>
                <a:effectLst/>
                <a:latin typeface="Source Sans Pro"/>
                <a:ea typeface="Source Sans Pro"/>
              </a:rPr>
              <a:t>, and </a:t>
            </a:r>
            <a:r>
              <a:rPr lang="en-US" sz="1200" dirty="0">
                <a:solidFill>
                  <a:srgbClr val="000000"/>
                </a:solidFill>
                <a:latin typeface="Source Sans Pro"/>
                <a:ea typeface="Source Sans Pro"/>
              </a:rPr>
              <a:t>latitude to track Michigan’s journey through time. They’ll begin by practicing how to locate famous landmarks around the world</a:t>
            </a:r>
            <a:r>
              <a:rPr lang="en-US" sz="1200" b="0" i="0" dirty="0">
                <a:solidFill>
                  <a:srgbClr val="000000"/>
                </a:solidFill>
                <a:effectLst/>
                <a:latin typeface="Source Sans Pro"/>
                <a:ea typeface="Source Sans Pro"/>
              </a:rPr>
              <a:t>, </a:t>
            </a:r>
            <a:r>
              <a:rPr lang="en-US" sz="1200" dirty="0">
                <a:solidFill>
                  <a:srgbClr val="000000"/>
                </a:solidFill>
                <a:latin typeface="Source Sans Pro"/>
                <a:ea typeface="Source Sans Pro"/>
              </a:rPr>
              <a:t>then apply those skills to Michigan today. With </a:t>
            </a:r>
            <a:r>
              <a:rPr lang="en-US" sz="1200" b="0" i="0" dirty="0">
                <a:solidFill>
                  <a:srgbClr val="000000"/>
                </a:solidFill>
                <a:effectLst/>
                <a:latin typeface="Source Sans Pro"/>
                <a:ea typeface="Source Sans Pro"/>
              </a:rPr>
              <a:t>the </a:t>
            </a:r>
            <a:r>
              <a:rPr lang="en-US" sz="1200" dirty="0">
                <a:solidFill>
                  <a:srgbClr val="000000"/>
                </a:solidFill>
                <a:latin typeface="Source Sans Pro"/>
                <a:ea typeface="Source Sans Pro"/>
              </a:rPr>
              <a:t>help </a:t>
            </a:r>
            <a:r>
              <a:rPr lang="en-US" sz="1200" b="0" i="0" dirty="0">
                <a:solidFill>
                  <a:srgbClr val="000000"/>
                </a:solidFill>
                <a:effectLst/>
                <a:latin typeface="Source Sans Pro"/>
                <a:ea typeface="Source Sans Pro"/>
              </a:rPr>
              <a:t>of </a:t>
            </a:r>
            <a:r>
              <a:rPr lang="en-US" sz="1200" dirty="0">
                <a:solidFill>
                  <a:srgbClr val="000000"/>
                </a:solidFill>
                <a:latin typeface="Source Sans Pro"/>
                <a:ea typeface="Source Sans Pro"/>
              </a:rPr>
              <a:t>continental reconstructions </a:t>
            </a:r>
            <a:r>
              <a:rPr lang="en-US" sz="1200" b="0" i="0" dirty="0">
                <a:solidFill>
                  <a:srgbClr val="000000"/>
                </a:solidFill>
                <a:effectLst/>
                <a:latin typeface="Source Sans Pro"/>
                <a:ea typeface="Source Sans Pro"/>
              </a:rPr>
              <a:t>and the </a:t>
            </a:r>
            <a:r>
              <a:rPr lang="en-US" sz="1200" dirty="0">
                <a:solidFill>
                  <a:srgbClr val="000000"/>
                </a:solidFill>
                <a:latin typeface="Source Sans Pro"/>
                <a:ea typeface="Source Sans Pro"/>
              </a:rPr>
              <a:t>Michigan Basin record, they’ll discover how Michigan’s position has shifted across geologic eras</a:t>
            </a:r>
            <a:r>
              <a:rPr lang="en-US" sz="1200" b="0" i="0" dirty="0">
                <a:solidFill>
                  <a:srgbClr val="000000"/>
                </a:solidFill>
                <a:effectLst/>
                <a:latin typeface="Source Sans Pro"/>
                <a:ea typeface="Source Sans Pro"/>
              </a:rPr>
              <a:t>—</a:t>
            </a:r>
            <a:r>
              <a:rPr lang="en-US" sz="1200" dirty="0">
                <a:solidFill>
                  <a:srgbClr val="000000"/>
                </a:solidFill>
                <a:latin typeface="Source Sans Pro"/>
                <a:ea typeface="Source Sans Pro"/>
              </a:rPr>
              <a:t>and why fossils of coral reefs, swamp plants, and Ice Age giants are all part of Michigan’s geologic history</a:t>
            </a:r>
            <a:r>
              <a:rPr lang="en-US" sz="1200" b="0" i="0" dirty="0">
                <a:solidFill>
                  <a:srgbClr val="000000"/>
                </a:solidFill>
                <a:effectLst/>
                <a:latin typeface="Source Sans Pro"/>
                <a:ea typeface="Source Sans Pro"/>
              </a:rPr>
              <a:t>.   </a:t>
            </a:r>
            <a:endParaRPr lang="en-US" b="0" i="0" dirty="0">
              <a:solidFill>
                <a:srgbClr val="000000"/>
              </a:solidFill>
              <a:effectLst/>
              <a:latin typeface="Aptos"/>
              <a:ea typeface="Source Sans Pro"/>
            </a:endParaRPr>
          </a:p>
        </p:txBody>
      </p:sp>
      <p:sp>
        <p:nvSpPr>
          <p:cNvPr id="18" name="TextBox 17">
            <a:extLst>
              <a:ext uri="{FF2B5EF4-FFF2-40B4-BE49-F238E27FC236}">
                <a16:creationId xmlns:a16="http://schemas.microsoft.com/office/drawing/2014/main" id="{56E515BB-6E1D-DD8E-958C-7CECFBAEC08C}"/>
              </a:ext>
            </a:extLst>
          </p:cNvPr>
          <p:cNvSpPr txBox="1"/>
          <p:nvPr/>
        </p:nvSpPr>
        <p:spPr>
          <a:xfrm>
            <a:off x="426720" y="3708899"/>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Learning Objectives</a:t>
            </a:r>
          </a:p>
        </p:txBody>
      </p:sp>
      <p:sp>
        <p:nvSpPr>
          <p:cNvPr id="14" name="TextBox 16">
            <a:extLst>
              <a:ext uri="{FF2B5EF4-FFF2-40B4-BE49-F238E27FC236}">
                <a16:creationId xmlns:a16="http://schemas.microsoft.com/office/drawing/2014/main" id="{3282ADF6-FD5B-D166-3844-9D798BF26EE1}"/>
              </a:ext>
            </a:extLst>
          </p:cNvPr>
          <p:cNvSpPr txBox="1"/>
          <p:nvPr/>
        </p:nvSpPr>
        <p:spPr>
          <a:xfrm>
            <a:off x="426720" y="4013699"/>
            <a:ext cx="3063240" cy="2041585"/>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base">
              <a:spcAft>
                <a:spcPts val="400"/>
              </a:spcAft>
            </a:pPr>
            <a:r>
              <a:rPr lang="en-US" sz="1200" b="0" i="0" dirty="0">
                <a:solidFill>
                  <a:srgbClr val="000000"/>
                </a:solidFill>
                <a:effectLst/>
                <a:latin typeface="Source Sans Pro"/>
                <a:ea typeface="Source Sans Pro"/>
              </a:rPr>
              <a:t>In this lesson:  </a:t>
            </a:r>
            <a:endParaRPr lang="en-US" dirty="0"/>
          </a:p>
          <a:p>
            <a:pPr marL="171450" indent="-171450">
              <a:spcAft>
                <a:spcPts val="400"/>
              </a:spcAft>
              <a:buFont typeface="Arial"/>
              <a:buChar char="•"/>
            </a:pPr>
            <a:r>
              <a:rPr lang="en-US" sz="1200" dirty="0">
                <a:solidFill>
                  <a:srgbClr val="000000"/>
                </a:solidFill>
                <a:latin typeface="Source Sans Pro"/>
                <a:ea typeface="Source Sans Pro"/>
              </a:rPr>
              <a:t> Students </a:t>
            </a:r>
            <a:r>
              <a:rPr lang="en-US" sz="1200" b="0" i="0" dirty="0">
                <a:solidFill>
                  <a:srgbClr val="000000"/>
                </a:solidFill>
                <a:effectLst/>
                <a:latin typeface="Source Sans Pro"/>
                <a:ea typeface="Source Sans Pro"/>
              </a:rPr>
              <a:t>will be able to explain how </a:t>
            </a:r>
            <a:r>
              <a:rPr lang="en-US" sz="1200" dirty="0">
                <a:solidFill>
                  <a:srgbClr val="000000"/>
                </a:solidFill>
                <a:latin typeface="Source Sans Pro"/>
                <a:ea typeface="Source Sans Pro"/>
              </a:rPr>
              <a:t>Michigan’s physical location has changed over geologic time due to plate tectonics </a:t>
            </a:r>
            <a:r>
              <a:rPr lang="en-US" sz="1200" b="0" i="0" dirty="0">
                <a:solidFill>
                  <a:srgbClr val="000000"/>
                </a:solidFill>
                <a:effectLst/>
                <a:latin typeface="Source Sans Pro"/>
                <a:ea typeface="Source Sans Pro"/>
              </a:rPr>
              <a:t>and </a:t>
            </a:r>
            <a:r>
              <a:rPr lang="en-US" sz="1200" dirty="0">
                <a:solidFill>
                  <a:srgbClr val="000000"/>
                </a:solidFill>
                <a:latin typeface="Source Sans Pro"/>
                <a:ea typeface="Source Sans Pro"/>
              </a:rPr>
              <a:t>how this shift relates </a:t>
            </a:r>
            <a:r>
              <a:rPr lang="en-US" sz="1200" b="0" i="0" dirty="0">
                <a:solidFill>
                  <a:srgbClr val="000000"/>
                </a:solidFill>
                <a:effectLst/>
                <a:latin typeface="Source Sans Pro"/>
                <a:ea typeface="Source Sans Pro"/>
              </a:rPr>
              <a:t>to</a:t>
            </a:r>
            <a:r>
              <a:rPr lang="en-US" sz="1200" dirty="0">
                <a:solidFill>
                  <a:srgbClr val="000000"/>
                </a:solidFill>
                <a:latin typeface="Source Sans Pro"/>
                <a:ea typeface="Source Sans Pro"/>
              </a:rPr>
              <a:t> environmental changes</a:t>
            </a:r>
            <a:r>
              <a:rPr lang="en-US" sz="1200" b="0" i="0" dirty="0">
                <a:solidFill>
                  <a:srgbClr val="000000"/>
                </a:solidFill>
                <a:effectLst/>
                <a:latin typeface="Source Sans Pro"/>
                <a:ea typeface="Source Sans Pro"/>
              </a:rPr>
              <a:t>.</a:t>
            </a:r>
            <a:endParaRPr lang="en-US" sz="1200" dirty="0">
              <a:solidFill>
                <a:srgbClr val="000000"/>
              </a:solidFill>
              <a:latin typeface="Source Sans Pro"/>
              <a:ea typeface="Source Sans Pro"/>
            </a:endParaRPr>
          </a:p>
          <a:p>
            <a:pPr marL="171450" indent="-171450">
              <a:spcAft>
                <a:spcPts val="400"/>
              </a:spcAft>
              <a:buFont typeface="Arial"/>
              <a:buChar char="•"/>
            </a:pPr>
            <a:r>
              <a:rPr lang="en-US" sz="1200" b="0" i="0" dirty="0">
                <a:solidFill>
                  <a:srgbClr val="000000"/>
                </a:solidFill>
                <a:effectLst/>
                <a:latin typeface="Source Sans Pro"/>
                <a:ea typeface="Source Sans Pro"/>
              </a:rPr>
              <a:t>Students will</a:t>
            </a:r>
            <a:r>
              <a:rPr lang="en-US" sz="1200" dirty="0">
                <a:solidFill>
                  <a:srgbClr val="000000"/>
                </a:solidFill>
                <a:latin typeface="Source Sans Pro"/>
                <a:ea typeface="Source Sans Pro"/>
              </a:rPr>
              <a:t> use latitudes </a:t>
            </a:r>
            <a:r>
              <a:rPr lang="en-US" sz="1200" b="0" i="0" dirty="0">
                <a:solidFill>
                  <a:srgbClr val="000000"/>
                </a:solidFill>
                <a:effectLst/>
                <a:latin typeface="Source Sans Pro"/>
                <a:ea typeface="Source Sans Pro"/>
              </a:rPr>
              <a:t>and </a:t>
            </a:r>
            <a:r>
              <a:rPr lang="en-US" sz="1200" dirty="0">
                <a:solidFill>
                  <a:srgbClr val="000000"/>
                </a:solidFill>
                <a:latin typeface="Source Sans Pro"/>
                <a:ea typeface="Source Sans Pro"/>
              </a:rPr>
              <a:t>maps of continental reconstructions </a:t>
            </a:r>
            <a:r>
              <a:rPr lang="en-US" sz="1200" b="0" i="0" dirty="0">
                <a:solidFill>
                  <a:srgbClr val="000000"/>
                </a:solidFill>
                <a:effectLst/>
                <a:latin typeface="Source Sans Pro"/>
                <a:ea typeface="Source Sans Pro"/>
              </a:rPr>
              <a:t>during </a:t>
            </a:r>
            <a:r>
              <a:rPr lang="en-US" sz="1200" dirty="0">
                <a:solidFill>
                  <a:srgbClr val="000000"/>
                </a:solidFill>
                <a:latin typeface="Source Sans Pro"/>
                <a:ea typeface="Source Sans Pro"/>
              </a:rPr>
              <a:t>geological time to locate Michigan today and in past geologic eras.</a:t>
            </a:r>
            <a:endParaRPr lang="en-US" dirty="0"/>
          </a:p>
        </p:txBody>
      </p:sp>
      <p:sp>
        <p:nvSpPr>
          <p:cNvPr id="10" name="TextBox 9">
            <a:extLst>
              <a:ext uri="{FF2B5EF4-FFF2-40B4-BE49-F238E27FC236}">
                <a16:creationId xmlns:a16="http://schemas.microsoft.com/office/drawing/2014/main" id="{C2BFF95B-5AFF-6809-53F4-3F49137B9DAF}"/>
              </a:ext>
            </a:extLst>
          </p:cNvPr>
          <p:cNvSpPr txBox="1"/>
          <p:nvPr/>
        </p:nvSpPr>
        <p:spPr>
          <a:xfrm>
            <a:off x="3550919" y="3717720"/>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Time requirements</a:t>
            </a:r>
          </a:p>
        </p:txBody>
      </p:sp>
      <p:sp>
        <p:nvSpPr>
          <p:cNvPr id="12" name="TextBox 7">
            <a:extLst>
              <a:ext uri="{FF2B5EF4-FFF2-40B4-BE49-F238E27FC236}">
                <a16:creationId xmlns:a16="http://schemas.microsoft.com/office/drawing/2014/main" id="{62EE28EE-D4DC-EE1D-3651-E85FEA38446D}"/>
              </a:ext>
            </a:extLst>
          </p:cNvPr>
          <p:cNvSpPr txBox="1"/>
          <p:nvPr/>
        </p:nvSpPr>
        <p:spPr>
          <a:xfrm>
            <a:off x="3558539" y="3969180"/>
            <a:ext cx="1901191" cy="276999"/>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rtl="0" fontAlgn="base">
              <a:spcAft>
                <a:spcPts val="800"/>
              </a:spcAft>
              <a:buNone/>
            </a:pPr>
            <a:r>
              <a:rPr lang="en-US" sz="1200" b="0" i="0">
                <a:solidFill>
                  <a:srgbClr val="000000"/>
                </a:solidFill>
                <a:effectLst/>
                <a:latin typeface="Source Sans Pro" panose="020B0503030403020204" pitchFamily="34" charset="0"/>
              </a:rPr>
              <a:t>One 45-minutes session</a:t>
            </a:r>
          </a:p>
        </p:txBody>
      </p:sp>
      <p:sp>
        <p:nvSpPr>
          <p:cNvPr id="21" name="TextBox 20">
            <a:extLst>
              <a:ext uri="{FF2B5EF4-FFF2-40B4-BE49-F238E27FC236}">
                <a16:creationId xmlns:a16="http://schemas.microsoft.com/office/drawing/2014/main" id="{1EF16149-9B62-0B5A-529C-A702D21EC43E}"/>
              </a:ext>
            </a:extLst>
          </p:cNvPr>
          <p:cNvSpPr txBox="1"/>
          <p:nvPr/>
        </p:nvSpPr>
        <p:spPr>
          <a:xfrm>
            <a:off x="3543300" y="4463279"/>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Materials</a:t>
            </a:r>
          </a:p>
        </p:txBody>
      </p:sp>
      <p:sp>
        <p:nvSpPr>
          <p:cNvPr id="16" name="TextBox 19">
            <a:extLst>
              <a:ext uri="{FF2B5EF4-FFF2-40B4-BE49-F238E27FC236}">
                <a16:creationId xmlns:a16="http://schemas.microsoft.com/office/drawing/2014/main" id="{B0140F68-677B-28A9-AD32-193088F3BE4A}"/>
              </a:ext>
            </a:extLst>
          </p:cNvPr>
          <p:cNvSpPr txBox="1"/>
          <p:nvPr/>
        </p:nvSpPr>
        <p:spPr>
          <a:xfrm>
            <a:off x="3535680" y="4763748"/>
            <a:ext cx="2861310" cy="13029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fontAlgn="base">
              <a:spcAft>
                <a:spcPts val="400"/>
              </a:spcAft>
              <a:buFont typeface="Arial" panose="020B0604020202020204" pitchFamily="34" charset="0"/>
              <a:buChar char="•"/>
            </a:pPr>
            <a:r>
              <a:rPr lang="en-US" sz="1200" dirty="0">
                <a:latin typeface="Source Sans Pro"/>
                <a:ea typeface="Source Sans Pro"/>
              </a:rPr>
              <a:t>Download Instructor slides  </a:t>
            </a:r>
            <a:endParaRPr lang="en-US" dirty="0">
              <a:latin typeface="Source Sans Pro"/>
              <a:ea typeface="Source Sans Pro"/>
            </a:endParaRPr>
          </a:p>
          <a:p>
            <a:pPr marL="171450" indent="-171450" fontAlgn="base">
              <a:spcAft>
                <a:spcPts val="400"/>
              </a:spcAft>
              <a:buFont typeface="Arial" panose="020B0604020202020204" pitchFamily="34" charset="0"/>
              <a:buChar char="•"/>
            </a:pPr>
            <a:r>
              <a:rPr lang="en-US" sz="1200" dirty="0">
                <a:latin typeface="Source Sans Pro"/>
                <a:ea typeface="Source Sans Pro"/>
              </a:rPr>
              <a:t>Download and print Handouts 4.1-Where in the world?, and 4.2 - Where was Michigan in the past? (print one of each per student).</a:t>
            </a:r>
          </a:p>
          <a:p>
            <a:pPr marL="171450" indent="-171450">
              <a:spcAft>
                <a:spcPts val="400"/>
              </a:spcAft>
              <a:buFont typeface="Arial" panose="020B0604020202020204" pitchFamily="34" charset="0"/>
              <a:buChar char="•"/>
            </a:pPr>
            <a:r>
              <a:rPr lang="en-US" sz="1200" dirty="0">
                <a:latin typeface="Source Sans Pro"/>
                <a:ea typeface="Source Sans Pro"/>
              </a:rPr>
              <a:t>Chromebooks with Google Maps.</a:t>
            </a:r>
            <a:endParaRPr lang="en-US" dirty="0"/>
          </a:p>
        </p:txBody>
      </p:sp>
      <p:sp>
        <p:nvSpPr>
          <p:cNvPr id="30" name="TextBox 15">
            <a:extLst>
              <a:ext uri="{FF2B5EF4-FFF2-40B4-BE49-F238E27FC236}">
                <a16:creationId xmlns:a16="http://schemas.microsoft.com/office/drawing/2014/main" id="{A9AA4A9C-D1E9-859A-6D57-AFCC4FD88E48}"/>
              </a:ext>
            </a:extLst>
          </p:cNvPr>
          <p:cNvSpPr txBox="1"/>
          <p:nvPr/>
        </p:nvSpPr>
        <p:spPr>
          <a:xfrm>
            <a:off x="441972" y="6212310"/>
            <a:ext cx="2106930" cy="29238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Procedures</a:t>
            </a:r>
          </a:p>
        </p:txBody>
      </p:sp>
      <p:sp>
        <p:nvSpPr>
          <p:cNvPr id="29" name="TextBox 13">
            <a:extLst>
              <a:ext uri="{FF2B5EF4-FFF2-40B4-BE49-F238E27FC236}">
                <a16:creationId xmlns:a16="http://schemas.microsoft.com/office/drawing/2014/main" id="{30610048-1855-DCA9-2A99-CBFBC912610E}"/>
              </a:ext>
            </a:extLst>
          </p:cNvPr>
          <p:cNvSpPr txBox="1"/>
          <p:nvPr/>
        </p:nvSpPr>
        <p:spPr>
          <a:xfrm>
            <a:off x="457210" y="6403533"/>
            <a:ext cx="5916929" cy="234936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base">
              <a:spcAft>
                <a:spcPts val="400"/>
              </a:spcAft>
            </a:pPr>
            <a:r>
              <a:rPr lang="en-US" sz="1200" b="1" dirty="0">
                <a:latin typeface="Source Sans Pro"/>
                <a:ea typeface="Source Sans Pro"/>
              </a:rPr>
              <a:t>Before class </a:t>
            </a:r>
            <a:r>
              <a:rPr lang="en-US" sz="1200" dirty="0">
                <a:latin typeface="Source Sans Pro"/>
                <a:ea typeface="Source Sans Pro"/>
              </a:rPr>
              <a:t> </a:t>
            </a:r>
            <a:endParaRPr lang="en-US" dirty="0"/>
          </a:p>
          <a:p>
            <a:pPr fontAlgn="base">
              <a:spcAft>
                <a:spcPts val="400"/>
              </a:spcAft>
            </a:pPr>
            <a:r>
              <a:rPr lang="en-US" sz="1200" dirty="0">
                <a:latin typeface="Source Sans Pro"/>
                <a:ea typeface="Source Sans Pro"/>
              </a:rPr>
              <a:t>Download the slides, print the handouts for this lesson and prepare materials. </a:t>
            </a:r>
          </a:p>
          <a:p>
            <a:pPr>
              <a:spcAft>
                <a:spcPts val="400"/>
              </a:spcAft>
            </a:pPr>
            <a:r>
              <a:rPr lang="en-US" sz="1200" b="1" dirty="0">
                <a:latin typeface="Source Sans Pro"/>
                <a:ea typeface="Source Sans Pro"/>
              </a:rPr>
              <a:t>During class </a:t>
            </a:r>
            <a:r>
              <a:rPr lang="en-US" sz="1200" dirty="0">
                <a:latin typeface="Source Sans Pro"/>
                <a:ea typeface="Source Sans Pro"/>
              </a:rPr>
              <a:t> </a:t>
            </a:r>
            <a:endParaRPr lang="en-US" dirty="0"/>
          </a:p>
          <a:p>
            <a:pPr>
              <a:spcAft>
                <a:spcPts val="400"/>
              </a:spcAft>
            </a:pPr>
            <a:r>
              <a:rPr lang="en-US" sz="1200" dirty="0">
                <a:latin typeface="Source Sans Pro"/>
                <a:ea typeface="Source Sans Pro"/>
              </a:rPr>
              <a:t>Apply the 5E's teach about Michigan's drift over time (see next page for more details).</a:t>
            </a:r>
          </a:p>
          <a:p>
            <a:pPr>
              <a:spcAft>
                <a:spcPts val="400"/>
              </a:spcAft>
            </a:pPr>
            <a:r>
              <a:rPr lang="en-US" sz="1200" b="1" dirty="0">
                <a:latin typeface="Source Sans Pro"/>
                <a:ea typeface="Source Sans Pro"/>
              </a:rPr>
              <a:t>Wrap up and reflection </a:t>
            </a:r>
            <a:r>
              <a:rPr lang="en-US" sz="1200" dirty="0">
                <a:latin typeface="Source Sans Pro"/>
                <a:ea typeface="Source Sans Pro"/>
              </a:rPr>
              <a:t> </a:t>
            </a:r>
          </a:p>
          <a:p>
            <a:pPr marL="171450" indent="-171450">
              <a:spcAft>
                <a:spcPts val="400"/>
              </a:spcAft>
              <a:buFont typeface="Arial"/>
              <a:buChar char="•"/>
            </a:pPr>
            <a:r>
              <a:rPr lang="en-US" sz="1200" dirty="0">
                <a:latin typeface="Source Sans Pro"/>
                <a:ea typeface="Source Sans Pro"/>
              </a:rPr>
              <a:t>Discuss with the students: “What did we discover about Michigan’s address?”</a:t>
            </a:r>
          </a:p>
          <a:p>
            <a:pPr marL="171450" indent="-171450">
              <a:spcAft>
                <a:spcPts val="400"/>
              </a:spcAft>
              <a:buFont typeface="Arial"/>
              <a:buChar char="•"/>
            </a:pPr>
            <a:r>
              <a:rPr lang="en-US" sz="1200" dirty="0">
                <a:latin typeface="Source Sans Pro"/>
                <a:ea typeface="Source Sans Pro"/>
              </a:rPr>
              <a:t>The connection with fossils explained in the “Elaborate” part allows us to highlight how Michigan’s changing latitude and position explain the fossil record we have today.</a:t>
            </a:r>
          </a:p>
          <a:p>
            <a:pPr>
              <a:spcAft>
                <a:spcPts val="400"/>
              </a:spcAft>
            </a:pPr>
            <a:r>
              <a:rPr lang="en-US" sz="1200" b="1" dirty="0">
                <a:latin typeface="Source Sans Pro"/>
                <a:ea typeface="Source Sans Pro"/>
              </a:rPr>
              <a:t>Assessment</a:t>
            </a:r>
          </a:p>
          <a:p>
            <a:pPr>
              <a:spcAft>
                <a:spcPts val="400"/>
              </a:spcAft>
            </a:pPr>
            <a:r>
              <a:rPr lang="en-US" sz="1200" dirty="0">
                <a:latin typeface="Source Sans Pro"/>
                <a:ea typeface="Source Sans Pro"/>
              </a:rPr>
              <a:t>Formative assessment (Handouts 4.1 and 4.2). </a:t>
            </a:r>
          </a:p>
        </p:txBody>
      </p:sp>
      <p:grpSp>
        <p:nvGrpSpPr>
          <p:cNvPr id="3" name="Group 2" descr="Lower bar displaying the logos of Western Michigan University, the Michigan Geological Survey, and CoreKids">
            <a:extLst>
              <a:ext uri="{FF2B5EF4-FFF2-40B4-BE49-F238E27FC236}">
                <a16:creationId xmlns:a16="http://schemas.microsoft.com/office/drawing/2014/main" id="{682701B4-E77A-8E5B-C236-FF6E3F42D8F2}"/>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CEA86D02-363F-2E1E-E3B2-8F165ABFB917}"/>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183EC42-1480-E7E5-20BD-B4C4280DB7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4DD1AA9D-6956-8D28-BD96-CE22B51848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6E5A8C93-8EDE-7C23-993D-E9AE51B6C2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713626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C76EC-2E1A-D0EF-FB24-0588C6DA0250}"/>
            </a:ext>
          </a:extLst>
        </p:cNvPr>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8466BFF0-E529-F605-0C7D-E4B6A8B52C8E}"/>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25" name="Rectangle: Rounded Corners 24">
            <a:extLst>
              <a:ext uri="{FF2B5EF4-FFF2-40B4-BE49-F238E27FC236}">
                <a16:creationId xmlns:a16="http://schemas.microsoft.com/office/drawing/2014/main" id="{0D4D346C-9FD6-9015-AB34-52D1027C303B}"/>
              </a:ext>
              <a:ext uri="{C183D7F6-B498-43B3-948B-1728B52AA6E4}">
                <adec:decorative xmlns:adec="http://schemas.microsoft.com/office/drawing/2017/decorative" val="1"/>
              </a:ext>
            </a:extLst>
          </p:cNvPr>
          <p:cNvSpPr/>
          <p:nvPr/>
        </p:nvSpPr>
        <p:spPr>
          <a:xfrm>
            <a:off x="381000" y="274593"/>
            <a:ext cx="6179819" cy="8429046"/>
          </a:xfrm>
          <a:prstGeom prst="roundRect">
            <a:avLst>
              <a:gd name="adj" fmla="val 370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able 6">
            <a:extLst>
              <a:ext uri="{FF2B5EF4-FFF2-40B4-BE49-F238E27FC236}">
                <a16:creationId xmlns:a16="http://schemas.microsoft.com/office/drawing/2014/main" id="{7CB42D46-9B83-A983-4F7B-814A681CD15F}"/>
              </a:ext>
            </a:extLst>
          </p:cNvPr>
          <p:cNvGraphicFramePr>
            <a:graphicFrameLocks noGrp="1"/>
          </p:cNvGraphicFramePr>
          <p:nvPr>
            <p:extLst>
              <p:ext uri="{D42A27DB-BD31-4B8C-83A1-F6EECF244321}">
                <p14:modId xmlns:p14="http://schemas.microsoft.com/office/powerpoint/2010/main" val="41349605"/>
              </p:ext>
            </p:extLst>
          </p:nvPr>
        </p:nvGraphicFramePr>
        <p:xfrm>
          <a:off x="525780" y="460346"/>
          <a:ext cx="5943600" cy="8266049"/>
        </p:xfrm>
        <a:graphic>
          <a:graphicData uri="http://schemas.openxmlformats.org/drawingml/2006/table">
            <a:tbl>
              <a:tblPr bandRow="1">
                <a:tableStyleId>{5C22544A-7EE6-4342-B048-85BDC9FD1C3A}</a:tableStyleId>
              </a:tblPr>
              <a:tblGrid>
                <a:gridCol w="1085850">
                  <a:extLst>
                    <a:ext uri="{9D8B030D-6E8A-4147-A177-3AD203B41FA5}">
                      <a16:colId xmlns:a16="http://schemas.microsoft.com/office/drawing/2014/main" val="1944246795"/>
                    </a:ext>
                  </a:extLst>
                </a:gridCol>
                <a:gridCol w="4857750">
                  <a:extLst>
                    <a:ext uri="{9D8B030D-6E8A-4147-A177-3AD203B41FA5}">
                      <a16:colId xmlns:a16="http://schemas.microsoft.com/office/drawing/2014/main" val="4109483194"/>
                    </a:ext>
                  </a:extLst>
                </a:gridCol>
              </a:tblGrid>
              <a:tr h="1200150">
                <a:tc>
                  <a:txBody>
                    <a:bodyPr/>
                    <a:lstStyle/>
                    <a:p>
                      <a:pPr algn="ctr" fontAlgn="base">
                        <a:lnSpc>
                          <a:spcPts val="1425"/>
                        </a:lnSpc>
                        <a:buNone/>
                      </a:pPr>
                      <a:r>
                        <a:rPr lang="en-US" sz="1200" b="1" dirty="0">
                          <a:solidFill>
                            <a:srgbClr val="663300"/>
                          </a:solidFill>
                          <a:effectLst/>
                          <a:latin typeface="Aptos"/>
                        </a:rPr>
                        <a:t>Engage</a:t>
                      </a:r>
                      <a:endParaRPr lang="en-US" b="1" dirty="0">
                        <a:effectLst/>
                        <a:latin typeface="Aptos"/>
                      </a:endParaRPr>
                    </a:p>
                  </a:txBody>
                  <a:tcPr marL="40519" marR="40519" anchor="ctr">
                    <a:lnL w="12697" cap="flat" cmpd="sng" algn="ctr">
                      <a:solidFill>
                        <a:srgbClr val="A02B93"/>
                      </a:solidFill>
                      <a:prstDash val="solid"/>
                      <a:round/>
                      <a:headEnd type="none" w="med" len="med"/>
                      <a:tailEnd type="none" w="med" len="med"/>
                    </a:lnL>
                    <a:lnR w="12697" cap="flat" cmpd="sng" algn="ctr">
                      <a:solidFill>
                        <a:srgbClr val="A02B93"/>
                      </a:solidFill>
                      <a:prstDash val="solid"/>
                      <a:round/>
                      <a:headEnd type="none" w="med" len="med"/>
                      <a:tailEnd type="none" w="med" len="med"/>
                    </a:lnR>
                    <a:lnT w="12697" cap="flat" cmpd="sng" algn="ctr">
                      <a:solidFill>
                        <a:srgbClr val="A02B93"/>
                      </a:solidFill>
                      <a:prstDash val="solid"/>
                      <a:round/>
                      <a:headEnd type="none" w="med" len="med"/>
                      <a:tailEnd type="none" w="med" len="med"/>
                    </a:lnT>
                    <a:lnB w="12697" cap="flat" cmpd="sng" algn="ctr">
                      <a:solidFill>
                        <a:srgbClr val="A02B93"/>
                      </a:solidFill>
                      <a:prstDash val="solid"/>
                      <a:round/>
                      <a:headEnd type="none" w="med" len="med"/>
                      <a:tailEnd type="none" w="med" len="med"/>
                    </a:lnB>
                    <a:solidFill>
                      <a:srgbClr val="F0E8EE"/>
                    </a:solidFill>
                  </a:tcPr>
                </a:tc>
                <a:tc>
                  <a:txBody>
                    <a:bodyPr/>
                    <a:lstStyle/>
                    <a:p>
                      <a:pPr marL="0" lvl="0" indent="0" fontAlgn="base">
                        <a:buNone/>
                      </a:pPr>
                      <a:endParaRPr lang="en-US" sz="960" b="1">
                        <a:effectLst/>
                        <a:latin typeface="Arial" panose="020B0604020202020204" pitchFamily="34" charset="0"/>
                      </a:endParaRPr>
                    </a:p>
                    <a:p>
                      <a:pPr marL="171450" lvl="0" indent="-171450" algn="l" fontAlgn="base">
                        <a:buFont typeface="Arial"/>
                        <a:buChar char="•"/>
                      </a:pPr>
                      <a:r>
                        <a:rPr lang="en-US" sz="1200" b="0" dirty="0">
                          <a:effectLst/>
                          <a:latin typeface="Aptos"/>
                        </a:rPr>
                        <a:t>Begin by asking: How do you find your friend’s home? Do you use street names and directions?</a:t>
                      </a:r>
                    </a:p>
                    <a:p>
                      <a:pPr marL="171450" lvl="0" indent="-171450" algn="l">
                        <a:buFont typeface="Arial"/>
                        <a:buChar char="•"/>
                      </a:pPr>
                      <a:r>
                        <a:rPr lang="en-US" sz="1200" b="0" i="0" u="none" strike="noStrike" baseline="0" noProof="0" dirty="0">
                          <a:solidFill>
                            <a:srgbClr val="000000"/>
                          </a:solidFill>
                          <a:effectLst/>
                          <a:latin typeface="Aptos"/>
                        </a:rPr>
                        <a:t>Guide students to realize that on a global scale, street names don’t work — instead, we use latitude and longitude as Earth’s address system.</a:t>
                      </a:r>
                    </a:p>
                    <a:p>
                      <a:pPr marL="171450" lvl="0" indent="-171450" algn="l">
                        <a:buFont typeface="Arial"/>
                        <a:buChar char="•"/>
                      </a:pPr>
                      <a:r>
                        <a:rPr lang="en-US" sz="1200" b="0" i="0" u="none" strike="noStrike" baseline="0" noProof="0" dirty="0">
                          <a:solidFill>
                            <a:srgbClr val="000000"/>
                          </a:solidFill>
                          <a:effectLst/>
                          <a:latin typeface="Aptos"/>
                        </a:rPr>
                        <a:t>Show a globe or map and ask students: If Earth is our neighborhood, how do we find Michigan’s home?</a:t>
                      </a:r>
                    </a:p>
                  </a:txBody>
                  <a:tcPr marL="40519" marR="40519">
                    <a:lnL w="12697" cap="flat" cmpd="sng" algn="ctr">
                      <a:solidFill>
                        <a:srgbClr val="A02B93"/>
                      </a:solidFill>
                      <a:prstDash val="solid"/>
                      <a:round/>
                      <a:headEnd type="none" w="med" len="med"/>
                      <a:tailEnd type="none" w="med" len="med"/>
                    </a:lnL>
                    <a:lnR w="12697" cap="flat" cmpd="sng" algn="ctr">
                      <a:solidFill>
                        <a:srgbClr val="A02B93"/>
                      </a:solidFill>
                      <a:prstDash val="solid"/>
                      <a:round/>
                      <a:headEnd type="none" w="med" len="med"/>
                      <a:tailEnd type="none" w="med" len="med"/>
                    </a:lnR>
                    <a:lnT w="12697" cap="flat" cmpd="sng" algn="ctr">
                      <a:solidFill>
                        <a:srgbClr val="A02B93"/>
                      </a:solidFill>
                      <a:prstDash val="solid"/>
                      <a:round/>
                      <a:headEnd type="none" w="med" len="med"/>
                      <a:tailEnd type="none" w="med" len="med"/>
                    </a:lnT>
                    <a:lnB w="12697" cap="flat" cmpd="sng" algn="ctr">
                      <a:solidFill>
                        <a:srgbClr val="A02B93"/>
                      </a:solidFill>
                      <a:prstDash val="solid"/>
                      <a:round/>
                      <a:headEnd type="none" w="med" len="med"/>
                      <a:tailEnd type="none" w="med" len="med"/>
                    </a:lnB>
                    <a:solidFill>
                      <a:srgbClr val="F0E8EE"/>
                    </a:solidFill>
                  </a:tcPr>
                </a:tc>
                <a:extLst>
                  <a:ext uri="{0D108BD9-81ED-4DB2-BD59-A6C34878D82A}">
                    <a16:rowId xmlns:a16="http://schemas.microsoft.com/office/drawing/2014/main" val="1442045467"/>
                  </a:ext>
                </a:extLst>
              </a:tr>
              <a:tr h="1838325">
                <a:tc>
                  <a:txBody>
                    <a:bodyPr/>
                    <a:lstStyle/>
                    <a:p>
                      <a:pPr algn="ctr" fontAlgn="base">
                        <a:lnSpc>
                          <a:spcPts val="1425"/>
                        </a:lnSpc>
                        <a:buNone/>
                      </a:pPr>
                      <a:r>
                        <a:rPr lang="en-US" sz="1200" b="1" dirty="0">
                          <a:solidFill>
                            <a:srgbClr val="663300"/>
                          </a:solidFill>
                          <a:effectLst/>
                          <a:latin typeface="Aptos"/>
                        </a:rPr>
                        <a:t>Explore</a:t>
                      </a:r>
                      <a:endParaRPr lang="en-US" b="1" dirty="0">
                        <a:effectLst/>
                        <a:latin typeface="Aptos"/>
                      </a:endParaRPr>
                    </a:p>
                  </a:txBody>
                  <a:tcPr marL="40519" marR="40519" anchor="ctr">
                    <a:lnL w="12697" cap="flat" cmpd="sng" algn="ctr">
                      <a:solidFill>
                        <a:srgbClr val="A02B93"/>
                      </a:solidFill>
                      <a:prstDash val="solid"/>
                      <a:round/>
                      <a:headEnd type="none" w="med" len="med"/>
                      <a:tailEnd type="none" w="med" len="med"/>
                    </a:lnL>
                    <a:lnR w="12697" cap="flat" cmpd="sng" algn="ctr">
                      <a:solidFill>
                        <a:srgbClr val="A02B93"/>
                      </a:solidFill>
                      <a:prstDash val="solid"/>
                      <a:round/>
                      <a:headEnd type="none" w="med" len="med"/>
                      <a:tailEnd type="none" w="med" len="med"/>
                    </a:lnR>
                    <a:lnT w="12697" cap="flat" cmpd="sng" algn="ctr">
                      <a:solidFill>
                        <a:srgbClr val="A02B93"/>
                      </a:solidFill>
                      <a:prstDash val="solid"/>
                      <a:round/>
                      <a:headEnd type="none" w="med" len="med"/>
                      <a:tailEnd type="none" w="med" len="med"/>
                    </a:lnT>
                    <a:lnB w="12697" cap="flat" cmpd="sng" algn="ctr">
                      <a:solidFill>
                        <a:srgbClr val="A02B93"/>
                      </a:solidFill>
                      <a:prstDash val="solid"/>
                      <a:round/>
                      <a:headEnd type="none" w="med" len="med"/>
                      <a:tailEnd type="none" w="med" len="med"/>
                    </a:lnB>
                    <a:solidFill>
                      <a:srgbClr val="DFCDDC"/>
                    </a:solidFill>
                  </a:tcPr>
                </a:tc>
                <a:tc>
                  <a:txBody>
                    <a:bodyPr/>
                    <a:lstStyle/>
                    <a:p>
                      <a:pPr marL="171450" lvl="0" indent="-171450" algn="l" fontAlgn="base">
                        <a:buFont typeface="Arial"/>
                        <a:buChar char="•"/>
                      </a:pPr>
                      <a:r>
                        <a:rPr lang="en-US" sz="1200" dirty="0">
                          <a:effectLst/>
                          <a:latin typeface="Aptos"/>
                        </a:rPr>
                        <a:t>Use the instructor slides to introduce the concepts of latitude and longitude and Michigan’s location.</a:t>
                      </a:r>
                    </a:p>
                    <a:p>
                      <a:pPr marL="171450" lvl="0" indent="-171450" algn="l">
                        <a:buFont typeface="Arial"/>
                        <a:buChar char="•"/>
                      </a:pPr>
                      <a:endParaRPr lang="en-US" sz="1200" b="0" i="0" u="none" strike="noStrike" baseline="0" noProof="0" dirty="0">
                        <a:solidFill>
                          <a:srgbClr val="000000"/>
                        </a:solidFill>
                        <a:effectLst/>
                        <a:latin typeface="Aptos"/>
                      </a:endParaRPr>
                    </a:p>
                    <a:p>
                      <a:pPr marL="0" lvl="0" indent="0" algn="l">
                        <a:buNone/>
                      </a:pPr>
                      <a:r>
                        <a:rPr lang="en-US" sz="1200" b="0" i="0" u="none" strike="noStrike" baseline="0" noProof="0" dirty="0">
                          <a:solidFill>
                            <a:srgbClr val="000000"/>
                          </a:solidFill>
                          <a:effectLst/>
                          <a:latin typeface="Aptos"/>
                        </a:rPr>
                        <a:t>Using Google Maps (with grid on) or a globe, have students locate and complete Handout 4.1:</a:t>
                      </a:r>
                      <a:endParaRPr lang="en-US" dirty="0"/>
                    </a:p>
                    <a:p>
                      <a:pPr marL="171450" lvl="0" indent="-171450" algn="l">
                        <a:buFont typeface="Arial"/>
                        <a:buChar char="•"/>
                      </a:pPr>
                      <a:r>
                        <a:rPr lang="en-US" sz="1200" b="0" i="0" u="none" strike="noStrike" baseline="0" noProof="0" dirty="0">
                          <a:solidFill>
                            <a:srgbClr val="000000"/>
                          </a:solidFill>
                          <a:effectLst/>
                          <a:latin typeface="Aptos"/>
                        </a:rPr>
                        <a:t>The Equator and Prime Meridian.</a:t>
                      </a:r>
                    </a:p>
                    <a:p>
                      <a:pPr marL="171450" lvl="0" indent="-171450" algn="l">
                        <a:buFont typeface="Arial"/>
                        <a:buChar char="•"/>
                      </a:pPr>
                      <a:r>
                        <a:rPr lang="en-US" sz="1200" b="0" i="0" u="none" strike="noStrike" baseline="0" noProof="0">
                          <a:solidFill>
                            <a:srgbClr val="000000"/>
                          </a:solidFill>
                          <a:effectLst/>
                          <a:latin typeface="Aptos"/>
                        </a:rPr>
                        <a:t>Well-known places (Eiffel Tower, France – Vostok Station, Antarctica – Uluru, Australia  - Great Pyramid of Giza, Egypt - Hawaii, US – Svalbard, </a:t>
                      </a:r>
                      <a:r>
                        <a:rPr lang="en-US" sz="1200" b="0" i="0" u="none" strike="noStrike" baseline="0" noProof="0" dirty="0">
                          <a:solidFill>
                            <a:srgbClr val="000000"/>
                          </a:solidFill>
                          <a:effectLst/>
                          <a:latin typeface="Aptos"/>
                        </a:rPr>
                        <a:t>Norway - Bogotá, Colombia).</a:t>
                      </a:r>
                    </a:p>
                    <a:p>
                      <a:pPr marL="171450" lvl="0" indent="-171450" algn="l">
                        <a:buFont typeface="Arial"/>
                        <a:buChar char="•"/>
                      </a:pPr>
                      <a:endParaRPr lang="en-US" sz="1200" b="0" i="0" u="none" strike="noStrike" baseline="0" noProof="0" dirty="0">
                        <a:solidFill>
                          <a:srgbClr val="000000"/>
                        </a:solidFill>
                        <a:effectLst/>
                        <a:latin typeface="Aptos"/>
                      </a:endParaRPr>
                    </a:p>
                    <a:p>
                      <a:pPr marL="0" lvl="0" indent="0" algn="l">
                        <a:buNone/>
                      </a:pPr>
                      <a:r>
                        <a:rPr lang="en-US" sz="1200" b="0" i="0" u="none" strike="noStrike" baseline="0" noProof="0" dirty="0">
                          <a:solidFill>
                            <a:srgbClr val="000000"/>
                          </a:solidFill>
                          <a:effectLst/>
                          <a:latin typeface="Aptos"/>
                        </a:rPr>
                        <a:t>Ask guiding questions:</a:t>
                      </a:r>
                      <a:endParaRPr lang="en-US" dirty="0"/>
                    </a:p>
                    <a:p>
                      <a:pPr marL="171450" lvl="0" indent="-171450" algn="l">
                        <a:buFont typeface="Arial"/>
                        <a:buChar char="•"/>
                      </a:pPr>
                      <a:r>
                        <a:rPr lang="en-US" sz="1200" b="0" i="0" u="none" strike="noStrike" baseline="0" noProof="0" dirty="0">
                          <a:solidFill>
                            <a:srgbClr val="000000"/>
                          </a:solidFill>
                          <a:effectLst/>
                          <a:latin typeface="Aptos"/>
                        </a:rPr>
                        <a:t>Is this place north or south of the Equator? Does this affect climate?</a:t>
                      </a:r>
                    </a:p>
                    <a:p>
                      <a:pPr marL="171450" lvl="0" indent="-171450" algn="l">
                        <a:buFont typeface="Arial"/>
                        <a:buChar char="•"/>
                      </a:pPr>
                      <a:r>
                        <a:rPr lang="en-US" sz="1200" b="0" i="0" u="none" strike="noStrike" baseline="0" noProof="0" dirty="0">
                          <a:solidFill>
                            <a:srgbClr val="000000"/>
                          </a:solidFill>
                          <a:effectLst/>
                          <a:latin typeface="Aptos"/>
                        </a:rPr>
                        <a:t>Is it east or west of the Prime Meridian? Does this affect climate?</a:t>
                      </a:r>
                    </a:p>
                    <a:p>
                      <a:pPr marL="171450" lvl="0" indent="-171450" algn="l">
                        <a:buFont typeface="Arial"/>
                        <a:buChar char="•"/>
                      </a:pPr>
                      <a:r>
                        <a:rPr lang="en-US" sz="1200" b="0" i="0" u="none" strike="noStrike" baseline="0" noProof="0" dirty="0">
                          <a:solidFill>
                            <a:srgbClr val="000000"/>
                          </a:solidFill>
                          <a:effectLst/>
                          <a:latin typeface="Aptos"/>
                        </a:rPr>
                        <a:t>Then, locate your city.</a:t>
                      </a:r>
                    </a:p>
                  </a:txBody>
                  <a:tcPr marL="40519" marR="40519">
                    <a:lnL w="12697" cap="flat" cmpd="sng" algn="ctr">
                      <a:solidFill>
                        <a:srgbClr val="A02B93"/>
                      </a:solidFill>
                      <a:prstDash val="solid"/>
                      <a:round/>
                      <a:headEnd type="none" w="med" len="med"/>
                      <a:tailEnd type="none" w="med" len="med"/>
                    </a:lnL>
                    <a:lnR w="12697" cap="flat" cmpd="sng" algn="ctr">
                      <a:solidFill>
                        <a:srgbClr val="A02B93"/>
                      </a:solidFill>
                      <a:prstDash val="solid"/>
                      <a:round/>
                      <a:headEnd type="none" w="med" len="med"/>
                      <a:tailEnd type="none" w="med" len="med"/>
                    </a:lnR>
                    <a:lnT w="12697" cap="flat" cmpd="sng" algn="ctr">
                      <a:solidFill>
                        <a:srgbClr val="A02B93"/>
                      </a:solidFill>
                      <a:prstDash val="solid"/>
                      <a:round/>
                      <a:headEnd type="none" w="med" len="med"/>
                      <a:tailEnd type="none" w="med" len="med"/>
                    </a:lnT>
                    <a:lnB w="12697" cap="flat" cmpd="sng" algn="ctr">
                      <a:solidFill>
                        <a:srgbClr val="A02B93"/>
                      </a:solidFill>
                      <a:prstDash val="solid"/>
                      <a:round/>
                      <a:headEnd type="none" w="med" len="med"/>
                      <a:tailEnd type="none" w="med" len="med"/>
                    </a:lnB>
                    <a:solidFill>
                      <a:srgbClr val="DFCDDC"/>
                    </a:solidFill>
                  </a:tcPr>
                </a:tc>
                <a:extLst>
                  <a:ext uri="{0D108BD9-81ED-4DB2-BD59-A6C34878D82A}">
                    <a16:rowId xmlns:a16="http://schemas.microsoft.com/office/drawing/2014/main" val="524133939"/>
                  </a:ext>
                </a:extLst>
              </a:tr>
              <a:tr h="428625">
                <a:tc>
                  <a:txBody>
                    <a:bodyPr/>
                    <a:lstStyle/>
                    <a:p>
                      <a:pPr algn="ctr" fontAlgn="base">
                        <a:lnSpc>
                          <a:spcPts val="1425"/>
                        </a:lnSpc>
                        <a:buNone/>
                      </a:pPr>
                      <a:r>
                        <a:rPr lang="en-US" sz="1200" b="1" dirty="0">
                          <a:solidFill>
                            <a:srgbClr val="663300"/>
                          </a:solidFill>
                          <a:effectLst/>
                          <a:latin typeface="Aptos"/>
                        </a:rPr>
                        <a:t>Explain</a:t>
                      </a:r>
                      <a:endParaRPr lang="en-US" b="1" dirty="0">
                        <a:effectLst/>
                        <a:latin typeface="Aptos"/>
                      </a:endParaRPr>
                    </a:p>
                  </a:txBody>
                  <a:tcPr marL="40519" marR="40519" anchor="ctr">
                    <a:lnL w="12697" cap="flat" cmpd="sng" algn="ctr">
                      <a:solidFill>
                        <a:srgbClr val="A02B93"/>
                      </a:solidFill>
                      <a:prstDash val="solid"/>
                      <a:round/>
                      <a:headEnd type="none" w="med" len="med"/>
                      <a:tailEnd type="none" w="med" len="med"/>
                    </a:lnL>
                    <a:lnR w="12697" cap="flat" cmpd="sng" algn="ctr">
                      <a:solidFill>
                        <a:srgbClr val="A02B93"/>
                      </a:solidFill>
                      <a:prstDash val="solid"/>
                      <a:round/>
                      <a:headEnd type="none" w="med" len="med"/>
                      <a:tailEnd type="none" w="med" len="med"/>
                    </a:lnR>
                    <a:lnT w="12697" cap="flat" cmpd="sng" algn="ctr">
                      <a:solidFill>
                        <a:srgbClr val="A02B93"/>
                      </a:solidFill>
                      <a:prstDash val="solid"/>
                      <a:round/>
                      <a:headEnd type="none" w="med" len="med"/>
                      <a:tailEnd type="none" w="med" len="med"/>
                    </a:lnT>
                    <a:lnB w="12697" cap="flat" cmpd="sng" algn="ctr">
                      <a:solidFill>
                        <a:srgbClr val="A02B93"/>
                      </a:solidFill>
                      <a:prstDash val="solid"/>
                      <a:round/>
                      <a:headEnd type="none" w="med" len="med"/>
                      <a:tailEnd type="none" w="med" len="med"/>
                    </a:lnB>
                    <a:solidFill>
                      <a:srgbClr val="F0E8EE"/>
                    </a:solidFill>
                  </a:tcPr>
                </a:tc>
                <a:tc>
                  <a:txBody>
                    <a:bodyPr/>
                    <a:lstStyle/>
                    <a:p>
                      <a:pPr marL="171450" lvl="0" indent="-171450" algn="l">
                        <a:buFont typeface="Arial"/>
                        <a:buChar char="•"/>
                      </a:pPr>
                      <a:r>
                        <a:rPr lang="en-US" sz="1200" b="0" i="0" u="none" strike="noStrike" baseline="0" noProof="0" dirty="0">
                          <a:solidFill>
                            <a:srgbClr val="000000"/>
                          </a:solidFill>
                          <a:effectLst/>
                          <a:latin typeface="Aptos"/>
                        </a:rPr>
                        <a:t>Use the instructor slides of Pangea and continents to explain that "Michigan’s address” has changed over time because of the movements of the Plate tectonics.</a:t>
                      </a:r>
                    </a:p>
                    <a:p>
                      <a:pPr marL="171450" lvl="0" indent="-171450" algn="l">
                        <a:buFont typeface="Arial"/>
                        <a:buChar char="•"/>
                      </a:pPr>
                      <a:r>
                        <a:rPr lang="en-US" sz="1200" b="0" i="0" u="none" strike="noStrike" baseline="0" noProof="0" dirty="0">
                          <a:solidFill>
                            <a:srgbClr val="000000"/>
                          </a:solidFill>
                          <a:effectLst/>
                          <a:latin typeface="Aptos"/>
                        </a:rPr>
                        <a:t>Play the video “</a:t>
                      </a:r>
                      <a:r>
                        <a:rPr lang="en-US" sz="1200" b="0" i="0" u="none" strike="noStrike" baseline="0" noProof="0" dirty="0">
                          <a:solidFill>
                            <a:srgbClr val="000000"/>
                          </a:solidFill>
                          <a:effectLst/>
                          <a:latin typeface="Aptos"/>
                          <a:hlinkClick r:id="rId3"/>
                        </a:rPr>
                        <a:t>Scotese Plate Tectonics Paleogeography &amp; Ice ages</a:t>
                      </a:r>
                      <a:r>
                        <a:rPr lang="en-US" sz="1200" b="0" i="0" u="none" strike="noStrike" baseline="0" noProof="0" dirty="0">
                          <a:solidFill>
                            <a:srgbClr val="000000"/>
                          </a:solidFill>
                          <a:effectLst/>
                          <a:latin typeface="Aptos"/>
                        </a:rPr>
                        <a:t>” to visualize how continents moved in the last 500 million years.</a:t>
                      </a:r>
                    </a:p>
                    <a:p>
                      <a:pPr marL="171450" lvl="0" indent="-171450" algn="l">
                        <a:buFont typeface="Arial"/>
                        <a:buChar char="•"/>
                      </a:pPr>
                      <a:r>
                        <a:rPr lang="en-US" sz="1200" b="0" i="0" u="none" strike="noStrike" baseline="0" noProof="0" dirty="0">
                          <a:solidFill>
                            <a:srgbClr val="000000"/>
                          </a:solidFill>
                          <a:effectLst/>
                          <a:latin typeface="Aptos"/>
                        </a:rPr>
                        <a:t>Connect the concepts of Plate Tectonics and “global address systems”. Explain that Michigan wasn’t always where it is today — its past positions explain why we find fossils of tropical seas, coral reefs, and swamp plants here.</a:t>
                      </a:r>
                    </a:p>
                    <a:p>
                      <a:pPr marL="171450" lvl="0" indent="-171450" algn="l">
                        <a:buFont typeface="Arial"/>
                        <a:buChar char="•"/>
                      </a:pPr>
                      <a:r>
                        <a:rPr lang="en-US" sz="1200" b="0" i="0" u="none" strike="noStrike" baseline="0" noProof="0" dirty="0">
                          <a:solidFill>
                            <a:srgbClr val="000000"/>
                          </a:solidFill>
                          <a:effectLst/>
                          <a:latin typeface="Aptos"/>
                        </a:rPr>
                        <a:t>Encourage students to consider if distance from the Equator or poles might have an impact on the climate.</a:t>
                      </a:r>
                    </a:p>
                  </a:txBody>
                  <a:tcPr marL="40519" marR="40519">
                    <a:lnL w="12697" cap="flat" cmpd="sng" algn="ctr">
                      <a:solidFill>
                        <a:srgbClr val="A02B93"/>
                      </a:solidFill>
                      <a:prstDash val="solid"/>
                      <a:round/>
                      <a:headEnd type="none" w="med" len="med"/>
                      <a:tailEnd type="none" w="med" len="med"/>
                    </a:lnL>
                    <a:lnR w="12697" cap="flat" cmpd="sng" algn="ctr">
                      <a:solidFill>
                        <a:srgbClr val="A02B93"/>
                      </a:solidFill>
                      <a:prstDash val="solid"/>
                      <a:round/>
                      <a:headEnd type="none" w="med" len="med"/>
                      <a:tailEnd type="none" w="med" len="med"/>
                    </a:lnR>
                    <a:lnT w="12697" cap="flat" cmpd="sng" algn="ctr">
                      <a:solidFill>
                        <a:srgbClr val="A02B93"/>
                      </a:solidFill>
                      <a:prstDash val="solid"/>
                      <a:round/>
                      <a:headEnd type="none" w="med" len="med"/>
                      <a:tailEnd type="none" w="med" len="med"/>
                    </a:lnT>
                    <a:lnB w="12697" cap="flat" cmpd="sng" algn="ctr">
                      <a:solidFill>
                        <a:srgbClr val="A02B93"/>
                      </a:solidFill>
                      <a:prstDash val="solid"/>
                      <a:round/>
                      <a:headEnd type="none" w="med" len="med"/>
                      <a:tailEnd type="none" w="med" len="med"/>
                    </a:lnB>
                    <a:solidFill>
                      <a:srgbClr val="F0E8EE"/>
                    </a:solidFill>
                  </a:tcPr>
                </a:tc>
                <a:extLst>
                  <a:ext uri="{0D108BD9-81ED-4DB2-BD59-A6C34878D82A}">
                    <a16:rowId xmlns:a16="http://schemas.microsoft.com/office/drawing/2014/main" val="749066006"/>
                  </a:ext>
                </a:extLst>
              </a:tr>
              <a:tr h="1190625">
                <a:tc>
                  <a:txBody>
                    <a:bodyPr/>
                    <a:lstStyle/>
                    <a:p>
                      <a:pPr algn="ctr" fontAlgn="base">
                        <a:lnSpc>
                          <a:spcPts val="1425"/>
                        </a:lnSpc>
                        <a:buNone/>
                      </a:pPr>
                      <a:r>
                        <a:rPr lang="en-US" sz="1200" b="1" dirty="0">
                          <a:solidFill>
                            <a:srgbClr val="663300"/>
                          </a:solidFill>
                          <a:effectLst/>
                          <a:latin typeface="Aptos"/>
                        </a:rPr>
                        <a:t>Elaborate</a:t>
                      </a:r>
                      <a:endParaRPr lang="en-US" b="1" dirty="0">
                        <a:effectLst/>
                        <a:latin typeface="Aptos"/>
                      </a:endParaRPr>
                    </a:p>
                  </a:txBody>
                  <a:tcPr marL="40519" marR="40519" anchor="ctr">
                    <a:lnL w="12697" cap="flat" cmpd="sng" algn="ctr">
                      <a:solidFill>
                        <a:srgbClr val="A02B93"/>
                      </a:solidFill>
                      <a:prstDash val="solid"/>
                      <a:round/>
                      <a:headEnd type="none" w="med" len="med"/>
                      <a:tailEnd type="none" w="med" len="med"/>
                    </a:lnL>
                    <a:lnR w="12697" cap="flat" cmpd="sng" algn="ctr">
                      <a:solidFill>
                        <a:srgbClr val="A02B93"/>
                      </a:solidFill>
                      <a:prstDash val="solid"/>
                      <a:round/>
                      <a:headEnd type="none" w="med" len="med"/>
                      <a:tailEnd type="none" w="med" len="med"/>
                    </a:lnR>
                    <a:lnT w="12697" cap="flat" cmpd="sng" algn="ctr">
                      <a:solidFill>
                        <a:srgbClr val="A02B93"/>
                      </a:solidFill>
                      <a:prstDash val="solid"/>
                      <a:round/>
                      <a:headEnd type="none" w="med" len="med"/>
                      <a:tailEnd type="none" w="med" len="med"/>
                    </a:lnT>
                    <a:lnB w="12697" cap="flat" cmpd="sng" algn="ctr">
                      <a:solidFill>
                        <a:srgbClr val="A02B93"/>
                      </a:solidFill>
                      <a:prstDash val="solid"/>
                      <a:round/>
                      <a:headEnd type="none" w="med" len="med"/>
                      <a:tailEnd type="none" w="med" len="med"/>
                    </a:lnB>
                    <a:solidFill>
                      <a:srgbClr val="DFCDDC"/>
                    </a:solidFill>
                  </a:tcPr>
                </a:tc>
                <a:tc>
                  <a:txBody>
                    <a:bodyPr/>
                    <a:lstStyle/>
                    <a:p>
                      <a:pPr marL="171450" lvl="0" indent="-171450" algn="l">
                        <a:buFont typeface="Arial"/>
                        <a:buChar char="•"/>
                      </a:pPr>
                      <a:r>
                        <a:rPr lang="en-US" sz="1200" b="0" i="0" u="none" strike="noStrike" baseline="0" noProof="0" dirty="0">
                          <a:solidFill>
                            <a:srgbClr val="000000"/>
                          </a:solidFill>
                          <a:effectLst/>
                          <a:latin typeface="Aptos"/>
                        </a:rPr>
                        <a:t>Use a time machine analogy: “let’s travel back in time and find Michigan’s address in the past”.</a:t>
                      </a:r>
                    </a:p>
                    <a:p>
                      <a:pPr marL="171450" lvl="0" indent="-171450" algn="l">
                        <a:buFont typeface="Arial"/>
                        <a:buChar char="•"/>
                      </a:pPr>
                      <a:r>
                        <a:rPr lang="en-US" sz="1200" b="0" i="0" u="none" strike="noStrike" baseline="0" noProof="0" dirty="0">
                          <a:solidFill>
                            <a:srgbClr val="000000"/>
                          </a:solidFill>
                          <a:effectLst/>
                          <a:latin typeface="Aptos"/>
                        </a:rPr>
                        <a:t>Using the instructor slides with the different locations of Michigan in the past, ask students to complete Handout 4.2 (one per student).</a:t>
                      </a:r>
                    </a:p>
                    <a:p>
                      <a:pPr marL="171450" lvl="0" indent="-171450" algn="l">
                        <a:buFont typeface="Arial"/>
                        <a:buChar char="•"/>
                      </a:pPr>
                      <a:r>
                        <a:rPr lang="en-US" sz="1200" b="0" i="0" u="none" strike="noStrike" baseline="0" noProof="0" dirty="0">
                          <a:solidFill>
                            <a:srgbClr val="000000"/>
                          </a:solidFill>
                          <a:effectLst/>
                          <a:latin typeface="Aptos"/>
                        </a:rPr>
                        <a:t>Encourage connections: If Michigan was in a tropical sea, what fossils would you expect to find in this time?</a:t>
                      </a:r>
                    </a:p>
                  </a:txBody>
                  <a:tcPr marL="40519" marR="40519">
                    <a:lnL w="12697" cap="flat" cmpd="sng" algn="ctr">
                      <a:solidFill>
                        <a:srgbClr val="A02B93"/>
                      </a:solidFill>
                      <a:prstDash val="solid"/>
                      <a:round/>
                      <a:headEnd type="none" w="med" len="med"/>
                      <a:tailEnd type="none" w="med" len="med"/>
                    </a:lnL>
                    <a:lnR w="12697" cap="flat" cmpd="sng" algn="ctr">
                      <a:solidFill>
                        <a:srgbClr val="A02B93"/>
                      </a:solidFill>
                      <a:prstDash val="solid"/>
                      <a:round/>
                      <a:headEnd type="none" w="med" len="med"/>
                      <a:tailEnd type="none" w="med" len="med"/>
                    </a:lnR>
                    <a:lnT w="12697" cap="flat" cmpd="sng" algn="ctr">
                      <a:solidFill>
                        <a:srgbClr val="A02B93"/>
                      </a:solidFill>
                      <a:prstDash val="solid"/>
                      <a:round/>
                      <a:headEnd type="none" w="med" len="med"/>
                      <a:tailEnd type="none" w="med" len="med"/>
                    </a:lnT>
                    <a:lnB w="12697" cap="flat" cmpd="sng" algn="ctr">
                      <a:solidFill>
                        <a:srgbClr val="A02B93"/>
                      </a:solidFill>
                      <a:prstDash val="solid"/>
                      <a:round/>
                      <a:headEnd type="none" w="med" len="med"/>
                      <a:tailEnd type="none" w="med" len="med"/>
                    </a:lnB>
                    <a:solidFill>
                      <a:srgbClr val="DFCDDC"/>
                    </a:solidFill>
                  </a:tcPr>
                </a:tc>
                <a:extLst>
                  <a:ext uri="{0D108BD9-81ED-4DB2-BD59-A6C34878D82A}">
                    <a16:rowId xmlns:a16="http://schemas.microsoft.com/office/drawing/2014/main" val="1887002432"/>
                  </a:ext>
                </a:extLst>
              </a:tr>
              <a:tr h="352425">
                <a:tc>
                  <a:txBody>
                    <a:bodyPr/>
                    <a:lstStyle/>
                    <a:p>
                      <a:pPr algn="ctr" fontAlgn="base">
                        <a:lnSpc>
                          <a:spcPts val="1425"/>
                        </a:lnSpc>
                        <a:buNone/>
                      </a:pPr>
                      <a:r>
                        <a:rPr lang="en-US" sz="1200" b="1" dirty="0">
                          <a:solidFill>
                            <a:srgbClr val="663300"/>
                          </a:solidFill>
                          <a:effectLst/>
                          <a:latin typeface="Aptos"/>
                        </a:rPr>
                        <a:t>Evaluate</a:t>
                      </a:r>
                      <a:endParaRPr lang="en-US" b="1" dirty="0">
                        <a:effectLst/>
                        <a:latin typeface="Aptos"/>
                      </a:endParaRPr>
                    </a:p>
                  </a:txBody>
                  <a:tcPr marL="40519" marR="40519" anchor="ctr">
                    <a:lnL w="12697" cap="flat" cmpd="sng" algn="ctr">
                      <a:solidFill>
                        <a:srgbClr val="A02B93"/>
                      </a:solidFill>
                      <a:prstDash val="solid"/>
                      <a:round/>
                      <a:headEnd type="none" w="med" len="med"/>
                      <a:tailEnd type="none" w="med" len="med"/>
                    </a:lnL>
                    <a:lnR w="12697" cap="flat" cmpd="sng" algn="ctr">
                      <a:solidFill>
                        <a:srgbClr val="A02B93"/>
                      </a:solidFill>
                      <a:prstDash val="solid"/>
                      <a:round/>
                      <a:headEnd type="none" w="med" len="med"/>
                      <a:tailEnd type="none" w="med" len="med"/>
                    </a:lnR>
                    <a:lnT w="12697" cap="flat" cmpd="sng" algn="ctr">
                      <a:solidFill>
                        <a:srgbClr val="A02B93"/>
                      </a:solidFill>
                      <a:prstDash val="solid"/>
                      <a:round/>
                      <a:headEnd type="none" w="med" len="med"/>
                      <a:tailEnd type="none" w="med" len="med"/>
                    </a:lnT>
                    <a:lnB w="12697" cap="flat" cmpd="sng" algn="ctr">
                      <a:solidFill>
                        <a:srgbClr val="A02B93"/>
                      </a:solidFill>
                      <a:prstDash val="solid"/>
                      <a:round/>
                      <a:headEnd type="none" w="med" len="med"/>
                      <a:tailEnd type="none" w="med" len="med"/>
                    </a:lnB>
                    <a:solidFill>
                      <a:srgbClr val="F0E8EE"/>
                    </a:solidFill>
                  </a:tcPr>
                </a:tc>
                <a:tc>
                  <a:txBody>
                    <a:bodyPr/>
                    <a:lstStyle/>
                    <a:p>
                      <a:pPr marL="171450" lvl="0" indent="-171450" fontAlgn="base">
                        <a:lnSpc>
                          <a:spcPts val="1425"/>
                        </a:lnSpc>
                        <a:buFont typeface="Arial"/>
                        <a:buChar char="•"/>
                      </a:pPr>
                      <a:r>
                        <a:rPr lang="en-US" sz="1200" dirty="0">
                          <a:effectLst/>
                          <a:latin typeface="Aptos"/>
                        </a:rPr>
                        <a:t>Use Handouts 4.1 and  4.2  for the formative assessment. Look for evidence that students can use the latitude to locate places, explain how Michigan’s position changed over time, and connect those changes to different environments.</a:t>
                      </a:r>
                    </a:p>
                  </a:txBody>
                  <a:tcPr marL="40519" marR="40519">
                    <a:lnL w="12697" cap="flat" cmpd="sng" algn="ctr">
                      <a:solidFill>
                        <a:srgbClr val="A02B93"/>
                      </a:solidFill>
                      <a:prstDash val="solid"/>
                      <a:round/>
                      <a:headEnd type="none" w="med" len="med"/>
                      <a:tailEnd type="none" w="med" len="med"/>
                    </a:lnL>
                    <a:lnR w="12697" cap="flat" cmpd="sng" algn="ctr">
                      <a:solidFill>
                        <a:srgbClr val="A02B93"/>
                      </a:solidFill>
                      <a:prstDash val="solid"/>
                      <a:round/>
                      <a:headEnd type="none" w="med" len="med"/>
                      <a:tailEnd type="none" w="med" len="med"/>
                    </a:lnR>
                    <a:lnT w="12697" cap="flat" cmpd="sng" algn="ctr">
                      <a:solidFill>
                        <a:srgbClr val="A02B93"/>
                      </a:solidFill>
                      <a:prstDash val="solid"/>
                      <a:round/>
                      <a:headEnd type="none" w="med" len="med"/>
                      <a:tailEnd type="none" w="med" len="med"/>
                    </a:lnT>
                    <a:lnB w="12697" cap="flat" cmpd="sng" algn="ctr">
                      <a:solidFill>
                        <a:srgbClr val="A02B93"/>
                      </a:solidFill>
                      <a:prstDash val="solid"/>
                      <a:round/>
                      <a:headEnd type="none" w="med" len="med"/>
                      <a:tailEnd type="none" w="med" len="med"/>
                    </a:lnB>
                    <a:solidFill>
                      <a:srgbClr val="F0E8EE"/>
                    </a:solidFill>
                  </a:tcPr>
                </a:tc>
                <a:extLst>
                  <a:ext uri="{0D108BD9-81ED-4DB2-BD59-A6C34878D82A}">
                    <a16:rowId xmlns:a16="http://schemas.microsoft.com/office/drawing/2014/main" val="4132082587"/>
                  </a:ext>
                </a:extLst>
              </a:tr>
            </a:tbl>
          </a:graphicData>
        </a:graphic>
      </p:graphicFrame>
      <p:sp>
        <p:nvSpPr>
          <p:cNvPr id="8" name="Rectangle: Rounded Corners 7">
            <a:extLst>
              <a:ext uri="{FF2B5EF4-FFF2-40B4-BE49-F238E27FC236}">
                <a16:creationId xmlns:a16="http://schemas.microsoft.com/office/drawing/2014/main" id="{03A04DEB-8530-5E82-6A69-7F9FB0897461}"/>
              </a:ext>
              <a:ext uri="{C183D7F6-B498-43B3-948B-1728B52AA6E4}">
                <adec:decorative xmlns:adec="http://schemas.microsoft.com/office/drawing/2017/decorative" val="1"/>
              </a:ext>
            </a:extLst>
          </p:cNvPr>
          <p:cNvSpPr/>
          <p:nvPr/>
        </p:nvSpPr>
        <p:spPr>
          <a:xfrm>
            <a:off x="2143990" y="317961"/>
            <a:ext cx="4255426" cy="285041"/>
          </a:xfrm>
          <a:prstGeom prst="roundRect">
            <a:avLst>
              <a:gd name="adj" fmla="val 8269"/>
            </a:avLst>
          </a:prstGeom>
          <a:solidFill>
            <a:srgbClr val="E6DAE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9" name="TextBox 27">
            <a:extLst>
              <a:ext uri="{FF2B5EF4-FFF2-40B4-BE49-F238E27FC236}">
                <a16:creationId xmlns:a16="http://schemas.microsoft.com/office/drawing/2014/main" id="{72694DFB-22D9-591F-EE8C-7D3F455355E3}"/>
              </a:ext>
            </a:extLst>
          </p:cNvPr>
          <p:cNvSpPr txBox="1">
            <a:spLocks noGrp="1"/>
          </p:cNvSpPr>
          <p:nvPr>
            <p:ph type="title" idx="4294967295"/>
          </p:nvPr>
        </p:nvSpPr>
        <p:spPr>
          <a:xfrm>
            <a:off x="1402080" y="313983"/>
            <a:ext cx="4249190" cy="29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663300"/>
                </a:solidFill>
                <a:effectLst/>
                <a:uLnTx/>
                <a:uFillTx/>
                <a:latin typeface="ADLaM Display"/>
                <a:ea typeface="ADLaM Display"/>
                <a:cs typeface="ADLaM Display"/>
              </a:rPr>
              <a:t>5E’s in teaching about Michigan's drift over time</a:t>
            </a:r>
            <a:endParaRPr kumimoji="0" lang="en-US" sz="1300" b="0" i="0" u="none" strike="noStrike" kern="1200" cap="none" spc="0" normalizeH="0" baseline="0" noProof="0" dirty="0">
              <a:ln>
                <a:noFill/>
              </a:ln>
              <a:solidFill>
                <a:srgbClr val="663300"/>
              </a:solidFill>
              <a:effectLst/>
              <a:uLnTx/>
              <a:uFillTx/>
              <a:latin typeface="ADLaM Display" panose="02010000000000000000" pitchFamily="2" charset="0"/>
              <a:ea typeface="ADLaM Display" panose="02010000000000000000" pitchFamily="2" charset="0"/>
              <a:cs typeface="ADLaM Display" panose="02010000000000000000" pitchFamily="2" charset="0"/>
            </a:endParaRPr>
          </a:p>
        </p:txBody>
      </p:sp>
      <p:sp>
        <p:nvSpPr>
          <p:cNvPr id="12" name="TextBox 11">
            <a:extLst>
              <a:ext uri="{FF2B5EF4-FFF2-40B4-BE49-F238E27FC236}">
                <a16:creationId xmlns:a16="http://schemas.microsoft.com/office/drawing/2014/main" id="{8513B845-18CF-39F4-27F4-ED12D563FD0C}"/>
              </a:ext>
            </a:extLst>
          </p:cNvPr>
          <p:cNvSpPr txBox="1"/>
          <p:nvPr/>
        </p:nvSpPr>
        <p:spPr>
          <a:xfrm>
            <a:off x="5658888" y="8478143"/>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2 of 2</a:t>
            </a:r>
            <a:endParaRPr lang="en-US" sz="1200" dirty="0"/>
          </a:p>
        </p:txBody>
      </p:sp>
      <p:grpSp>
        <p:nvGrpSpPr>
          <p:cNvPr id="3" name="Group 2" descr="Lower bar displaying the logos of Western Michigan University, the Michigan Geological Survey, and CoreKids">
            <a:extLst>
              <a:ext uri="{FF2B5EF4-FFF2-40B4-BE49-F238E27FC236}">
                <a16:creationId xmlns:a16="http://schemas.microsoft.com/office/drawing/2014/main" id="{7956BE7A-6629-4C4A-22E3-786DABE7556E}"/>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8999BDAF-7046-0A59-C14C-484B57C7893C}"/>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F5679E3-CF0B-AD02-A743-47B6C87B99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30DF0251-7C55-B969-3BF6-819779665A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F8DFA38A-DBFC-BC63-C7E3-411B2149DA9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36906780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37A8E34013694A9AF4F04CC5C73799" ma:contentTypeVersion="16" ma:contentTypeDescription="Create a new document." ma:contentTypeScope="" ma:versionID="273e027f370bc65d01c96e2b6d4801c1">
  <xsd:schema xmlns:xsd="http://www.w3.org/2001/XMLSchema" xmlns:xs="http://www.w3.org/2001/XMLSchema" xmlns:p="http://schemas.microsoft.com/office/2006/metadata/properties" xmlns:ns2="da7d06e6-a6ff-47d3-974d-76eaf972d512" xmlns:ns3="1ba5964e-0aed-4886-b9a8-22f24d25d8df" targetNamespace="http://schemas.microsoft.com/office/2006/metadata/properties" ma:root="true" ma:fieldsID="2a0ff107c380d4f57241e83225d4d12a" ns2:_="" ns3:_="">
    <xsd:import namespace="da7d06e6-a6ff-47d3-974d-76eaf972d512"/>
    <xsd:import namespace="1ba5964e-0aed-4886-b9a8-22f24d25d8d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7d06e6-a6ff-47d3-974d-76eaf972d5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734e5bf-f6ce-4ed4-ac46-3aacfb8a705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a5964e-0aed-4886-b9a8-22f24d25d8d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d69f078-3ab0-4a6c-9947-2e83565ba6e1}" ma:internalName="TaxCatchAll" ma:showField="CatchAllData" ma:web="1ba5964e-0aed-4886-b9a8-22f24d25d8df">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a7d06e6-a6ff-47d3-974d-76eaf972d512">
      <Terms xmlns="http://schemas.microsoft.com/office/infopath/2007/PartnerControls"/>
    </lcf76f155ced4ddcb4097134ff3c332f>
    <TaxCatchAll xmlns="1ba5964e-0aed-4886-b9a8-22f24d25d8df" xsi:nil="true"/>
  </documentManagement>
</p:properties>
</file>

<file path=customXml/itemProps1.xml><?xml version="1.0" encoding="utf-8"?>
<ds:datastoreItem xmlns:ds="http://schemas.openxmlformats.org/officeDocument/2006/customXml" ds:itemID="{BC7A3643-0D3B-496B-A382-61F8BA2DA288}">
  <ds:schemaRefs>
    <ds:schemaRef ds:uri="http://schemas.microsoft.com/sharepoint/v3/contenttype/forms"/>
  </ds:schemaRefs>
</ds:datastoreItem>
</file>

<file path=customXml/itemProps2.xml><?xml version="1.0" encoding="utf-8"?>
<ds:datastoreItem xmlns:ds="http://schemas.openxmlformats.org/officeDocument/2006/customXml" ds:itemID="{B02484C9-0965-4689-AC22-BB14186B66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7d06e6-a6ff-47d3-974d-76eaf972d512"/>
    <ds:schemaRef ds:uri="1ba5964e-0aed-4886-b9a8-22f24d25d8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4EEA2D7-0C45-4E87-ABC9-1ADD559985AB}">
  <ds:schemaRefs>
    <ds:schemaRef ds:uri="http://purl.org/dc/elements/1.1/"/>
    <ds:schemaRef ds:uri="http://purl.org/dc/terms/"/>
    <ds:schemaRef ds:uri="da7d06e6-a6ff-47d3-974d-76eaf972d512"/>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1ba5964e-0aed-4886-b9a8-22f24d25d8d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809</Words>
  <Application>Microsoft Office PowerPoint</Application>
  <PresentationFormat>Letter Paper (8.5x11 in)</PresentationFormat>
  <Paragraphs>54</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Lesson 4: Where was Michigan in the past? </vt:lpstr>
      <vt:lpstr>5E’s in teaching about Michigan's drift over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CAROLINA AYALA</dc:creator>
  <cp:lastModifiedBy>CAROLINA AYALA</cp:lastModifiedBy>
  <cp:revision>377</cp:revision>
  <dcterms:created xsi:type="dcterms:W3CDTF">2025-12-17T23:37:11Z</dcterms:created>
  <dcterms:modified xsi:type="dcterms:W3CDTF">2026-02-26T16:48:55Z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0x010100D337A8E34013694A9AF4F04CC5C73799</vt:lpwstr>
  </property>
  <property fmtid="{D5CDD505-2E9C-101B-9397-08002B2CF9AE}" pid="3" name="MediaServiceImageTags">
    <vt:lpwstr/>
  </property>
</Properties>
</file>