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1"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26A6D"/>
    <a:srgbClr val="E69F00"/>
    <a:srgbClr val="E6DAE4"/>
    <a:srgbClr val="D6C2D2"/>
    <a:srgbClr val="DCCD69"/>
    <a:srgbClr val="C26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25" autoAdjust="0"/>
  </p:normalViewPr>
  <p:slideViewPr>
    <p:cSldViewPr snapToGrid="0">
      <p:cViewPr>
        <p:scale>
          <a:sx n="75" d="100"/>
          <a:sy n="75" d="100"/>
        </p:scale>
        <p:origin x="1200" y="20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31E544C6-1E37-4881-9E9D-18820EA2FCB7}"/>
    <pc:docChg chg="modSld">
      <pc:chgData name="Trent Adams" userId="2cc64ee2-dd03-4a26-98c6-347841c80a47" providerId="ADAL" clId="{31E544C6-1E37-4881-9E9D-18820EA2FCB7}" dt="2026-04-06T23:34:38.941" v="5" actId="962"/>
      <pc:docMkLst>
        <pc:docMk/>
      </pc:docMkLst>
      <pc:sldChg chg="modSp mod">
        <pc:chgData name="Trent Adams" userId="2cc64ee2-dd03-4a26-98c6-347841c80a47" providerId="ADAL" clId="{31E544C6-1E37-4881-9E9D-18820EA2FCB7}" dt="2026-04-06T23:34:06.574" v="2" actId="13244"/>
        <pc:sldMkLst>
          <pc:docMk/>
          <pc:sldMk cId="713626796" sldId="258"/>
        </pc:sldMkLst>
        <pc:spChg chg="ord">
          <ac:chgData name="Trent Adams" userId="2cc64ee2-dd03-4a26-98c6-347841c80a47" providerId="ADAL" clId="{31E544C6-1E37-4881-9E9D-18820EA2FCB7}" dt="2026-04-06T23:34:06.574" v="2" actId="13244"/>
          <ac:spMkLst>
            <pc:docMk/>
            <pc:sldMk cId="713626796" sldId="258"/>
            <ac:spMk id="26" creationId="{98F527BF-BB19-7D8D-F318-01EECF47F9F0}"/>
          </ac:spMkLst>
        </pc:spChg>
        <pc:picChg chg="mod">
          <ac:chgData name="Trent Adams" userId="2cc64ee2-dd03-4a26-98c6-347841c80a47" providerId="ADAL" clId="{31E544C6-1E37-4881-9E9D-18820EA2FCB7}" dt="2026-04-06T23:33:36.312" v="0" actId="962"/>
          <ac:picMkLst>
            <pc:docMk/>
            <pc:sldMk cId="713626796" sldId="258"/>
            <ac:picMk id="34" creationId="{66AC02FA-81F2-4F99-0F12-801252341EF1}"/>
          </ac:picMkLst>
        </pc:picChg>
      </pc:sldChg>
      <pc:sldChg chg="modSp mod">
        <pc:chgData name="Trent Adams" userId="2cc64ee2-dd03-4a26-98c6-347841c80a47" providerId="ADAL" clId="{31E544C6-1E37-4881-9E9D-18820EA2FCB7}" dt="2026-04-06T23:34:38.941" v="5" actId="962"/>
        <pc:sldMkLst>
          <pc:docMk/>
          <pc:sldMk cId="369067800" sldId="261"/>
        </pc:sldMkLst>
        <pc:spChg chg="ord">
          <ac:chgData name="Trent Adams" userId="2cc64ee2-dd03-4a26-98c6-347841c80a47" providerId="ADAL" clId="{31E544C6-1E37-4881-9E9D-18820EA2FCB7}" dt="2026-04-06T23:34:38.107" v="3" actId="13244"/>
          <ac:spMkLst>
            <pc:docMk/>
            <pc:sldMk cId="369067800" sldId="261"/>
            <ac:spMk id="12" creationId="{8513B845-18CF-39F4-27F4-ED12D563FD0C}"/>
          </ac:spMkLst>
        </pc:spChg>
        <pc:grpChg chg="mod">
          <ac:chgData name="Trent Adams" userId="2cc64ee2-dd03-4a26-98c6-347841c80a47" providerId="ADAL" clId="{31E544C6-1E37-4881-9E9D-18820EA2FCB7}" dt="2026-04-06T23:34:38.941" v="5" actId="962"/>
          <ac:grpSpMkLst>
            <pc:docMk/>
            <pc:sldMk cId="369067800" sldId="261"/>
            <ac:grpSpMk id="3" creationId="{7956BE7A-6629-4C4A-22E3-786DABE7556E}"/>
          </ac:grpSpMkLst>
        </pc:grpChg>
      </pc:sldChg>
    </pc:docChg>
  </pc:docChgLst>
  <pc:docChgLst>
    <pc:chgData name="Sophia F White" userId="6bc4f09c-8322-4254-9dae-b2b62553254d" providerId="ADAL" clId="{FD2B861A-D2E0-448F-863E-F97C9A0852CC}"/>
    <pc:docChg chg="undo custSel modSld">
      <pc:chgData name="Sophia F White" userId="6bc4f09c-8322-4254-9dae-b2b62553254d" providerId="ADAL" clId="{FD2B861A-D2E0-448F-863E-F97C9A0852CC}" dt="2026-03-25T18:06:37.758" v="49" actId="207"/>
      <pc:docMkLst>
        <pc:docMk/>
      </pc:docMkLst>
      <pc:sldChg chg="modSp mod">
        <pc:chgData name="Sophia F White" userId="6bc4f09c-8322-4254-9dae-b2b62553254d" providerId="ADAL" clId="{FD2B861A-D2E0-448F-863E-F97C9A0852CC}" dt="2026-03-25T18:06:37.758" v="49" actId="207"/>
        <pc:sldMkLst>
          <pc:docMk/>
          <pc:sldMk cId="369067800" sldId="261"/>
        </pc:sldMkLst>
        <pc:spChg chg="mod ord">
          <ac:chgData name="Sophia F White" userId="6bc4f09c-8322-4254-9dae-b2b62553254d" providerId="ADAL" clId="{FD2B861A-D2E0-448F-863E-F97C9A0852CC}" dt="2026-03-25T18:01:04.199" v="13" actId="13244"/>
          <ac:spMkLst>
            <pc:docMk/>
            <pc:sldMk cId="369067800" sldId="261"/>
            <ac:spMk id="8" creationId="{03A04DEB-8530-5E82-6A69-7F9FB0897461}"/>
          </ac:spMkLst>
        </pc:spChg>
        <pc:spChg chg="mod ord">
          <ac:chgData name="Sophia F White" userId="6bc4f09c-8322-4254-9dae-b2b62553254d" providerId="ADAL" clId="{FD2B861A-D2E0-448F-863E-F97C9A0852CC}" dt="2026-03-25T18:01:21.761" v="15" actId="20577"/>
          <ac:spMkLst>
            <pc:docMk/>
            <pc:sldMk cId="369067800" sldId="261"/>
            <ac:spMk id="9" creationId="{72694DFB-22D9-591F-EE8C-7D3F455355E3}"/>
          </ac:spMkLst>
        </pc:spChg>
        <pc:spChg chg="ord">
          <ac:chgData name="Sophia F White" userId="6bc4f09c-8322-4254-9dae-b2b62553254d" providerId="ADAL" clId="{FD2B861A-D2E0-448F-863E-F97C9A0852CC}" dt="2026-03-25T18:02:45.838" v="28" actId="13244"/>
          <ac:spMkLst>
            <pc:docMk/>
            <pc:sldMk cId="369067800" sldId="261"/>
            <ac:spMk id="12" creationId="{8513B845-18CF-39F4-27F4-ED12D563FD0C}"/>
          </ac:spMkLst>
        </pc:spChg>
        <pc:grpChg chg="mod">
          <ac:chgData name="Sophia F White" userId="6bc4f09c-8322-4254-9dae-b2b62553254d" providerId="ADAL" clId="{FD2B861A-D2E0-448F-863E-F97C9A0852CC}" dt="2026-03-25T18:02:48.317" v="29" actId="962"/>
          <ac:grpSpMkLst>
            <pc:docMk/>
            <pc:sldMk cId="369067800" sldId="261"/>
            <ac:grpSpMk id="3" creationId="{7956BE7A-6629-4C4A-22E3-786DABE7556E}"/>
          </ac:grpSpMkLst>
        </pc:grpChg>
        <pc:graphicFrameChg chg="mod modGraphic">
          <ac:chgData name="Sophia F White" userId="6bc4f09c-8322-4254-9dae-b2b62553254d" providerId="ADAL" clId="{FD2B861A-D2E0-448F-863E-F97C9A0852CC}" dt="2026-03-25T18:06:37.758" v="49" actId="207"/>
          <ac:graphicFrameMkLst>
            <pc:docMk/>
            <pc:sldMk cId="369067800" sldId="261"/>
            <ac:graphicFrameMk id="7" creationId="{7CB42D46-9B83-A983-4F7B-814A681CD15F}"/>
          </ac:graphicFrameMkLst>
        </pc:graphicFrameChg>
        <pc:picChg chg="mod">
          <ac:chgData name="Sophia F White" userId="6bc4f09c-8322-4254-9dae-b2b62553254d" providerId="ADAL" clId="{FD2B861A-D2E0-448F-863E-F97C9A0852CC}" dt="2026-03-25T18:00:10.851" v="4" actId="962"/>
          <ac:picMkLst>
            <pc:docMk/>
            <pc:sldMk cId="369067800" sldId="261"/>
            <ac:picMk id="34" creationId="{8466BFF0-E529-F605-0C7D-E4B6A8B52C8E}"/>
          </ac:picMkLst>
        </pc:picChg>
      </pc:sldChg>
    </pc:docChg>
  </pc:docChgLst>
  <pc:docChgLst>
    <pc:chgData name="Trent Adams" userId="2cc64ee2-dd03-4a26-98c6-347841c80a47" providerId="ADAL" clId="{99D27388-057A-4A02-AFF7-1AA462750746}"/>
    <pc:docChg chg="undo custSel modSld">
      <pc:chgData name="Trent Adams" userId="2cc64ee2-dd03-4a26-98c6-347841c80a47" providerId="ADAL" clId="{99D27388-057A-4A02-AFF7-1AA462750746}" dt="2026-04-16T12:31:27.276" v="131" actId="21"/>
      <pc:docMkLst>
        <pc:docMk/>
      </pc:docMkLst>
      <pc:sldChg chg="addSp delSp modSp mod">
        <pc:chgData name="Trent Adams" userId="2cc64ee2-dd03-4a26-98c6-347841c80a47" providerId="ADAL" clId="{99D27388-057A-4A02-AFF7-1AA462750746}" dt="2026-04-16T12:30:36.015" v="127" actId="1076"/>
        <pc:sldMkLst>
          <pc:docMk/>
          <pc:sldMk cId="713626796" sldId="258"/>
        </pc:sldMkLst>
        <pc:spChg chg="mod">
          <ac:chgData name="Trent Adams" userId="2cc64ee2-dd03-4a26-98c6-347841c80a47" providerId="ADAL" clId="{99D27388-057A-4A02-AFF7-1AA462750746}" dt="2026-04-15T16:27:10.268" v="44" actId="2711"/>
          <ac:spMkLst>
            <pc:docMk/>
            <pc:sldMk cId="713626796" sldId="258"/>
            <ac:spMk id="4" creationId="{3E32B752-E2C0-53A5-9561-F90DBA23242E}"/>
          </ac:spMkLst>
        </pc:spChg>
        <pc:spChg chg="mod">
          <ac:chgData name="Trent Adams" userId="2cc64ee2-dd03-4a26-98c6-347841c80a47" providerId="ADAL" clId="{99D27388-057A-4A02-AFF7-1AA462750746}" dt="2026-04-15T16:26:26.903" v="39" actId="20577"/>
          <ac:spMkLst>
            <pc:docMk/>
            <pc:sldMk cId="713626796" sldId="258"/>
            <ac:spMk id="9" creationId="{0EB736E5-4B1A-40E7-A3B5-0F3E1874AFDF}"/>
          </ac:spMkLst>
        </pc:spChg>
        <pc:spChg chg="mod">
          <ac:chgData name="Trent Adams" userId="2cc64ee2-dd03-4a26-98c6-347841c80a47" providerId="ADAL" clId="{99D27388-057A-4A02-AFF7-1AA462750746}" dt="2026-04-15T16:25:47.084" v="29" actId="2711"/>
          <ac:spMkLst>
            <pc:docMk/>
            <pc:sldMk cId="713626796" sldId="258"/>
            <ac:spMk id="10" creationId="{C2BFF95B-5AFF-6809-53F4-3F49137B9DAF}"/>
          </ac:spMkLst>
        </pc:spChg>
        <pc:spChg chg="mod">
          <ac:chgData name="Trent Adams" userId="2cc64ee2-dd03-4a26-98c6-347841c80a47" providerId="ADAL" clId="{99D27388-057A-4A02-AFF7-1AA462750746}" dt="2026-04-15T16:26:08.179" v="35" actId="255"/>
          <ac:spMkLst>
            <pc:docMk/>
            <pc:sldMk cId="713626796" sldId="258"/>
            <ac:spMk id="12" creationId="{62EE28EE-D4DC-EE1D-3651-E85FEA38446D}"/>
          </ac:spMkLst>
        </pc:spChg>
        <pc:spChg chg="mod">
          <ac:chgData name="Trent Adams" userId="2cc64ee2-dd03-4a26-98c6-347841c80a47" providerId="ADAL" clId="{99D27388-057A-4A02-AFF7-1AA462750746}" dt="2026-04-15T16:25:59.029" v="32" actId="255"/>
          <ac:spMkLst>
            <pc:docMk/>
            <pc:sldMk cId="713626796" sldId="258"/>
            <ac:spMk id="14" creationId="{3282ADF6-FD5B-D166-3844-9D798BF26EE1}"/>
          </ac:spMkLst>
        </pc:spChg>
        <pc:spChg chg="mod">
          <ac:chgData name="Trent Adams" userId="2cc64ee2-dd03-4a26-98c6-347841c80a47" providerId="ADAL" clId="{99D27388-057A-4A02-AFF7-1AA462750746}" dt="2026-04-15T16:27:47.770" v="48" actId="114"/>
          <ac:spMkLst>
            <pc:docMk/>
            <pc:sldMk cId="713626796" sldId="258"/>
            <ac:spMk id="16" creationId="{B0140F68-677B-28A9-AD32-193088F3BE4A}"/>
          </ac:spMkLst>
        </pc:spChg>
        <pc:spChg chg="mod">
          <ac:chgData name="Trent Adams" userId="2cc64ee2-dd03-4a26-98c6-347841c80a47" providerId="ADAL" clId="{99D27388-057A-4A02-AFF7-1AA462750746}" dt="2026-04-15T16:25:42.859" v="28" actId="2711"/>
          <ac:spMkLst>
            <pc:docMk/>
            <pc:sldMk cId="713626796" sldId="258"/>
            <ac:spMk id="18" creationId="{56E515BB-6E1D-DD8E-958C-7CECFBAEC08C}"/>
          </ac:spMkLst>
        </pc:spChg>
        <pc:spChg chg="mod">
          <ac:chgData name="Trent Adams" userId="2cc64ee2-dd03-4a26-98c6-347841c80a47" providerId="ADAL" clId="{99D27388-057A-4A02-AFF7-1AA462750746}" dt="2026-04-15T16:26:49.796" v="41" actId="2711"/>
          <ac:spMkLst>
            <pc:docMk/>
            <pc:sldMk cId="713626796" sldId="258"/>
            <ac:spMk id="21" creationId="{1EF16149-9B62-0B5A-529C-A702D21EC43E}"/>
          </ac:spMkLst>
        </pc:spChg>
        <pc:spChg chg="del">
          <ac:chgData name="Trent Adams" userId="2cc64ee2-dd03-4a26-98c6-347841c80a47" providerId="ADAL" clId="{99D27388-057A-4A02-AFF7-1AA462750746}" dt="2026-04-15T16:32:23.148" v="49" actId="478"/>
          <ac:spMkLst>
            <pc:docMk/>
            <pc:sldMk cId="713626796" sldId="258"/>
            <ac:spMk id="26" creationId="{98F527BF-BB19-7D8D-F318-01EECF47F9F0}"/>
          </ac:spMkLst>
        </pc:spChg>
        <pc:spChg chg="mod">
          <ac:chgData name="Trent Adams" userId="2cc64ee2-dd03-4a26-98c6-347841c80a47" providerId="ADAL" clId="{99D27388-057A-4A02-AFF7-1AA462750746}" dt="2026-04-15T16:27:01.155" v="42" actId="2711"/>
          <ac:spMkLst>
            <pc:docMk/>
            <pc:sldMk cId="713626796" sldId="258"/>
            <ac:spMk id="27" creationId="{3437B1A9-C5A5-879D-A204-6F7B245DEC6A}"/>
          </ac:spMkLst>
        </pc:spChg>
        <pc:spChg chg="mod">
          <ac:chgData name="Trent Adams" userId="2cc64ee2-dd03-4a26-98c6-347841c80a47" providerId="ADAL" clId="{99D27388-057A-4A02-AFF7-1AA462750746}" dt="2026-04-16T12:30:36.015" v="127" actId="1076"/>
          <ac:spMkLst>
            <pc:docMk/>
            <pc:sldMk cId="713626796" sldId="258"/>
            <ac:spMk id="29" creationId="{30610048-1855-DCA9-2A99-CBFBC912610E}"/>
          </ac:spMkLst>
        </pc:spChg>
        <pc:spChg chg="mod">
          <ac:chgData name="Trent Adams" userId="2cc64ee2-dd03-4a26-98c6-347841c80a47" providerId="ADAL" clId="{99D27388-057A-4A02-AFF7-1AA462750746}" dt="2026-04-15T16:25:39.138" v="27" actId="2711"/>
          <ac:spMkLst>
            <pc:docMk/>
            <pc:sldMk cId="713626796" sldId="258"/>
            <ac:spMk id="30" creationId="{A9AA4A9C-D1E9-859A-6D57-AFCC4FD88E48}"/>
          </ac:spMkLst>
        </pc:spChg>
        <pc:spChg chg="add mod">
          <ac:chgData name="Trent Adams" userId="2cc64ee2-dd03-4a26-98c6-347841c80a47" providerId="ADAL" clId="{99D27388-057A-4A02-AFF7-1AA462750746}" dt="2026-04-15T16:32:27.603" v="52" actId="20577"/>
          <ac:spMkLst>
            <pc:docMk/>
            <pc:sldMk cId="713626796" sldId="258"/>
            <ac:spMk id="31" creationId="{56C1B35D-DAB6-470B-99E6-7BF92BDAF93F}"/>
          </ac:spMkLst>
        </pc:spChg>
        <pc:grpChg chg="mod ord">
          <ac:chgData name="Trent Adams" userId="2cc64ee2-dd03-4a26-98c6-347841c80a47" providerId="ADAL" clId="{99D27388-057A-4A02-AFF7-1AA462750746}" dt="2026-04-16T12:28:33.833" v="63" actId="13244"/>
          <ac:grpSpMkLst>
            <pc:docMk/>
            <pc:sldMk cId="713626796" sldId="258"/>
            <ac:grpSpMk id="3" creationId="{682701B4-E77A-8E5B-C236-FF6E3F42D8F2}"/>
          </ac:grpSpMkLst>
        </pc:grpChg>
      </pc:sldChg>
      <pc:sldChg chg="addSp delSp modSp mod">
        <pc:chgData name="Trent Adams" userId="2cc64ee2-dd03-4a26-98c6-347841c80a47" providerId="ADAL" clId="{99D27388-057A-4A02-AFF7-1AA462750746}" dt="2026-04-16T12:31:27.276" v="131" actId="21"/>
        <pc:sldMkLst>
          <pc:docMk/>
          <pc:sldMk cId="369067800" sldId="261"/>
        </pc:sldMkLst>
        <pc:spChg chg="mod">
          <ac:chgData name="Trent Adams" userId="2cc64ee2-dd03-4a26-98c6-347841c80a47" providerId="ADAL" clId="{99D27388-057A-4A02-AFF7-1AA462750746}" dt="2026-04-15T16:25:00.625" v="23" actId="2711"/>
          <ac:spMkLst>
            <pc:docMk/>
            <pc:sldMk cId="369067800" sldId="261"/>
            <ac:spMk id="2" creationId="{8999BDAF-7046-0A59-C14C-484B57C7893C}"/>
          </ac:spMkLst>
        </pc:spChg>
        <pc:spChg chg="add mod ord">
          <ac:chgData name="Trent Adams" userId="2cc64ee2-dd03-4a26-98c6-347841c80a47" providerId="ADAL" clId="{99D27388-057A-4A02-AFF7-1AA462750746}" dt="2026-04-16T12:31:05.403" v="130" actId="13244"/>
          <ac:spMkLst>
            <pc:docMk/>
            <pc:sldMk cId="369067800" sldId="261"/>
            <ac:spMk id="4" creationId="{12EA3791-1A0C-4154-AA41-417AD94C92D5}"/>
          </ac:spMkLst>
        </pc:spChg>
        <pc:spChg chg="del mod">
          <ac:chgData name="Trent Adams" userId="2cc64ee2-dd03-4a26-98c6-347841c80a47" providerId="ADAL" clId="{99D27388-057A-4A02-AFF7-1AA462750746}" dt="2026-04-15T16:24:42.369" v="20" actId="478"/>
          <ac:spMkLst>
            <pc:docMk/>
            <pc:sldMk cId="369067800" sldId="261"/>
            <ac:spMk id="8" creationId="{03A04DEB-8530-5E82-6A69-7F9FB0897461}"/>
          </ac:spMkLst>
        </pc:spChg>
        <pc:spChg chg="del mod">
          <ac:chgData name="Trent Adams" userId="2cc64ee2-dd03-4a26-98c6-347841c80a47" providerId="ADAL" clId="{99D27388-057A-4A02-AFF7-1AA462750746}" dt="2026-04-15T16:24:41.603" v="19" actId="478"/>
          <ac:spMkLst>
            <pc:docMk/>
            <pc:sldMk cId="369067800" sldId="261"/>
            <ac:spMk id="9" creationId="{72694DFB-22D9-591F-EE8C-7D3F455355E3}"/>
          </ac:spMkLst>
        </pc:spChg>
        <pc:spChg chg="del mod">
          <ac:chgData name="Trent Adams" userId="2cc64ee2-dd03-4a26-98c6-347841c80a47" providerId="ADAL" clId="{99D27388-057A-4A02-AFF7-1AA462750746}" dt="2026-04-15T16:32:35.277" v="53" actId="478"/>
          <ac:spMkLst>
            <pc:docMk/>
            <pc:sldMk cId="369067800" sldId="261"/>
            <ac:spMk id="12" creationId="{8513B845-18CF-39F4-27F4-ED12D563FD0C}"/>
          </ac:spMkLst>
        </pc:spChg>
        <pc:spChg chg="add del mod">
          <ac:chgData name="Trent Adams" userId="2cc64ee2-dd03-4a26-98c6-347841c80a47" providerId="ADAL" clId="{99D27388-057A-4A02-AFF7-1AA462750746}" dt="2026-04-15T16:23:48.596" v="8"/>
          <ac:spMkLst>
            <pc:docMk/>
            <pc:sldMk cId="369067800" sldId="261"/>
            <ac:spMk id="14" creationId="{7AAB8375-708A-462F-B20B-23488DDDD431}"/>
          </ac:spMkLst>
        </pc:spChg>
        <pc:spChg chg="add mod">
          <ac:chgData name="Trent Adams" userId="2cc64ee2-dd03-4a26-98c6-347841c80a47" providerId="ADAL" clId="{99D27388-057A-4A02-AFF7-1AA462750746}" dt="2026-04-15T16:32:36.134" v="54"/>
          <ac:spMkLst>
            <pc:docMk/>
            <pc:sldMk cId="369067800" sldId="261"/>
            <ac:spMk id="14" creationId="{8166D7E8-2DE5-4CF5-A0BF-BE03319DFB1F}"/>
          </ac:spMkLst>
        </pc:spChg>
        <pc:spChg chg="add del mod">
          <ac:chgData name="Trent Adams" userId="2cc64ee2-dd03-4a26-98c6-347841c80a47" providerId="ADAL" clId="{99D27388-057A-4A02-AFF7-1AA462750746}" dt="2026-04-15T16:23:48.596" v="8"/>
          <ac:spMkLst>
            <pc:docMk/>
            <pc:sldMk cId="369067800" sldId="261"/>
            <ac:spMk id="16" creationId="{932CC80E-089C-4DD4-8997-AAC0CC2568FB}"/>
          </ac:spMkLst>
        </pc:spChg>
        <pc:spChg chg="add del mod">
          <ac:chgData name="Trent Adams" userId="2cc64ee2-dd03-4a26-98c6-347841c80a47" providerId="ADAL" clId="{99D27388-057A-4A02-AFF7-1AA462750746}" dt="2026-04-15T16:38:29.525" v="55" actId="478"/>
          <ac:spMkLst>
            <pc:docMk/>
            <pc:sldMk cId="369067800" sldId="261"/>
            <ac:spMk id="17" creationId="{0DB773C0-EE98-44AB-A663-C564EF358B03}"/>
          </ac:spMkLst>
        </pc:spChg>
        <pc:spChg chg="add del mod ord">
          <ac:chgData name="Trent Adams" userId="2cc64ee2-dd03-4a26-98c6-347841c80a47" providerId="ADAL" clId="{99D27388-057A-4A02-AFF7-1AA462750746}" dt="2026-04-16T12:29:41.676" v="123" actId="478"/>
          <ac:spMkLst>
            <pc:docMk/>
            <pc:sldMk cId="369067800" sldId="261"/>
            <ac:spMk id="18" creationId="{0CDA8123-C0CD-4BF8-A2E1-47059AACF0B5}"/>
          </ac:spMkLst>
        </pc:spChg>
        <pc:spChg chg="mod">
          <ac:chgData name="Trent Adams" userId="2cc64ee2-dd03-4a26-98c6-347841c80a47" providerId="ADAL" clId="{99D27388-057A-4A02-AFF7-1AA462750746}" dt="2026-04-15T16:38:45.275" v="56" actId="14100"/>
          <ac:spMkLst>
            <pc:docMk/>
            <pc:sldMk cId="369067800" sldId="261"/>
            <ac:spMk id="25" creationId="{0D4D346C-9FD6-9015-AB34-52D1027C303B}"/>
          </ac:spMkLst>
        </pc:spChg>
        <pc:grpChg chg="mod ord">
          <ac:chgData name="Trent Adams" userId="2cc64ee2-dd03-4a26-98c6-347841c80a47" providerId="ADAL" clId="{99D27388-057A-4A02-AFF7-1AA462750746}" dt="2026-04-16T12:28:10.405" v="60" actId="13244"/>
          <ac:grpSpMkLst>
            <pc:docMk/>
            <pc:sldMk cId="369067800" sldId="261"/>
            <ac:grpSpMk id="3" creationId="{7956BE7A-6629-4C4A-22E3-786DABE7556E}"/>
          </ac:grpSpMkLst>
        </pc:grpChg>
        <pc:graphicFrameChg chg="mod modGraphic">
          <ac:chgData name="Trent Adams" userId="2cc64ee2-dd03-4a26-98c6-347841c80a47" providerId="ADAL" clId="{99D27388-057A-4A02-AFF7-1AA462750746}" dt="2026-04-16T12:31:27.276" v="131" actId="21"/>
          <ac:graphicFrameMkLst>
            <pc:docMk/>
            <pc:sldMk cId="369067800" sldId="261"/>
            <ac:graphicFrameMk id="7" creationId="{7CB42D46-9B83-A983-4F7B-814A681CD15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evnAq1MTV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58140" y="830579"/>
            <a:ext cx="6118860" cy="2758441"/>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8140" y="3662732"/>
            <a:ext cx="3055620" cy="2478988"/>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5BC224C-A70A-70A1-0585-6CF442189A44}"/>
              </a:ext>
              <a:ext uri="{C183D7F6-B498-43B3-948B-1728B52AA6E4}">
                <adec:decorative xmlns:adec="http://schemas.microsoft.com/office/drawing/2017/decorative" val="1"/>
              </a:ext>
            </a:extLst>
          </p:cNvPr>
          <p:cNvSpPr/>
          <p:nvPr/>
        </p:nvSpPr>
        <p:spPr>
          <a:xfrm>
            <a:off x="3487145" y="4374358"/>
            <a:ext cx="2991722" cy="1767760"/>
          </a:xfrm>
          <a:prstGeom prst="roundRect">
            <a:avLst>
              <a:gd name="adj" fmla="val 572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482339" y="3668513"/>
            <a:ext cx="2994660" cy="638626"/>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4D2F3D1-D28C-C229-0AA4-20481A405E17}"/>
              </a:ext>
              <a:ext uri="{C183D7F6-B498-43B3-948B-1728B52AA6E4}">
                <adec:decorative xmlns:adec="http://schemas.microsoft.com/office/drawing/2017/decorative" val="1"/>
              </a:ext>
            </a:extLst>
          </p:cNvPr>
          <p:cNvSpPr/>
          <p:nvPr/>
        </p:nvSpPr>
        <p:spPr>
          <a:xfrm>
            <a:off x="419099" y="6225822"/>
            <a:ext cx="6057900" cy="2463748"/>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14350" y="293229"/>
            <a:ext cx="569214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latin typeface="Arial" panose="020B0604020202020204" pitchFamily="34" charset="0"/>
                <a:ea typeface="ADLaM Display"/>
                <a:cs typeface="Arial" panose="020B0604020202020204" pitchFamily="34" charset="0"/>
              </a:rPr>
              <a:t>Lesson 4: Where was Michigan in the past? </a:t>
            </a:r>
          </a:p>
        </p:txBody>
      </p:sp>
      <p:sp>
        <p:nvSpPr>
          <p:cNvPr id="27" name="TextBox 26">
            <a:extLst>
              <a:ext uri="{FF2B5EF4-FFF2-40B4-BE49-F238E27FC236}">
                <a16:creationId xmlns:a16="http://schemas.microsoft.com/office/drawing/2014/main" id="{3437B1A9-C5A5-879D-A204-6F7B245DEC6A}"/>
              </a:ext>
            </a:extLst>
          </p:cNvPr>
          <p:cNvSpPr txBox="1"/>
          <p:nvPr/>
        </p:nvSpPr>
        <p:spPr>
          <a:xfrm>
            <a:off x="491490" y="839924"/>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Overview</a:t>
            </a:r>
          </a:p>
        </p:txBody>
      </p:sp>
      <p:sp>
        <p:nvSpPr>
          <p:cNvPr id="9" name="TextBox 8">
            <a:extLst>
              <a:ext uri="{FF2B5EF4-FFF2-40B4-BE49-F238E27FC236}">
                <a16:creationId xmlns:a16="http://schemas.microsoft.com/office/drawing/2014/main" id="{0EB736E5-4B1A-40E7-A3B5-0F3E1874AFDF}"/>
              </a:ext>
            </a:extLst>
          </p:cNvPr>
          <p:cNvSpPr txBox="1"/>
          <p:nvPr/>
        </p:nvSpPr>
        <p:spPr>
          <a:xfrm>
            <a:off x="491490" y="1039538"/>
            <a:ext cx="5977889" cy="234423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dirty="0">
                <a:solidFill>
                  <a:srgbClr val="000000"/>
                </a:solidFill>
                <a:latin typeface="Arial" panose="020B0604020202020204" pitchFamily="34" charset="0"/>
                <a:ea typeface="Source Sans Pro"/>
                <a:cs typeface="Arial" panose="020B0604020202020204" pitchFamily="34" charset="0"/>
              </a:rPr>
              <a:t>	Every place on </a:t>
            </a:r>
            <a:r>
              <a:rPr lang="en-US" sz="1100" b="0" i="0" dirty="0">
                <a:solidFill>
                  <a:srgbClr val="000000"/>
                </a:solidFill>
                <a:effectLst/>
                <a:latin typeface="Arial" panose="020B0604020202020204" pitchFamily="34" charset="0"/>
                <a:ea typeface="Source Sans Pro"/>
                <a:cs typeface="Arial" panose="020B0604020202020204" pitchFamily="34" charset="0"/>
              </a:rPr>
              <a:t>Earth has</a:t>
            </a:r>
            <a:r>
              <a:rPr lang="en-US" sz="1100" dirty="0">
                <a:solidFill>
                  <a:srgbClr val="000000"/>
                </a:solidFill>
                <a:latin typeface="Arial" panose="020B0604020202020204" pitchFamily="34" charset="0"/>
                <a:ea typeface="Source Sans Pro"/>
                <a:cs typeface="Arial" panose="020B0604020202020204" pitchFamily="34" charset="0"/>
              </a:rPr>
              <a:t> an “address” written </a:t>
            </a:r>
            <a:r>
              <a:rPr lang="en-US" sz="1100" b="0" i="0" dirty="0">
                <a:solidFill>
                  <a:srgbClr val="000000"/>
                </a:solidFill>
                <a:effectLst/>
                <a:latin typeface="Arial" panose="020B0604020202020204" pitchFamily="34" charset="0"/>
                <a:ea typeface="Source Sans Pro"/>
                <a:cs typeface="Arial" panose="020B0604020202020204" pitchFamily="34" charset="0"/>
              </a:rPr>
              <a:t>in </a:t>
            </a:r>
            <a:r>
              <a:rPr lang="en-US" sz="1100" dirty="0">
                <a:solidFill>
                  <a:srgbClr val="000000"/>
                </a:solidFill>
                <a:latin typeface="Arial" panose="020B0604020202020204" pitchFamily="34" charset="0"/>
                <a:ea typeface="Source Sans Pro"/>
                <a:cs typeface="Arial" panose="020B0604020202020204" pitchFamily="34" charset="0"/>
              </a:rPr>
              <a:t>latitude </a:t>
            </a:r>
            <a:r>
              <a:rPr lang="en-US" sz="1100" b="0" i="0" dirty="0">
                <a:solidFill>
                  <a:srgbClr val="000000"/>
                </a:solidFill>
                <a:effectLst/>
                <a:latin typeface="Arial" panose="020B0604020202020204" pitchFamily="34" charset="0"/>
                <a:ea typeface="Source Sans Pro"/>
                <a:cs typeface="Arial" panose="020B0604020202020204" pitchFamily="34" charset="0"/>
              </a:rPr>
              <a:t>and </a:t>
            </a:r>
            <a:r>
              <a:rPr lang="en-US" sz="1100" dirty="0">
                <a:solidFill>
                  <a:srgbClr val="000000"/>
                </a:solidFill>
                <a:latin typeface="Arial" panose="020B0604020202020204" pitchFamily="34" charset="0"/>
                <a:ea typeface="Source Sans Pro"/>
                <a:cs typeface="Arial" panose="020B0604020202020204" pitchFamily="34" charset="0"/>
              </a:rPr>
              <a:t>longitude. These invisible lines help us locate cities, landmarks</a:t>
            </a:r>
            <a:r>
              <a:rPr lang="en-US" sz="1100" b="0" i="0" dirty="0">
                <a:solidFill>
                  <a:srgbClr val="000000"/>
                </a:solidFill>
                <a:effectLst/>
                <a:latin typeface="Arial" panose="020B0604020202020204" pitchFamily="34" charset="0"/>
                <a:ea typeface="Source Sans Pro"/>
                <a:cs typeface="Arial" panose="020B0604020202020204" pitchFamily="34" charset="0"/>
              </a:rPr>
              <a:t>, and </a:t>
            </a:r>
            <a:r>
              <a:rPr lang="en-US" sz="1100" dirty="0">
                <a:solidFill>
                  <a:srgbClr val="000000"/>
                </a:solidFill>
                <a:latin typeface="Arial" panose="020B0604020202020204" pitchFamily="34" charset="0"/>
                <a:ea typeface="Source Sans Pro"/>
                <a:cs typeface="Arial" panose="020B0604020202020204" pitchFamily="34" charset="0"/>
              </a:rPr>
              <a:t>even entire continents. But here’s </a:t>
            </a:r>
            <a:r>
              <a:rPr lang="en-US" sz="1100" b="0" i="0" dirty="0">
                <a:solidFill>
                  <a:srgbClr val="000000"/>
                </a:solidFill>
                <a:effectLst/>
                <a:latin typeface="Arial" panose="020B0604020202020204" pitchFamily="34" charset="0"/>
                <a:ea typeface="Source Sans Pro"/>
                <a:cs typeface="Arial" panose="020B0604020202020204" pitchFamily="34" charset="0"/>
              </a:rPr>
              <a:t>the </a:t>
            </a:r>
            <a:r>
              <a:rPr lang="en-US" sz="1100" dirty="0">
                <a:solidFill>
                  <a:srgbClr val="000000"/>
                </a:solidFill>
                <a:latin typeface="Arial" panose="020B0604020202020204" pitchFamily="34" charset="0"/>
                <a:ea typeface="Source Sans Pro"/>
                <a:cs typeface="Arial" panose="020B0604020202020204" pitchFamily="34" charset="0"/>
              </a:rPr>
              <a:t>twist: Michigan’s address hasn’t always been </a:t>
            </a:r>
            <a:r>
              <a:rPr lang="en-US" sz="1100" b="0" i="0" dirty="0">
                <a:solidFill>
                  <a:srgbClr val="000000"/>
                </a:solidFill>
                <a:effectLst/>
                <a:latin typeface="Arial" panose="020B0604020202020204" pitchFamily="34" charset="0"/>
                <a:ea typeface="Source Sans Pro"/>
                <a:cs typeface="Arial" panose="020B0604020202020204" pitchFamily="34" charset="0"/>
              </a:rPr>
              <a:t>the </a:t>
            </a:r>
            <a:r>
              <a:rPr lang="en-US" sz="1100" dirty="0">
                <a:solidFill>
                  <a:srgbClr val="000000"/>
                </a:solidFill>
                <a:latin typeface="Arial" panose="020B0604020202020204" pitchFamily="34" charset="0"/>
                <a:ea typeface="Source Sans Pro"/>
                <a:cs typeface="Arial" panose="020B0604020202020204" pitchFamily="34" charset="0"/>
              </a:rPr>
              <a:t>same</a:t>
            </a:r>
            <a:r>
              <a:rPr lang="en-US" sz="1100" b="0" i="0" dirty="0">
                <a:solidFill>
                  <a:srgbClr val="000000"/>
                </a:solidFill>
                <a:effectLst/>
                <a:latin typeface="Arial" panose="020B0604020202020204" pitchFamily="34" charset="0"/>
                <a:ea typeface="Source Sans Pro"/>
                <a:cs typeface="Arial" panose="020B0604020202020204" pitchFamily="34" charset="0"/>
              </a:rPr>
              <a:t>. </a:t>
            </a:r>
            <a:r>
              <a:rPr lang="en-US" sz="1100" dirty="0">
                <a:solidFill>
                  <a:srgbClr val="000000"/>
                </a:solidFill>
                <a:latin typeface="Arial" panose="020B0604020202020204" pitchFamily="34" charset="0"/>
                <a:ea typeface="Source Sans Pro"/>
                <a:cs typeface="Arial" panose="020B0604020202020204" pitchFamily="34" charset="0"/>
              </a:rPr>
              <a:t>Over hundreds </a:t>
            </a:r>
            <a:r>
              <a:rPr lang="en-US" sz="1100" b="0" i="0" dirty="0">
                <a:solidFill>
                  <a:srgbClr val="000000"/>
                </a:solidFill>
                <a:effectLst/>
                <a:latin typeface="Arial" panose="020B0604020202020204" pitchFamily="34" charset="0"/>
                <a:ea typeface="Source Sans Pro"/>
                <a:cs typeface="Arial" panose="020B0604020202020204" pitchFamily="34" charset="0"/>
              </a:rPr>
              <a:t>of </a:t>
            </a:r>
            <a:r>
              <a:rPr lang="en-US" sz="1100" dirty="0">
                <a:solidFill>
                  <a:srgbClr val="000000"/>
                </a:solidFill>
                <a:latin typeface="Arial" panose="020B0604020202020204" pitchFamily="34" charset="0"/>
                <a:ea typeface="Source Sans Pro"/>
                <a:cs typeface="Arial" panose="020B0604020202020204" pitchFamily="34" charset="0"/>
              </a:rPr>
              <a:t>millions </a:t>
            </a:r>
            <a:r>
              <a:rPr lang="en-US" sz="1100" b="0" i="0" dirty="0">
                <a:solidFill>
                  <a:srgbClr val="000000"/>
                </a:solidFill>
                <a:effectLst/>
                <a:latin typeface="Arial" panose="020B0604020202020204" pitchFamily="34" charset="0"/>
                <a:ea typeface="Source Sans Pro"/>
                <a:cs typeface="Arial" panose="020B0604020202020204" pitchFamily="34" charset="0"/>
              </a:rPr>
              <a:t>of </a:t>
            </a:r>
            <a:r>
              <a:rPr lang="en-US" sz="1100" dirty="0">
                <a:solidFill>
                  <a:srgbClr val="000000"/>
                </a:solidFill>
                <a:latin typeface="Arial" panose="020B0604020202020204" pitchFamily="34" charset="0"/>
                <a:ea typeface="Source Sans Pro"/>
                <a:cs typeface="Arial" panose="020B0604020202020204" pitchFamily="34" charset="0"/>
              </a:rPr>
              <a:t>years</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the physical process</a:t>
            </a:r>
            <a:r>
              <a:rPr lang="en-US" sz="1100" b="0" i="0" dirty="0">
                <a:solidFill>
                  <a:srgbClr val="000000"/>
                </a:solidFill>
                <a:effectLst/>
                <a:latin typeface="Arial" panose="020B0604020202020204" pitchFamily="34" charset="0"/>
                <a:ea typeface="Source Sans Pro"/>
                <a:cs typeface="Arial" panose="020B0604020202020204" pitchFamily="34" charset="0"/>
              </a:rPr>
              <a:t> of</a:t>
            </a:r>
            <a:r>
              <a:rPr lang="en-US" sz="1100" dirty="0">
                <a:solidFill>
                  <a:srgbClr val="000000"/>
                </a:solidFill>
                <a:latin typeface="Arial" panose="020B0604020202020204" pitchFamily="34" charset="0"/>
                <a:ea typeface="Source Sans Pro"/>
                <a:cs typeface="Arial" panose="020B0604020202020204" pitchFamily="34" charset="0"/>
              </a:rPr>
              <a:t> plate tectonics has moved continents and oceans</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moving </a:t>
            </a:r>
            <a:r>
              <a:rPr lang="en-US" sz="1100" b="0" i="0" dirty="0">
                <a:solidFill>
                  <a:srgbClr val="000000"/>
                </a:solidFill>
                <a:effectLst/>
                <a:latin typeface="Arial" panose="020B0604020202020204" pitchFamily="34" charset="0"/>
                <a:ea typeface="Source Sans Pro"/>
                <a:cs typeface="Arial" panose="020B0604020202020204" pitchFamily="34" charset="0"/>
              </a:rPr>
              <a:t>the </a:t>
            </a:r>
            <a:r>
              <a:rPr lang="en-US" sz="1100" dirty="0">
                <a:solidFill>
                  <a:srgbClr val="000000"/>
                </a:solidFill>
                <a:latin typeface="Arial" panose="020B0604020202020204" pitchFamily="34" charset="0"/>
                <a:ea typeface="Source Sans Pro"/>
                <a:cs typeface="Arial" panose="020B0604020202020204" pitchFamily="34" charset="0"/>
              </a:rPr>
              <a:t>North American plated upon which Michigan is located through different environments </a:t>
            </a:r>
            <a:r>
              <a:rPr lang="en-US" sz="1100" b="0" i="0" dirty="0">
                <a:solidFill>
                  <a:srgbClr val="000000"/>
                </a:solidFill>
                <a:effectLst/>
                <a:latin typeface="Arial" panose="020B0604020202020204" pitchFamily="34" charset="0"/>
                <a:ea typeface="Source Sans Pro"/>
                <a:cs typeface="Arial" panose="020B0604020202020204" pitchFamily="34" charset="0"/>
              </a:rPr>
              <a:t>and </a:t>
            </a:r>
            <a:r>
              <a:rPr lang="en-US" sz="1100" dirty="0">
                <a:solidFill>
                  <a:srgbClr val="000000"/>
                </a:solidFill>
                <a:latin typeface="Arial" panose="020B0604020202020204" pitchFamily="34" charset="0"/>
                <a:ea typeface="Source Sans Pro"/>
                <a:cs typeface="Arial" panose="020B0604020202020204" pitchFamily="34" charset="0"/>
              </a:rPr>
              <a:t>places on Earth</a:t>
            </a:r>
            <a:r>
              <a:rPr lang="en-US" sz="1100" b="0" i="0" dirty="0">
                <a:solidFill>
                  <a:srgbClr val="000000"/>
                </a:solidFill>
                <a:effectLst/>
                <a:latin typeface="Arial" panose="020B0604020202020204" pitchFamily="34" charset="0"/>
                <a:ea typeface="Source Sans Pro"/>
                <a:cs typeface="Arial" panose="020B0604020202020204" pitchFamily="34" charset="0"/>
              </a:rPr>
              <a:t>.</a:t>
            </a:r>
            <a:endParaRPr lang="en-US" sz="1100" dirty="0">
              <a:solidFill>
                <a:srgbClr val="000000"/>
              </a:solidFill>
              <a:latin typeface="Arial" panose="020B0604020202020204" pitchFamily="34" charset="0"/>
              <a:ea typeface="Source Sans Pro"/>
              <a:cs typeface="Arial" panose="020B0604020202020204" pitchFamily="34" charset="0"/>
            </a:endParaRPr>
          </a:p>
          <a:p>
            <a:pPr>
              <a:spcAft>
                <a:spcPts val="400"/>
              </a:spcAft>
            </a:pPr>
            <a:r>
              <a:rPr lang="en-US" sz="1100" dirty="0">
                <a:solidFill>
                  <a:srgbClr val="000000"/>
                </a:solidFill>
                <a:latin typeface="Arial" panose="020B0604020202020204" pitchFamily="34" charset="0"/>
                <a:ea typeface="Source Sans Pro"/>
                <a:cs typeface="Arial" panose="020B0604020202020204" pitchFamily="34" charset="0"/>
              </a:rPr>
              <a:t>	In this </a:t>
            </a:r>
            <a:r>
              <a:rPr lang="en-US" sz="1100" b="0" i="0" dirty="0">
                <a:solidFill>
                  <a:srgbClr val="000000"/>
                </a:solidFill>
                <a:effectLst/>
                <a:latin typeface="Arial" panose="020B0604020202020204" pitchFamily="34" charset="0"/>
                <a:ea typeface="Source Sans Pro"/>
                <a:cs typeface="Arial" panose="020B0604020202020204" pitchFamily="34" charset="0"/>
              </a:rPr>
              <a:t>lesson</a:t>
            </a:r>
            <a:r>
              <a:rPr lang="en-US" sz="1100" dirty="0">
                <a:solidFill>
                  <a:srgbClr val="000000"/>
                </a:solidFill>
                <a:latin typeface="Arial" panose="020B0604020202020204" pitchFamily="34" charset="0"/>
                <a:ea typeface="Source Sans Pro"/>
                <a:cs typeface="Arial" panose="020B0604020202020204" pitchFamily="34" charset="0"/>
              </a:rPr>
              <a:t>, following</a:t>
            </a:r>
            <a:r>
              <a:rPr lang="en-US" sz="1100" b="0" i="0" dirty="0">
                <a:solidFill>
                  <a:srgbClr val="000000"/>
                </a:solidFill>
                <a:effectLst/>
                <a:latin typeface="Arial" panose="020B0604020202020204" pitchFamily="34" charset="0"/>
                <a:ea typeface="Source Sans Pro"/>
                <a:cs typeface="Arial" panose="020B0604020202020204" pitchFamily="34" charset="0"/>
              </a:rPr>
              <a:t> a</a:t>
            </a:r>
            <a:r>
              <a:rPr lang="en-US" sz="1100" dirty="0">
                <a:solidFill>
                  <a:srgbClr val="000000"/>
                </a:solidFill>
                <a:latin typeface="Arial" panose="020B0604020202020204" pitchFamily="34" charset="0"/>
                <a:ea typeface="Source Sans Pro"/>
                <a:cs typeface="Arial" panose="020B0604020202020204" pitchFamily="34" charset="0"/>
              </a:rPr>
              <a:t> </a:t>
            </a:r>
            <a:r>
              <a:rPr lang="en-US" sz="1100" b="0" i="0" dirty="0">
                <a:solidFill>
                  <a:srgbClr val="000000"/>
                </a:solidFill>
                <a:effectLst/>
                <a:latin typeface="Arial" panose="020B0604020202020204" pitchFamily="34" charset="0"/>
                <a:ea typeface="Source Sans Pro"/>
                <a:cs typeface="Arial" panose="020B0604020202020204" pitchFamily="34" charset="0"/>
              </a:rPr>
              <a:t>5E </a:t>
            </a:r>
            <a:r>
              <a:rPr lang="en-US" sz="1100" dirty="0">
                <a:solidFill>
                  <a:srgbClr val="000000"/>
                </a:solidFill>
                <a:latin typeface="Arial" panose="020B0604020202020204" pitchFamily="34" charset="0"/>
                <a:ea typeface="Source Sans Pro"/>
                <a:cs typeface="Arial" panose="020B0604020202020204" pitchFamily="34" charset="0"/>
              </a:rPr>
              <a:t>approach</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students will step into the role of geographers</a:t>
            </a:r>
            <a:r>
              <a:rPr lang="en-US" sz="1100" b="0" i="0" dirty="0">
                <a:solidFill>
                  <a:srgbClr val="000000"/>
                </a:solidFill>
                <a:effectLst/>
                <a:latin typeface="Arial" panose="020B0604020202020204" pitchFamily="34" charset="0"/>
                <a:ea typeface="Source Sans Pro"/>
                <a:cs typeface="Arial" panose="020B0604020202020204" pitchFamily="34" charset="0"/>
              </a:rPr>
              <a:t> and </a:t>
            </a:r>
            <a:r>
              <a:rPr lang="en-US" sz="1100" dirty="0">
                <a:solidFill>
                  <a:srgbClr val="000000"/>
                </a:solidFill>
                <a:latin typeface="Arial" panose="020B0604020202020204" pitchFamily="34" charset="0"/>
                <a:ea typeface="Source Sans Pro"/>
                <a:cs typeface="Arial" panose="020B0604020202020204" pitchFamily="34" charset="0"/>
              </a:rPr>
              <a:t>paleogeologists, using maps</a:t>
            </a:r>
            <a:r>
              <a:rPr lang="en-US" sz="1100" b="0" i="0" dirty="0">
                <a:solidFill>
                  <a:srgbClr val="000000"/>
                </a:solidFill>
                <a:effectLst/>
                <a:latin typeface="Arial" panose="020B0604020202020204" pitchFamily="34" charset="0"/>
                <a:ea typeface="Source Sans Pro"/>
                <a:cs typeface="Arial" panose="020B0604020202020204" pitchFamily="34" charset="0"/>
              </a:rPr>
              <a:t>, </a:t>
            </a:r>
            <a:r>
              <a:rPr lang="en-US" sz="1100" dirty="0">
                <a:solidFill>
                  <a:srgbClr val="000000"/>
                </a:solidFill>
                <a:latin typeface="Arial" panose="020B0604020202020204" pitchFamily="34" charset="0"/>
                <a:ea typeface="Source Sans Pro"/>
                <a:cs typeface="Arial" panose="020B0604020202020204" pitchFamily="34" charset="0"/>
              </a:rPr>
              <a:t>globes</a:t>
            </a:r>
            <a:r>
              <a:rPr lang="en-US" sz="1100" b="0" i="0" dirty="0">
                <a:solidFill>
                  <a:srgbClr val="000000"/>
                </a:solidFill>
                <a:effectLst/>
                <a:latin typeface="Arial" panose="020B0604020202020204" pitchFamily="34" charset="0"/>
                <a:ea typeface="Source Sans Pro"/>
                <a:cs typeface="Arial" panose="020B0604020202020204" pitchFamily="34" charset="0"/>
              </a:rPr>
              <a:t>, and </a:t>
            </a:r>
            <a:r>
              <a:rPr lang="en-US" sz="1100" dirty="0">
                <a:solidFill>
                  <a:srgbClr val="000000"/>
                </a:solidFill>
                <a:latin typeface="Arial" panose="020B0604020202020204" pitchFamily="34" charset="0"/>
                <a:ea typeface="Source Sans Pro"/>
                <a:cs typeface="Arial" panose="020B0604020202020204" pitchFamily="34" charset="0"/>
              </a:rPr>
              <a:t>latitude to track Michigan’s journey through time. They’ll begin by practicing how to locate famous landmarks around the world</a:t>
            </a:r>
            <a:r>
              <a:rPr lang="en-US" sz="1100" b="0" i="0" dirty="0">
                <a:solidFill>
                  <a:srgbClr val="000000"/>
                </a:solidFill>
                <a:effectLst/>
                <a:latin typeface="Arial" panose="020B0604020202020204" pitchFamily="34" charset="0"/>
                <a:ea typeface="Source Sans Pro"/>
                <a:cs typeface="Arial" panose="020B0604020202020204" pitchFamily="34" charset="0"/>
              </a:rPr>
              <a:t>, </a:t>
            </a:r>
            <a:r>
              <a:rPr lang="en-US" sz="1100" dirty="0">
                <a:solidFill>
                  <a:srgbClr val="000000"/>
                </a:solidFill>
                <a:latin typeface="Arial" panose="020B0604020202020204" pitchFamily="34" charset="0"/>
                <a:ea typeface="Source Sans Pro"/>
                <a:cs typeface="Arial" panose="020B0604020202020204" pitchFamily="34" charset="0"/>
              </a:rPr>
              <a:t>then apply those skills to Michigan today. With </a:t>
            </a:r>
            <a:r>
              <a:rPr lang="en-US" sz="1100" b="0" i="0" dirty="0">
                <a:solidFill>
                  <a:srgbClr val="000000"/>
                </a:solidFill>
                <a:effectLst/>
                <a:latin typeface="Arial" panose="020B0604020202020204" pitchFamily="34" charset="0"/>
                <a:ea typeface="Source Sans Pro"/>
                <a:cs typeface="Arial" panose="020B0604020202020204" pitchFamily="34" charset="0"/>
              </a:rPr>
              <a:t>the </a:t>
            </a:r>
            <a:r>
              <a:rPr lang="en-US" sz="1100" dirty="0">
                <a:solidFill>
                  <a:srgbClr val="000000"/>
                </a:solidFill>
                <a:latin typeface="Arial" panose="020B0604020202020204" pitchFamily="34" charset="0"/>
                <a:ea typeface="Source Sans Pro"/>
                <a:cs typeface="Arial" panose="020B0604020202020204" pitchFamily="34" charset="0"/>
              </a:rPr>
              <a:t>help </a:t>
            </a:r>
            <a:r>
              <a:rPr lang="en-US" sz="1100" b="0" i="0" dirty="0">
                <a:solidFill>
                  <a:srgbClr val="000000"/>
                </a:solidFill>
                <a:effectLst/>
                <a:latin typeface="Arial" panose="020B0604020202020204" pitchFamily="34" charset="0"/>
                <a:ea typeface="Source Sans Pro"/>
                <a:cs typeface="Arial" panose="020B0604020202020204" pitchFamily="34" charset="0"/>
              </a:rPr>
              <a:t>of </a:t>
            </a:r>
            <a:r>
              <a:rPr lang="en-US" sz="1100" dirty="0">
                <a:solidFill>
                  <a:srgbClr val="000000"/>
                </a:solidFill>
                <a:latin typeface="Arial" panose="020B0604020202020204" pitchFamily="34" charset="0"/>
                <a:ea typeface="Source Sans Pro"/>
                <a:cs typeface="Arial" panose="020B0604020202020204" pitchFamily="34" charset="0"/>
              </a:rPr>
              <a:t>continental reconstructions </a:t>
            </a:r>
            <a:r>
              <a:rPr lang="en-US" sz="1100" b="0" i="0" dirty="0">
                <a:solidFill>
                  <a:srgbClr val="000000"/>
                </a:solidFill>
                <a:effectLst/>
                <a:latin typeface="Arial" panose="020B0604020202020204" pitchFamily="34" charset="0"/>
                <a:ea typeface="Source Sans Pro"/>
                <a:cs typeface="Arial" panose="020B0604020202020204" pitchFamily="34" charset="0"/>
              </a:rPr>
              <a:t>and the </a:t>
            </a:r>
            <a:r>
              <a:rPr lang="en-US" sz="1100" dirty="0">
                <a:solidFill>
                  <a:srgbClr val="000000"/>
                </a:solidFill>
                <a:latin typeface="Arial" panose="020B0604020202020204" pitchFamily="34" charset="0"/>
                <a:ea typeface="Source Sans Pro"/>
                <a:cs typeface="Arial" panose="020B0604020202020204" pitchFamily="34" charset="0"/>
              </a:rPr>
              <a:t>Michigan Basin record, they’ll discover how Michigan’s position has shifted across geologic eras</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and why fossils of coral reefs, swamp plants, and Ice Age giants are all part of Michigan’s geologic history</a:t>
            </a:r>
            <a:r>
              <a:rPr lang="en-US" sz="1100" b="0" i="0" dirty="0">
                <a:solidFill>
                  <a:srgbClr val="000000"/>
                </a:solidFill>
                <a:effectLst/>
                <a:latin typeface="Arial" panose="020B0604020202020204" pitchFamily="34" charset="0"/>
                <a:ea typeface="Source Sans Pro"/>
                <a:cs typeface="Arial" panose="020B0604020202020204" pitchFamily="34" charset="0"/>
              </a:rPr>
              <a:t>.   </a:t>
            </a:r>
          </a:p>
        </p:txBody>
      </p:sp>
      <p:sp>
        <p:nvSpPr>
          <p:cNvPr id="18" name="TextBox 17">
            <a:extLst>
              <a:ext uri="{FF2B5EF4-FFF2-40B4-BE49-F238E27FC236}">
                <a16:creationId xmlns:a16="http://schemas.microsoft.com/office/drawing/2014/main" id="{56E515BB-6E1D-DD8E-958C-7CECFBAEC08C}"/>
              </a:ext>
            </a:extLst>
          </p:cNvPr>
          <p:cNvSpPr txBox="1"/>
          <p:nvPr/>
        </p:nvSpPr>
        <p:spPr>
          <a:xfrm>
            <a:off x="426720" y="3708899"/>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Learning Objectives</a:t>
            </a:r>
          </a:p>
        </p:txBody>
      </p:sp>
      <p:sp>
        <p:nvSpPr>
          <p:cNvPr id="14" name="TextBox 16">
            <a:extLst>
              <a:ext uri="{FF2B5EF4-FFF2-40B4-BE49-F238E27FC236}">
                <a16:creationId xmlns:a16="http://schemas.microsoft.com/office/drawing/2014/main" id="{3282ADF6-FD5B-D166-3844-9D798BF26EE1}"/>
              </a:ext>
            </a:extLst>
          </p:cNvPr>
          <p:cNvSpPr txBox="1"/>
          <p:nvPr/>
        </p:nvSpPr>
        <p:spPr>
          <a:xfrm>
            <a:off x="426720" y="4013699"/>
            <a:ext cx="3063240" cy="18876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0" i="0" dirty="0">
                <a:solidFill>
                  <a:srgbClr val="000000"/>
                </a:solidFill>
                <a:effectLst/>
                <a:latin typeface="Arial" panose="020B0604020202020204" pitchFamily="34" charset="0"/>
                <a:ea typeface="Source Sans Pro"/>
                <a:cs typeface="Arial" panose="020B0604020202020204" pitchFamily="34" charset="0"/>
              </a:rPr>
              <a:t>In this lesson:  </a:t>
            </a:r>
            <a:endParaRPr lang="en-US" sz="1100" dirty="0">
              <a:latin typeface="Arial" panose="020B0604020202020204" pitchFamily="34" charset="0"/>
              <a:cs typeface="Arial" panose="020B0604020202020204" pitchFamily="34" charset="0"/>
            </a:endParaRPr>
          </a:p>
          <a:p>
            <a:pPr marL="171450" indent="-171450">
              <a:spcAft>
                <a:spcPts val="400"/>
              </a:spcAft>
              <a:buFont typeface="Arial"/>
              <a:buChar char="•"/>
            </a:pPr>
            <a:r>
              <a:rPr lang="en-US" sz="1100" dirty="0">
                <a:solidFill>
                  <a:srgbClr val="000000"/>
                </a:solidFill>
                <a:latin typeface="Arial" panose="020B0604020202020204" pitchFamily="34" charset="0"/>
                <a:ea typeface="Source Sans Pro"/>
                <a:cs typeface="Arial" panose="020B0604020202020204" pitchFamily="34" charset="0"/>
              </a:rPr>
              <a:t> Students </a:t>
            </a:r>
            <a:r>
              <a:rPr lang="en-US" sz="1100" b="0" i="0" dirty="0">
                <a:solidFill>
                  <a:srgbClr val="000000"/>
                </a:solidFill>
                <a:effectLst/>
                <a:latin typeface="Arial" panose="020B0604020202020204" pitchFamily="34" charset="0"/>
                <a:ea typeface="Source Sans Pro"/>
                <a:cs typeface="Arial" panose="020B0604020202020204" pitchFamily="34" charset="0"/>
              </a:rPr>
              <a:t>will be able to explain how </a:t>
            </a:r>
            <a:r>
              <a:rPr lang="en-US" sz="1100" dirty="0">
                <a:solidFill>
                  <a:srgbClr val="000000"/>
                </a:solidFill>
                <a:latin typeface="Arial" panose="020B0604020202020204" pitchFamily="34" charset="0"/>
                <a:ea typeface="Source Sans Pro"/>
                <a:cs typeface="Arial" panose="020B0604020202020204" pitchFamily="34" charset="0"/>
              </a:rPr>
              <a:t>Michigan’s physical location has changed over geologic time due to plate tectonics </a:t>
            </a:r>
            <a:r>
              <a:rPr lang="en-US" sz="1100" b="0" i="0" dirty="0">
                <a:solidFill>
                  <a:srgbClr val="000000"/>
                </a:solidFill>
                <a:effectLst/>
                <a:latin typeface="Arial" panose="020B0604020202020204" pitchFamily="34" charset="0"/>
                <a:ea typeface="Source Sans Pro"/>
                <a:cs typeface="Arial" panose="020B0604020202020204" pitchFamily="34" charset="0"/>
              </a:rPr>
              <a:t>and </a:t>
            </a:r>
            <a:r>
              <a:rPr lang="en-US" sz="1100" dirty="0">
                <a:solidFill>
                  <a:srgbClr val="000000"/>
                </a:solidFill>
                <a:latin typeface="Arial" panose="020B0604020202020204" pitchFamily="34" charset="0"/>
                <a:ea typeface="Source Sans Pro"/>
                <a:cs typeface="Arial" panose="020B0604020202020204" pitchFamily="34" charset="0"/>
              </a:rPr>
              <a:t>how this shift relates </a:t>
            </a:r>
            <a:r>
              <a:rPr lang="en-US" sz="1100" b="0" i="0" dirty="0">
                <a:solidFill>
                  <a:srgbClr val="000000"/>
                </a:solidFill>
                <a:effectLst/>
                <a:latin typeface="Arial" panose="020B0604020202020204" pitchFamily="34" charset="0"/>
                <a:ea typeface="Source Sans Pro"/>
                <a:cs typeface="Arial" panose="020B0604020202020204" pitchFamily="34" charset="0"/>
              </a:rPr>
              <a:t>to</a:t>
            </a:r>
            <a:r>
              <a:rPr lang="en-US" sz="1100" dirty="0">
                <a:solidFill>
                  <a:srgbClr val="000000"/>
                </a:solidFill>
                <a:latin typeface="Arial" panose="020B0604020202020204" pitchFamily="34" charset="0"/>
                <a:ea typeface="Source Sans Pro"/>
                <a:cs typeface="Arial" panose="020B0604020202020204" pitchFamily="34" charset="0"/>
              </a:rPr>
              <a:t> environmental changes</a:t>
            </a:r>
            <a:r>
              <a:rPr lang="en-US" sz="1100" b="0" i="0" dirty="0">
                <a:solidFill>
                  <a:srgbClr val="000000"/>
                </a:solidFill>
                <a:effectLst/>
                <a:latin typeface="Arial" panose="020B0604020202020204" pitchFamily="34" charset="0"/>
                <a:ea typeface="Source Sans Pro"/>
                <a:cs typeface="Arial" panose="020B0604020202020204" pitchFamily="34" charset="0"/>
              </a:rPr>
              <a:t>.</a:t>
            </a:r>
            <a:endParaRPr lang="en-US" sz="1100" dirty="0">
              <a:solidFill>
                <a:srgbClr val="000000"/>
              </a:solidFill>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b="0" i="0" dirty="0">
                <a:solidFill>
                  <a:srgbClr val="000000"/>
                </a:solidFill>
                <a:effectLst/>
                <a:latin typeface="Arial" panose="020B0604020202020204" pitchFamily="34" charset="0"/>
                <a:ea typeface="Source Sans Pro"/>
                <a:cs typeface="Arial" panose="020B0604020202020204" pitchFamily="34" charset="0"/>
              </a:rPr>
              <a:t>Students will</a:t>
            </a:r>
            <a:r>
              <a:rPr lang="en-US" sz="1100" dirty="0">
                <a:solidFill>
                  <a:srgbClr val="000000"/>
                </a:solidFill>
                <a:latin typeface="Arial" panose="020B0604020202020204" pitchFamily="34" charset="0"/>
                <a:ea typeface="Source Sans Pro"/>
                <a:cs typeface="Arial" panose="020B0604020202020204" pitchFamily="34" charset="0"/>
              </a:rPr>
              <a:t> use latitudes </a:t>
            </a:r>
            <a:r>
              <a:rPr lang="en-US" sz="1100" b="0" i="0" dirty="0">
                <a:solidFill>
                  <a:srgbClr val="000000"/>
                </a:solidFill>
                <a:effectLst/>
                <a:latin typeface="Arial" panose="020B0604020202020204" pitchFamily="34" charset="0"/>
                <a:ea typeface="Source Sans Pro"/>
                <a:cs typeface="Arial" panose="020B0604020202020204" pitchFamily="34" charset="0"/>
              </a:rPr>
              <a:t>and </a:t>
            </a:r>
            <a:r>
              <a:rPr lang="en-US" sz="1100" dirty="0">
                <a:solidFill>
                  <a:srgbClr val="000000"/>
                </a:solidFill>
                <a:latin typeface="Arial" panose="020B0604020202020204" pitchFamily="34" charset="0"/>
                <a:ea typeface="Source Sans Pro"/>
                <a:cs typeface="Arial" panose="020B0604020202020204" pitchFamily="34" charset="0"/>
              </a:rPr>
              <a:t>maps of continental reconstructions </a:t>
            </a:r>
            <a:r>
              <a:rPr lang="en-US" sz="1100" b="0" i="0" dirty="0">
                <a:solidFill>
                  <a:srgbClr val="000000"/>
                </a:solidFill>
                <a:effectLst/>
                <a:latin typeface="Arial" panose="020B0604020202020204" pitchFamily="34" charset="0"/>
                <a:ea typeface="Source Sans Pro"/>
                <a:cs typeface="Arial" panose="020B0604020202020204" pitchFamily="34" charset="0"/>
              </a:rPr>
              <a:t>during </a:t>
            </a:r>
            <a:r>
              <a:rPr lang="en-US" sz="1100" dirty="0">
                <a:solidFill>
                  <a:srgbClr val="000000"/>
                </a:solidFill>
                <a:latin typeface="Arial" panose="020B0604020202020204" pitchFamily="34" charset="0"/>
                <a:ea typeface="Source Sans Pro"/>
                <a:cs typeface="Arial" panose="020B0604020202020204" pitchFamily="34" charset="0"/>
              </a:rPr>
              <a:t>geological time to locate Michigan today and in past geologic eras.</a:t>
            </a:r>
            <a:endParaRPr lang="en-US" sz="1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2BFF95B-5AFF-6809-53F4-3F49137B9DAF}"/>
              </a:ext>
            </a:extLst>
          </p:cNvPr>
          <p:cNvSpPr txBox="1"/>
          <p:nvPr/>
        </p:nvSpPr>
        <p:spPr>
          <a:xfrm>
            <a:off x="3550919" y="3717720"/>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Time requirements</a:t>
            </a:r>
          </a:p>
        </p:txBody>
      </p:sp>
      <p:sp>
        <p:nvSpPr>
          <p:cNvPr id="12" name="TextBox 7">
            <a:extLst>
              <a:ext uri="{FF2B5EF4-FFF2-40B4-BE49-F238E27FC236}">
                <a16:creationId xmlns:a16="http://schemas.microsoft.com/office/drawing/2014/main" id="{62EE28EE-D4DC-EE1D-3651-E85FEA38446D}"/>
              </a:ext>
            </a:extLst>
          </p:cNvPr>
          <p:cNvSpPr txBox="1"/>
          <p:nvPr/>
        </p:nvSpPr>
        <p:spPr>
          <a:xfrm>
            <a:off x="3558539" y="3969180"/>
            <a:ext cx="1901191" cy="2616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fontAlgn="base">
              <a:spcAft>
                <a:spcPts val="800"/>
              </a:spcAft>
              <a:buNone/>
            </a:pPr>
            <a:r>
              <a:rPr lang="en-US" sz="1100" b="0" i="0" dirty="0">
                <a:solidFill>
                  <a:srgbClr val="000000"/>
                </a:solidFill>
                <a:effectLst/>
                <a:latin typeface="Arial" panose="020B0604020202020204" pitchFamily="34" charset="0"/>
                <a:cs typeface="Arial" panose="020B0604020202020204" pitchFamily="34" charset="0"/>
              </a:rPr>
              <a:t>One 45-minutes session</a:t>
            </a:r>
          </a:p>
        </p:txBody>
      </p:sp>
      <p:sp>
        <p:nvSpPr>
          <p:cNvPr id="21" name="TextBox 20">
            <a:extLst>
              <a:ext uri="{FF2B5EF4-FFF2-40B4-BE49-F238E27FC236}">
                <a16:creationId xmlns:a16="http://schemas.microsoft.com/office/drawing/2014/main" id="{1EF16149-9B62-0B5A-529C-A702D21EC43E}"/>
              </a:ext>
            </a:extLst>
          </p:cNvPr>
          <p:cNvSpPr txBox="1"/>
          <p:nvPr/>
        </p:nvSpPr>
        <p:spPr>
          <a:xfrm>
            <a:off x="3543300" y="4463279"/>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Materials</a:t>
            </a:r>
          </a:p>
        </p:txBody>
      </p:sp>
      <p:sp>
        <p:nvSpPr>
          <p:cNvPr id="16" name="TextBox 19">
            <a:extLst>
              <a:ext uri="{FF2B5EF4-FFF2-40B4-BE49-F238E27FC236}">
                <a16:creationId xmlns:a16="http://schemas.microsoft.com/office/drawing/2014/main" id="{B0140F68-677B-28A9-AD32-193088F3BE4A}"/>
              </a:ext>
            </a:extLst>
          </p:cNvPr>
          <p:cNvSpPr txBox="1"/>
          <p:nvPr/>
        </p:nvSpPr>
        <p:spPr>
          <a:xfrm>
            <a:off x="3535680" y="4763748"/>
            <a:ext cx="2861310" cy="121058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fontAlgn="base">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t>
            </a:r>
            <a:r>
              <a:rPr lang="en-US" sz="1100" i="1" dirty="0">
                <a:latin typeface="Arial" panose="020B0604020202020204" pitchFamily="34" charset="0"/>
                <a:ea typeface="Source Sans Pro"/>
                <a:cs typeface="Arial" panose="020B0604020202020204" pitchFamily="34" charset="0"/>
              </a:rPr>
              <a:t>Instructor slides  </a:t>
            </a:r>
          </a:p>
          <a:p>
            <a:pPr marL="171450" indent="-171450" fontAlgn="base">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and print </a:t>
            </a:r>
            <a:r>
              <a:rPr lang="en-US" sz="1100" i="1" dirty="0">
                <a:latin typeface="Arial" panose="020B0604020202020204" pitchFamily="34" charset="0"/>
                <a:ea typeface="Source Sans Pro"/>
                <a:cs typeface="Arial" panose="020B0604020202020204" pitchFamily="34" charset="0"/>
              </a:rPr>
              <a:t>Handouts 4.1-Where in the world?, and 4.2 - Where was Michigan in the past?</a:t>
            </a:r>
            <a:r>
              <a:rPr lang="en-US" sz="1100" dirty="0">
                <a:latin typeface="Arial" panose="020B0604020202020204" pitchFamily="34" charset="0"/>
                <a:ea typeface="Source Sans Pro"/>
                <a:cs typeface="Arial" panose="020B0604020202020204" pitchFamily="34" charset="0"/>
              </a:rPr>
              <a:t> (print one of each per student).</a:t>
            </a:r>
          </a:p>
          <a:p>
            <a:pPr marL="171450" indent="-171450">
              <a:spcAft>
                <a:spcPts val="400"/>
              </a:spcAft>
              <a:buFont typeface="Arial" panose="020B0604020202020204" pitchFamily="34" charset="0"/>
              <a:buChar char="•"/>
            </a:pPr>
            <a:r>
              <a:rPr lang="en-US" sz="1100" i="1" dirty="0">
                <a:latin typeface="Arial" panose="020B0604020202020204" pitchFamily="34" charset="0"/>
                <a:ea typeface="Source Sans Pro"/>
                <a:cs typeface="Arial" panose="020B0604020202020204" pitchFamily="34" charset="0"/>
              </a:rPr>
              <a:t>Chromebooks</a:t>
            </a:r>
            <a:r>
              <a:rPr lang="en-US" sz="1100" dirty="0">
                <a:latin typeface="Arial" panose="020B0604020202020204" pitchFamily="34" charset="0"/>
                <a:ea typeface="Source Sans Pro"/>
                <a:cs typeface="Arial" panose="020B0604020202020204" pitchFamily="34" charset="0"/>
              </a:rPr>
              <a:t> with Google Maps.</a:t>
            </a:r>
            <a:endParaRPr lang="en-US" sz="1100" dirty="0">
              <a:latin typeface="Arial" panose="020B0604020202020204" pitchFamily="34" charset="0"/>
              <a:cs typeface="Arial" panose="020B0604020202020204" pitchFamily="34" charset="0"/>
            </a:endParaRPr>
          </a:p>
        </p:txBody>
      </p:sp>
      <p:sp>
        <p:nvSpPr>
          <p:cNvPr id="30" name="TextBox 15">
            <a:extLst>
              <a:ext uri="{FF2B5EF4-FFF2-40B4-BE49-F238E27FC236}">
                <a16:creationId xmlns:a16="http://schemas.microsoft.com/office/drawing/2014/main" id="{A9AA4A9C-D1E9-859A-6D57-AFCC4FD88E48}"/>
              </a:ext>
            </a:extLst>
          </p:cNvPr>
          <p:cNvSpPr txBox="1"/>
          <p:nvPr/>
        </p:nvSpPr>
        <p:spPr>
          <a:xfrm>
            <a:off x="441972" y="6212310"/>
            <a:ext cx="2106930" cy="2923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Procedures</a:t>
            </a:r>
          </a:p>
        </p:txBody>
      </p:sp>
      <p:sp>
        <p:nvSpPr>
          <p:cNvPr id="29" name="TextBox 13">
            <a:extLst>
              <a:ext uri="{FF2B5EF4-FFF2-40B4-BE49-F238E27FC236}">
                <a16:creationId xmlns:a16="http://schemas.microsoft.com/office/drawing/2014/main" id="{30610048-1855-DCA9-2A99-CBFBC912610E}"/>
              </a:ext>
            </a:extLst>
          </p:cNvPr>
          <p:cNvSpPr txBox="1"/>
          <p:nvPr/>
        </p:nvSpPr>
        <p:spPr>
          <a:xfrm>
            <a:off x="457210" y="6466147"/>
            <a:ext cx="5916929" cy="219547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1" dirty="0">
                <a:latin typeface="Arial" panose="020B0604020202020204" pitchFamily="34" charset="0"/>
                <a:ea typeface="Source Sans Pro"/>
                <a:cs typeface="Arial" panose="020B0604020202020204" pitchFamily="34" charset="0"/>
              </a:rPr>
              <a:t>Before class </a:t>
            </a:r>
            <a:r>
              <a:rPr lang="en-US" sz="1100" dirty="0">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fontAlgn="base">
              <a:spcAft>
                <a:spcPts val="400"/>
              </a:spcAft>
            </a:pPr>
            <a:r>
              <a:rPr lang="en-US" sz="1100" dirty="0">
                <a:latin typeface="Arial" panose="020B0604020202020204" pitchFamily="34" charset="0"/>
                <a:ea typeface="Source Sans Pro"/>
                <a:cs typeface="Arial" panose="020B0604020202020204" pitchFamily="34" charset="0"/>
              </a:rPr>
              <a:t>Download the slides, print the handouts for this lesson and prepare materials. </a:t>
            </a:r>
          </a:p>
          <a:p>
            <a:pPr>
              <a:spcAft>
                <a:spcPts val="400"/>
              </a:spcAft>
            </a:pPr>
            <a:r>
              <a:rPr lang="en-US" sz="1100" b="1" dirty="0">
                <a:latin typeface="Arial" panose="020B0604020202020204" pitchFamily="34" charset="0"/>
                <a:ea typeface="Source Sans Pro"/>
                <a:cs typeface="Arial" panose="020B0604020202020204" pitchFamily="34" charset="0"/>
              </a:rPr>
              <a:t>During class </a:t>
            </a:r>
            <a:r>
              <a:rPr lang="en-US" sz="1100" dirty="0">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spcAft>
                <a:spcPts val="400"/>
              </a:spcAft>
            </a:pPr>
            <a:r>
              <a:rPr lang="en-US" sz="1100" dirty="0">
                <a:latin typeface="Arial" panose="020B0604020202020204" pitchFamily="34" charset="0"/>
                <a:ea typeface="Source Sans Pro"/>
                <a:cs typeface="Arial" panose="020B0604020202020204" pitchFamily="34" charset="0"/>
              </a:rPr>
              <a:t>Apply the 5E's teach about Michigan's drift over time (see next page for more details).</a:t>
            </a:r>
          </a:p>
          <a:p>
            <a:pPr>
              <a:spcAft>
                <a:spcPts val="400"/>
              </a:spcAft>
            </a:pPr>
            <a:r>
              <a:rPr lang="en-US" sz="1100" b="1" dirty="0">
                <a:latin typeface="Arial" panose="020B0604020202020204" pitchFamily="34" charset="0"/>
                <a:ea typeface="Source Sans Pro"/>
                <a:cs typeface="Arial" panose="020B0604020202020204" pitchFamily="34" charset="0"/>
              </a:rPr>
              <a:t>Wrap up and reflection </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Discuss with the students: “</a:t>
            </a:r>
            <a:r>
              <a:rPr lang="en-US" sz="1100" i="1" dirty="0">
                <a:latin typeface="Arial" panose="020B0604020202020204" pitchFamily="34" charset="0"/>
                <a:ea typeface="Source Sans Pro"/>
                <a:cs typeface="Arial" panose="020B0604020202020204" pitchFamily="34" charset="0"/>
              </a:rPr>
              <a:t>What did we discover about Michigan’s address?</a:t>
            </a:r>
            <a:r>
              <a:rPr lang="en-US" sz="1100" dirty="0">
                <a:latin typeface="Arial" panose="020B0604020202020204" pitchFamily="34" charset="0"/>
                <a:ea typeface="Source Sans Pro"/>
                <a:cs typeface="Arial" panose="020B0604020202020204" pitchFamily="34" charset="0"/>
              </a:rPr>
              <a:t>”</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The connection with fossils explained in the “Elaborate” part allows us to highlight how Michigan’s changing latitude and position explain the fossil record we have today.</a:t>
            </a:r>
          </a:p>
          <a:p>
            <a:pPr>
              <a:spcAft>
                <a:spcPts val="400"/>
              </a:spcAft>
            </a:pPr>
            <a:r>
              <a:rPr lang="en-US" sz="1100" b="1" dirty="0">
                <a:latin typeface="Arial" panose="020B0604020202020204" pitchFamily="34" charset="0"/>
                <a:ea typeface="Source Sans Pro"/>
                <a:cs typeface="Arial" panose="020B0604020202020204" pitchFamily="34" charset="0"/>
              </a:rPr>
              <a:t>Assessment</a:t>
            </a:r>
          </a:p>
          <a:p>
            <a:pPr>
              <a:spcAft>
                <a:spcPts val="400"/>
              </a:spcAft>
            </a:pPr>
            <a:r>
              <a:rPr lang="en-US" sz="1100" dirty="0">
                <a:latin typeface="Arial" panose="020B0604020202020204" pitchFamily="34" charset="0"/>
                <a:ea typeface="Source Sans Pro"/>
                <a:cs typeface="Arial" panose="020B0604020202020204" pitchFamily="34" charset="0"/>
              </a:rPr>
              <a:t>Formative assessment (Handouts 4.1 and 4.2). </a:t>
            </a:r>
          </a:p>
        </p:txBody>
      </p:sp>
      <p:sp>
        <p:nvSpPr>
          <p:cNvPr id="31" name="TextBox 11">
            <a:extLst>
              <a:ext uri="{FF2B5EF4-FFF2-40B4-BE49-F238E27FC236}">
                <a16:creationId xmlns:a16="http://schemas.microsoft.com/office/drawing/2014/main" id="{56C1B35D-DAB6-470B-99E6-7BF92BDAF93F}"/>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1 of 2</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381000" y="293229"/>
            <a:ext cx="6179819" cy="8410409"/>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2EA3791-1A0C-4154-AA41-417AD94C92D5}"/>
              </a:ext>
            </a:extLst>
          </p:cNvPr>
          <p:cNvSpPr>
            <a:spLocks noGrp="1"/>
          </p:cNvSpPr>
          <p:nvPr>
            <p:ph type="title" idx="4294967295"/>
          </p:nvPr>
        </p:nvSpPr>
        <p:spPr>
          <a:xfrm>
            <a:off x="471488" y="-323681"/>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5E’s in teaching about Michigan’s drift over time</a:t>
            </a:r>
          </a:p>
        </p:txBody>
      </p:sp>
      <p:graphicFrame>
        <p:nvGraphicFramePr>
          <p:cNvPr id="7" name="Table 6">
            <a:extLst>
              <a:ext uri="{FF2B5EF4-FFF2-40B4-BE49-F238E27FC236}">
                <a16:creationId xmlns:a16="http://schemas.microsoft.com/office/drawing/2014/main" id="{7CB42D46-9B83-A983-4F7B-814A681CD15F}"/>
              </a:ext>
            </a:extLst>
          </p:cNvPr>
          <p:cNvGraphicFramePr>
            <a:graphicFrameLocks noGrp="1"/>
          </p:cNvGraphicFramePr>
          <p:nvPr>
            <p:extLst>
              <p:ext uri="{D42A27DB-BD31-4B8C-83A1-F6EECF244321}">
                <p14:modId xmlns:p14="http://schemas.microsoft.com/office/powerpoint/2010/main" val="1019823535"/>
              </p:ext>
            </p:extLst>
          </p:nvPr>
        </p:nvGraphicFramePr>
        <p:xfrm>
          <a:off x="525780" y="797324"/>
          <a:ext cx="5951220" cy="7397803"/>
        </p:xfrm>
        <a:graphic>
          <a:graphicData uri="http://schemas.openxmlformats.org/drawingml/2006/table">
            <a:tbl>
              <a:tblPr firstRow="1" firstCol="1" bandRow="1">
                <a:tableStyleId>{5C22544A-7EE6-4342-B048-85BDC9FD1C3A}</a:tableStyleId>
              </a:tblPr>
              <a:tblGrid>
                <a:gridCol w="1087242">
                  <a:extLst>
                    <a:ext uri="{9D8B030D-6E8A-4147-A177-3AD203B41FA5}">
                      <a16:colId xmlns:a16="http://schemas.microsoft.com/office/drawing/2014/main" val="1944246795"/>
                    </a:ext>
                  </a:extLst>
                </a:gridCol>
                <a:gridCol w="4863978">
                  <a:extLst>
                    <a:ext uri="{9D8B030D-6E8A-4147-A177-3AD203B41FA5}">
                      <a16:colId xmlns:a16="http://schemas.microsoft.com/office/drawing/2014/main" val="4109483194"/>
                    </a:ext>
                  </a:extLst>
                </a:gridCol>
              </a:tblGrid>
              <a:tr h="1136639">
                <a:tc>
                  <a:txBody>
                    <a:bodyPr/>
                    <a:lstStyle/>
                    <a:p>
                      <a:pPr algn="ctr" fontAlgn="base">
                        <a:lnSpc>
                          <a:spcPts val="1425"/>
                        </a:lnSpc>
                        <a:buNone/>
                      </a:pPr>
                      <a:r>
                        <a:rPr lang="en-US" sz="1100" b="1" dirty="0">
                          <a:solidFill>
                            <a:srgbClr val="663300"/>
                          </a:solidFill>
                          <a:effectLst/>
                          <a:latin typeface="Arial" panose="020B0604020202020204" pitchFamily="34" charset="0"/>
                          <a:cs typeface="Arial" panose="020B0604020202020204" pitchFamily="34" charset="0"/>
                        </a:rPr>
                        <a:t>Engage</a:t>
                      </a:r>
                      <a:endParaRPr lang="en-US" sz="1100" b="1" dirty="0">
                        <a:effectLst/>
                        <a:latin typeface="Arial" panose="020B0604020202020204" pitchFamily="34" charset="0"/>
                        <a:cs typeface="Arial" panose="020B0604020202020204" pitchFamily="34" charset="0"/>
                      </a:endParaRPr>
                    </a:p>
                  </a:txBody>
                  <a:tcPr marL="40519" marR="40519" anchor="ctr">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tc>
                  <a:txBody>
                    <a:bodyPr/>
                    <a:lstStyle/>
                    <a:p>
                      <a:pPr marL="171450" lvl="0" indent="-171450" algn="l" fontAlgn="base">
                        <a:buFont typeface="Arial"/>
                        <a:buChar char="•"/>
                      </a:pPr>
                      <a:r>
                        <a:rPr lang="en-US" sz="1100" b="0" dirty="0">
                          <a:solidFill>
                            <a:schemeClr val="tx1"/>
                          </a:solidFill>
                          <a:effectLst/>
                          <a:latin typeface="Arial" panose="020B0604020202020204" pitchFamily="34" charset="0"/>
                          <a:cs typeface="Arial" panose="020B0604020202020204" pitchFamily="34" charset="0"/>
                        </a:rPr>
                        <a:t>Begin by asking: How do you find your friend’s home? Do you use street names and directions?</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Guide students to realize that on a global scale, street names don’t work — instead, we use latitude and longitude as Earth’s address system.</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Show a globe or map and ask students: If Earth is our neighborhood, how do we find Michigan’s home?</a:t>
                      </a:r>
                    </a:p>
                  </a:txBody>
                  <a:tcPr marL="40519" marR="40519">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extLst>
                  <a:ext uri="{0D108BD9-81ED-4DB2-BD59-A6C34878D82A}">
                    <a16:rowId xmlns:a16="http://schemas.microsoft.com/office/drawing/2014/main" val="1442045467"/>
                  </a:ext>
                </a:extLst>
              </a:tr>
              <a:tr h="2427272">
                <a:tc>
                  <a:txBody>
                    <a:bodyPr/>
                    <a:lstStyle/>
                    <a:p>
                      <a:pPr algn="ctr" fontAlgn="base">
                        <a:lnSpc>
                          <a:spcPts val="1425"/>
                        </a:lnSpc>
                        <a:buNone/>
                      </a:pPr>
                      <a:r>
                        <a:rPr lang="en-US" sz="1100" b="1" dirty="0">
                          <a:solidFill>
                            <a:srgbClr val="663300"/>
                          </a:solidFill>
                          <a:effectLst/>
                          <a:latin typeface="Arial" panose="020B0604020202020204" pitchFamily="34" charset="0"/>
                          <a:cs typeface="Arial" panose="020B0604020202020204" pitchFamily="34" charset="0"/>
                        </a:rPr>
                        <a:t>Explore</a:t>
                      </a:r>
                      <a:endParaRPr lang="en-US" sz="1100" b="1" dirty="0">
                        <a:effectLst/>
                        <a:latin typeface="Arial" panose="020B0604020202020204" pitchFamily="34" charset="0"/>
                        <a:cs typeface="Arial" panose="020B0604020202020204" pitchFamily="34" charset="0"/>
                      </a:endParaRPr>
                    </a:p>
                  </a:txBody>
                  <a:tcPr marL="40519" marR="40519" anchor="ctr">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DFCDDC"/>
                    </a:solidFill>
                  </a:tcPr>
                </a:tc>
                <a:tc>
                  <a:txBody>
                    <a:bodyPr/>
                    <a:lstStyle/>
                    <a:p>
                      <a:pPr marL="171450" lvl="0" indent="-171450" algn="l" fontAlgn="base">
                        <a:buFont typeface="Arial"/>
                        <a:buChar char="•"/>
                      </a:pPr>
                      <a:r>
                        <a:rPr lang="en-US" sz="1100" dirty="0">
                          <a:effectLst/>
                          <a:latin typeface="Arial" panose="020B0604020202020204" pitchFamily="34" charset="0"/>
                          <a:cs typeface="Arial" panose="020B0604020202020204" pitchFamily="34" charset="0"/>
                        </a:rPr>
                        <a:t>Use the instructor slides to introduce the concepts of latitude and longitude and Michigan’s location.</a:t>
                      </a:r>
                    </a:p>
                    <a:p>
                      <a:pPr marL="171450" lvl="0" indent="-171450" algn="l">
                        <a:buFont typeface="Arial"/>
                        <a:buChar char="•"/>
                      </a:pPr>
                      <a:endParaRPr lang="en-US" sz="1100" b="0" i="0" u="none" strike="noStrike" baseline="0" noProof="0" dirty="0">
                        <a:solidFill>
                          <a:srgbClr val="000000"/>
                        </a:solidFill>
                        <a:effectLst/>
                        <a:latin typeface="Arial" panose="020B0604020202020204" pitchFamily="34" charset="0"/>
                        <a:cs typeface="Arial" panose="020B0604020202020204" pitchFamily="34" charset="0"/>
                      </a:endParaRPr>
                    </a:p>
                    <a:p>
                      <a:pPr marL="0" lvl="0" indent="0" algn="l">
                        <a:buNone/>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Using Google Maps (with grid on) or a globe, have students locate and complete Handout 4.1:</a:t>
                      </a:r>
                      <a:endParaRPr lang="en-US" sz="1100" dirty="0">
                        <a:latin typeface="Arial" panose="020B0604020202020204" pitchFamily="34" charset="0"/>
                        <a:cs typeface="Arial" panose="020B0604020202020204" pitchFamily="34" charset="0"/>
                      </a:endParaRP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The Equator and Prime Meridian.</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Well-known places (Eiffel Tower, France – Vostok Station, Antarctica – Uluru, Australia  - Great Pyramid of Giza, Egypt - Hawaii, US – Svalbard, Norway - Bogotá, Colombia).</a:t>
                      </a:r>
                    </a:p>
                    <a:p>
                      <a:pPr marL="171450" lvl="0" indent="-171450" algn="l">
                        <a:buFont typeface="Arial"/>
                        <a:buChar char="•"/>
                      </a:pPr>
                      <a:endParaRPr lang="en-US" sz="1100" b="0" i="0" u="none" strike="noStrike" baseline="0" noProof="0" dirty="0">
                        <a:solidFill>
                          <a:srgbClr val="000000"/>
                        </a:solidFill>
                        <a:effectLst/>
                        <a:latin typeface="Arial" panose="020B0604020202020204" pitchFamily="34" charset="0"/>
                        <a:cs typeface="Arial" panose="020B0604020202020204" pitchFamily="34" charset="0"/>
                      </a:endParaRPr>
                    </a:p>
                    <a:p>
                      <a:pPr marL="0" lvl="0" indent="0" algn="l">
                        <a:buNone/>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Ask guiding questions:</a:t>
                      </a:r>
                      <a:endParaRPr lang="en-US" sz="1100" dirty="0">
                        <a:latin typeface="Arial" panose="020B0604020202020204" pitchFamily="34" charset="0"/>
                        <a:cs typeface="Arial" panose="020B0604020202020204" pitchFamily="34" charset="0"/>
                      </a:endParaRP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Is this place north or south of the Equator? Does this affect climate?</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Is it east or west of the Prime Meridian? Does this affect climate?</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Then, locate your city.</a:t>
                      </a:r>
                    </a:p>
                  </a:txBody>
                  <a:tcPr marL="40519" marR="40519">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DFCDDC"/>
                    </a:solidFill>
                  </a:tcPr>
                </a:tc>
                <a:extLst>
                  <a:ext uri="{0D108BD9-81ED-4DB2-BD59-A6C34878D82A}">
                    <a16:rowId xmlns:a16="http://schemas.microsoft.com/office/drawing/2014/main" val="524133939"/>
                  </a:ext>
                </a:extLst>
              </a:tr>
              <a:tr h="1887328">
                <a:tc>
                  <a:txBody>
                    <a:bodyPr/>
                    <a:lstStyle/>
                    <a:p>
                      <a:pPr algn="ctr" fontAlgn="base">
                        <a:lnSpc>
                          <a:spcPts val="1425"/>
                        </a:lnSpc>
                        <a:buNone/>
                      </a:pPr>
                      <a:r>
                        <a:rPr lang="en-US" sz="1100" b="1" dirty="0">
                          <a:solidFill>
                            <a:srgbClr val="663300"/>
                          </a:solidFill>
                          <a:effectLst/>
                          <a:latin typeface="Arial" panose="020B0604020202020204" pitchFamily="34" charset="0"/>
                          <a:cs typeface="Arial" panose="020B0604020202020204" pitchFamily="34" charset="0"/>
                        </a:rPr>
                        <a:t>Explain</a:t>
                      </a:r>
                      <a:endParaRPr lang="en-US" sz="1100" b="1" dirty="0">
                        <a:effectLst/>
                        <a:latin typeface="Arial" panose="020B0604020202020204" pitchFamily="34" charset="0"/>
                        <a:cs typeface="Arial" panose="020B0604020202020204" pitchFamily="34" charset="0"/>
                      </a:endParaRPr>
                    </a:p>
                  </a:txBody>
                  <a:tcPr marL="40519" marR="40519" anchor="ctr">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tc>
                  <a:txBody>
                    <a:bodyPr/>
                    <a:lstStyle/>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Use the instructor slides of Pangea and continents to explain that "Michigan’s address” has changed over time because of the movements of the Plate tectonics.</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Play the video </a:t>
                      </a:r>
                      <a:r>
                        <a:rPr lang="en-US" sz="1100" b="1" i="0" u="none" strike="noStrike" baseline="0" noProof="0" dirty="0" err="1">
                          <a:solidFill>
                            <a:srgbClr val="000000"/>
                          </a:solidFill>
                          <a:effectLst/>
                          <a:latin typeface="Arial" panose="020B0604020202020204" pitchFamily="34" charset="0"/>
                          <a:cs typeface="Arial" panose="020B0604020202020204" pitchFamily="34" charset="0"/>
                          <a:hlinkClick r:id="rId3"/>
                        </a:rPr>
                        <a:t>Scotese</a:t>
                      </a:r>
                      <a:r>
                        <a:rPr lang="en-US" sz="1100" b="1" i="0" u="none" strike="noStrike" baseline="0" noProof="0" dirty="0">
                          <a:solidFill>
                            <a:srgbClr val="000000"/>
                          </a:solidFill>
                          <a:effectLst/>
                          <a:latin typeface="Arial" panose="020B0604020202020204" pitchFamily="34" charset="0"/>
                          <a:cs typeface="Arial" panose="020B0604020202020204" pitchFamily="34" charset="0"/>
                          <a:hlinkClick r:id="rId3"/>
                        </a:rPr>
                        <a:t> Plate Tectonics Paleogeography &amp; Ice ages</a:t>
                      </a:r>
                      <a:r>
                        <a:rPr lang="en-US" sz="1100" b="0" i="0" u="none" strike="noStrike" baseline="0" noProof="0" dirty="0">
                          <a:solidFill>
                            <a:srgbClr val="000000"/>
                          </a:solidFill>
                          <a:effectLst/>
                          <a:latin typeface="Arial" panose="020B0604020202020204" pitchFamily="34" charset="0"/>
                          <a:cs typeface="Arial" panose="020B0604020202020204" pitchFamily="34" charset="0"/>
                        </a:rPr>
                        <a:t> to visualize how continents moved in the last 500 million years.</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Connect the concepts of Plate Tectonics and “global address systems”. Explain that Michigan wasn’t always where it is today — its past positions explain why we find fossils of tropical seas, coral reefs, and swamp plants here.</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Encourage students to consider if distance from the Equator or poles might have an impact on the climate.</a:t>
                      </a:r>
                    </a:p>
                  </a:txBody>
                  <a:tcPr marL="40519" marR="40519">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extLst>
                  <a:ext uri="{0D108BD9-81ED-4DB2-BD59-A6C34878D82A}">
                    <a16:rowId xmlns:a16="http://schemas.microsoft.com/office/drawing/2014/main" val="749066006"/>
                  </a:ext>
                </a:extLst>
              </a:tr>
              <a:tr h="1072458">
                <a:tc>
                  <a:txBody>
                    <a:bodyPr/>
                    <a:lstStyle/>
                    <a:p>
                      <a:pPr algn="ctr" fontAlgn="base">
                        <a:lnSpc>
                          <a:spcPts val="1425"/>
                        </a:lnSpc>
                        <a:buNone/>
                      </a:pPr>
                      <a:r>
                        <a:rPr lang="en-US" sz="1100" b="1" dirty="0">
                          <a:solidFill>
                            <a:srgbClr val="663300"/>
                          </a:solidFill>
                          <a:effectLst/>
                          <a:latin typeface="Arial" panose="020B0604020202020204" pitchFamily="34" charset="0"/>
                          <a:cs typeface="Arial" panose="020B0604020202020204" pitchFamily="34" charset="0"/>
                        </a:rPr>
                        <a:t>Elaborate</a:t>
                      </a:r>
                      <a:endParaRPr lang="en-US" sz="1100" b="1" dirty="0">
                        <a:effectLst/>
                        <a:latin typeface="Arial" panose="020B0604020202020204" pitchFamily="34" charset="0"/>
                        <a:cs typeface="Arial" panose="020B0604020202020204" pitchFamily="34" charset="0"/>
                      </a:endParaRPr>
                    </a:p>
                  </a:txBody>
                  <a:tcPr marL="40519" marR="40519" anchor="ctr">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DFCDDC"/>
                    </a:solidFill>
                  </a:tcPr>
                </a:tc>
                <a:tc>
                  <a:txBody>
                    <a:bodyPr/>
                    <a:lstStyle/>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Use a time machine analogy: “let’s travel back in time and find Michigan’s address in the past”.</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Using the instructor slides with the different locations of Michigan in the past, ask students to complete Handout 4.2 (one per student).</a:t>
                      </a:r>
                    </a:p>
                    <a:p>
                      <a:pPr marL="171450" lvl="0" indent="-171450" algn="l">
                        <a:buFont typeface="Arial"/>
                        <a:buChar char="•"/>
                      </a:pPr>
                      <a:r>
                        <a:rPr lang="en-US" sz="1100" b="0" i="0" u="none" strike="noStrike" baseline="0" noProof="0" dirty="0">
                          <a:solidFill>
                            <a:srgbClr val="000000"/>
                          </a:solidFill>
                          <a:effectLst/>
                          <a:latin typeface="Arial" panose="020B0604020202020204" pitchFamily="34" charset="0"/>
                          <a:cs typeface="Arial" panose="020B0604020202020204" pitchFamily="34" charset="0"/>
                        </a:rPr>
                        <a:t>Encourage connections: If Michigan was in a tropical sea, what fossils would you expect to find in this time?</a:t>
                      </a:r>
                    </a:p>
                  </a:txBody>
                  <a:tcPr marL="40519" marR="40519">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DFCDDC"/>
                    </a:solidFill>
                  </a:tcPr>
                </a:tc>
                <a:extLst>
                  <a:ext uri="{0D108BD9-81ED-4DB2-BD59-A6C34878D82A}">
                    <a16:rowId xmlns:a16="http://schemas.microsoft.com/office/drawing/2014/main" val="1887002432"/>
                  </a:ext>
                </a:extLst>
              </a:tr>
              <a:tr h="770350">
                <a:tc>
                  <a:txBody>
                    <a:bodyPr/>
                    <a:lstStyle/>
                    <a:p>
                      <a:pPr algn="ctr" fontAlgn="base">
                        <a:lnSpc>
                          <a:spcPts val="1425"/>
                        </a:lnSpc>
                        <a:buNone/>
                      </a:pPr>
                      <a:r>
                        <a:rPr lang="en-US" sz="1100" b="1" dirty="0">
                          <a:solidFill>
                            <a:srgbClr val="663300"/>
                          </a:solidFill>
                          <a:effectLst/>
                          <a:latin typeface="Arial" panose="020B0604020202020204" pitchFamily="34" charset="0"/>
                          <a:cs typeface="Arial" panose="020B0604020202020204" pitchFamily="34" charset="0"/>
                        </a:rPr>
                        <a:t>Evaluate</a:t>
                      </a:r>
                      <a:endParaRPr lang="en-US" sz="1100" b="1" dirty="0">
                        <a:effectLst/>
                        <a:latin typeface="Arial" panose="020B0604020202020204" pitchFamily="34" charset="0"/>
                        <a:cs typeface="Arial" panose="020B0604020202020204" pitchFamily="34" charset="0"/>
                      </a:endParaRPr>
                    </a:p>
                  </a:txBody>
                  <a:tcPr marL="40519" marR="40519" anchor="ctr">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tc>
                  <a:txBody>
                    <a:bodyPr/>
                    <a:lstStyle/>
                    <a:p>
                      <a:pPr marL="171450" lvl="0" indent="-171450" fontAlgn="base">
                        <a:lnSpc>
                          <a:spcPts val="1425"/>
                        </a:lnSpc>
                        <a:buFont typeface="Arial"/>
                        <a:buChar char="•"/>
                      </a:pPr>
                      <a:r>
                        <a:rPr lang="en-US" sz="1100" dirty="0">
                          <a:effectLst/>
                          <a:latin typeface="Arial" panose="020B0604020202020204" pitchFamily="34" charset="0"/>
                          <a:cs typeface="Arial" panose="020B0604020202020204" pitchFamily="34" charset="0"/>
                        </a:rPr>
                        <a:t>Use Handouts 4.1 and  4.2  for the formative assessment. Look for evidence that students can use the latitude to locate places, explain how Michigan’s position changed over time, and connect those changes to different environments.</a:t>
                      </a:r>
                    </a:p>
                  </a:txBody>
                  <a:tcPr marL="40519" marR="40519">
                    <a:lnL w="12697" cap="flat" cmpd="sng" algn="ctr">
                      <a:solidFill>
                        <a:srgbClr val="A02B93"/>
                      </a:solidFill>
                      <a:prstDash val="solid"/>
                      <a:round/>
                      <a:headEnd type="none" w="med" len="med"/>
                      <a:tailEnd type="none" w="med" len="med"/>
                    </a:lnL>
                    <a:lnR w="12697" cap="flat" cmpd="sng" algn="ctr">
                      <a:solidFill>
                        <a:srgbClr val="A02B93"/>
                      </a:solidFill>
                      <a:prstDash val="solid"/>
                      <a:round/>
                      <a:headEnd type="none" w="med" len="med"/>
                      <a:tailEnd type="none" w="med" len="med"/>
                    </a:lnR>
                    <a:lnT w="12697" cap="flat" cmpd="sng" algn="ctr">
                      <a:solidFill>
                        <a:srgbClr val="A02B93"/>
                      </a:solidFill>
                      <a:prstDash val="solid"/>
                      <a:round/>
                      <a:headEnd type="none" w="med" len="med"/>
                      <a:tailEnd type="none" w="med" len="med"/>
                    </a:lnT>
                    <a:lnB w="12697" cap="flat" cmpd="sng" algn="ctr">
                      <a:solidFill>
                        <a:srgbClr val="A02B93"/>
                      </a:solidFill>
                      <a:prstDash val="solid"/>
                      <a:round/>
                      <a:headEnd type="none" w="med" len="med"/>
                      <a:tailEnd type="none" w="med" len="med"/>
                    </a:lnB>
                    <a:solidFill>
                      <a:srgbClr val="F0E8EE"/>
                    </a:solidFill>
                  </a:tcPr>
                </a:tc>
                <a:extLst>
                  <a:ext uri="{0D108BD9-81ED-4DB2-BD59-A6C34878D82A}">
                    <a16:rowId xmlns:a16="http://schemas.microsoft.com/office/drawing/2014/main" val="4132082587"/>
                  </a:ext>
                </a:extLst>
              </a:tr>
            </a:tbl>
          </a:graphicData>
        </a:graphic>
      </p:graphicFrame>
      <p:sp>
        <p:nvSpPr>
          <p:cNvPr id="14" name="TextBox 11">
            <a:extLst>
              <a:ext uri="{FF2B5EF4-FFF2-40B4-BE49-F238E27FC236}">
                <a16:creationId xmlns:a16="http://schemas.microsoft.com/office/drawing/2014/main" id="{8166D7E8-2DE5-4CF5-A0BF-BE03319DFB1F}"/>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2</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69067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Props1.xml><?xml version="1.0" encoding="utf-8"?>
<ds:datastoreItem xmlns:ds="http://schemas.openxmlformats.org/officeDocument/2006/customXml" ds:itemID="{B02484C9-0965-4689-AC22-BB14186B6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3.xml><?xml version="1.0" encoding="utf-8"?>
<ds:datastoreItem xmlns:ds="http://schemas.openxmlformats.org/officeDocument/2006/customXml" ds:itemID="{B4EEA2D7-0C45-4E87-ABC9-1ADD559985AB}">
  <ds:schemaRefs>
    <ds:schemaRef ds:uri="http://schemas.microsoft.com/office/infopath/2007/PartnerControls"/>
    <ds:schemaRef ds:uri="http://schemas.microsoft.com/office/2006/documentManagement/types"/>
    <ds:schemaRef ds:uri="1ba5964e-0aed-4886-b9a8-22f24d25d8df"/>
    <ds:schemaRef ds:uri="http://schemas.microsoft.com/office/2006/metadata/properties"/>
    <ds:schemaRef ds:uri="http://purl.org/dc/elements/1.1/"/>
    <ds:schemaRef ds:uri="http://www.w3.org/XML/1998/namespace"/>
    <ds:schemaRef ds:uri="http://schemas.openxmlformats.org/package/2006/metadata/core-properties"/>
    <ds:schemaRef ds:uri="da7d06e6-a6ff-47d3-974d-76eaf972d51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17</TotalTime>
  <Words>809</Words>
  <Application>Microsoft Office PowerPoint</Application>
  <PresentationFormat>Letter Paper (8.5x11 in)</PresentationFormat>
  <Paragraphs>53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Lesson 4: Where was Michigan in the past? </vt:lpstr>
      <vt:lpstr>5E’s in teaching about Michigan’s drift over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Where was Michigan in the past? </dc:title>
  <dc:creator>CAROLINA AYALA</dc:creator>
  <cp:lastModifiedBy>Trent Adams</cp:lastModifiedBy>
  <cp:revision>377</cp:revision>
  <dcterms:created xsi:type="dcterms:W3CDTF">2025-12-17T23:37:11Z</dcterms:created>
  <dcterms:modified xsi:type="dcterms:W3CDTF">2026-04-16T12:31:55Z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