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8"/>
  </p:notesMasterIdLst>
  <p:sldIdLst>
    <p:sldId id="330" r:id="rId5"/>
    <p:sldId id="331" r:id="rId6"/>
    <p:sldId id="372" r:id="rId7"/>
    <p:sldId id="334" r:id="rId8"/>
    <p:sldId id="332" r:id="rId9"/>
    <p:sldId id="365" r:id="rId10"/>
    <p:sldId id="364" r:id="rId11"/>
    <p:sldId id="366" r:id="rId12"/>
    <p:sldId id="374" r:id="rId13"/>
    <p:sldId id="375" r:id="rId14"/>
    <p:sldId id="370" r:id="rId15"/>
    <p:sldId id="373" r:id="rId16"/>
    <p:sldId id="406" r:id="rId17"/>
    <p:sldId id="356" r:id="rId18"/>
    <p:sldId id="344" r:id="rId19"/>
    <p:sldId id="358" r:id="rId20"/>
    <p:sldId id="357" r:id="rId21"/>
    <p:sldId id="362" r:id="rId22"/>
    <p:sldId id="361" r:id="rId23"/>
    <p:sldId id="408" r:id="rId24"/>
    <p:sldId id="333" r:id="rId25"/>
    <p:sldId id="404" r:id="rId26"/>
    <p:sldId id="367" r:id="rId27"/>
    <p:sldId id="355" r:id="rId28"/>
    <p:sldId id="347" r:id="rId29"/>
    <p:sldId id="348" r:id="rId30"/>
    <p:sldId id="349" r:id="rId31"/>
    <p:sldId id="378" r:id="rId32"/>
    <p:sldId id="350" r:id="rId33"/>
    <p:sldId id="351" r:id="rId34"/>
    <p:sldId id="380" r:id="rId35"/>
    <p:sldId id="352" r:id="rId36"/>
    <p:sldId id="353" r:id="rId37"/>
    <p:sldId id="379" r:id="rId38"/>
    <p:sldId id="409" r:id="rId39"/>
    <p:sldId id="343" r:id="rId40"/>
    <p:sldId id="405" r:id="rId41"/>
    <p:sldId id="342" r:id="rId42"/>
    <p:sldId id="396" r:id="rId43"/>
    <p:sldId id="397" r:id="rId44"/>
    <p:sldId id="391" r:id="rId45"/>
    <p:sldId id="400" r:id="rId46"/>
    <p:sldId id="401" r:id="rId47"/>
    <p:sldId id="260" r:id="rId48"/>
    <p:sldId id="393" r:id="rId49"/>
    <p:sldId id="392" r:id="rId50"/>
    <p:sldId id="388" r:id="rId51"/>
    <p:sldId id="269" r:id="rId52"/>
    <p:sldId id="389" r:id="rId53"/>
    <p:sldId id="390" r:id="rId54"/>
    <p:sldId id="270" r:id="rId55"/>
    <p:sldId id="271" r:id="rId56"/>
    <p:sldId id="272" r:id="rId57"/>
    <p:sldId id="273" r:id="rId58"/>
    <p:sldId id="407" r:id="rId59"/>
    <p:sldId id="395" r:id="rId60"/>
    <p:sldId id="387" r:id="rId61"/>
    <p:sldId id="382" r:id="rId62"/>
    <p:sldId id="383" r:id="rId63"/>
    <p:sldId id="258" r:id="rId64"/>
    <p:sldId id="259" r:id="rId65"/>
    <p:sldId id="340" r:id="rId66"/>
    <p:sldId id="386" r:id="rId67"/>
    <p:sldId id="341" r:id="rId68"/>
    <p:sldId id="339" r:id="rId69"/>
    <p:sldId id="385" r:id="rId70"/>
    <p:sldId id="294" r:id="rId71"/>
    <p:sldId id="384" r:id="rId72"/>
    <p:sldId id="394" r:id="rId73"/>
    <p:sldId id="337" r:id="rId74"/>
    <p:sldId id="410" r:id="rId75"/>
    <p:sldId id="399" r:id="rId76"/>
    <p:sldId id="402"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B9E192"/>
    <a:srgbClr val="0073E6"/>
    <a:srgbClr val="89CE00"/>
    <a:srgbClr val="0070C0"/>
    <a:srgbClr val="99F030"/>
    <a:srgbClr val="52ECFC"/>
    <a:srgbClr val="F3BF2D"/>
    <a:srgbClr val="EB611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8358D0-8F64-459B-AE0E-6E5E382B71CE}" v="1" dt="2026-05-16T12:27:54.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00" autoAdjust="0"/>
    <p:restoredTop sz="86405" autoAdjust="0"/>
  </p:normalViewPr>
  <p:slideViewPr>
    <p:cSldViewPr snapToGrid="0">
      <p:cViewPr>
        <p:scale>
          <a:sx n="75" d="100"/>
          <a:sy n="75" d="100"/>
        </p:scale>
        <p:origin x="360"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ent Adams" userId="2cc64ee2-dd03-4a26-98c6-347841c80a47" providerId="ADAL" clId="{31E544C6-1E37-4881-9E9D-18820EA2FCB7}"/>
    <pc:docChg chg="undo redo custSel modSld">
      <pc:chgData name="Trent Adams" userId="2cc64ee2-dd03-4a26-98c6-347841c80a47" providerId="ADAL" clId="{31E544C6-1E37-4881-9E9D-18820EA2FCB7}" dt="2026-05-16T12:56:45.050" v="225" actId="13822"/>
      <pc:docMkLst>
        <pc:docMk/>
      </pc:docMkLst>
      <pc:sldChg chg="modSp mod">
        <pc:chgData name="Trent Adams" userId="2cc64ee2-dd03-4a26-98c6-347841c80a47" providerId="ADAL" clId="{31E544C6-1E37-4881-9E9D-18820EA2FCB7}" dt="2026-05-16T12:29:45.275" v="173" actId="20577"/>
        <pc:sldMkLst>
          <pc:docMk/>
          <pc:sldMk cId="2341715759" sldId="260"/>
        </pc:sldMkLst>
        <pc:spChg chg="mod">
          <ac:chgData name="Trent Adams" userId="2cc64ee2-dd03-4a26-98c6-347841c80a47" providerId="ADAL" clId="{31E544C6-1E37-4881-9E9D-18820EA2FCB7}" dt="2026-05-16T12:29:45.275" v="173" actId="20577"/>
          <ac:spMkLst>
            <pc:docMk/>
            <pc:sldMk cId="2341715759" sldId="260"/>
            <ac:spMk id="2" creationId="{E874DAB0-DC3A-D1F0-876D-A8F284B865EC}"/>
          </ac:spMkLst>
        </pc:spChg>
      </pc:sldChg>
      <pc:sldChg chg="modSp mod">
        <pc:chgData name="Trent Adams" userId="2cc64ee2-dd03-4a26-98c6-347841c80a47" providerId="ADAL" clId="{31E544C6-1E37-4881-9E9D-18820EA2FCB7}" dt="2026-05-16T12:29:06.973" v="169" actId="207"/>
        <pc:sldMkLst>
          <pc:docMk/>
          <pc:sldMk cId="664186944" sldId="269"/>
        </pc:sldMkLst>
        <pc:spChg chg="mod ord">
          <ac:chgData name="Trent Adams" userId="2cc64ee2-dd03-4a26-98c6-347841c80a47" providerId="ADAL" clId="{31E544C6-1E37-4881-9E9D-18820EA2FCB7}" dt="2026-05-16T12:29:06.973" v="169" actId="207"/>
          <ac:spMkLst>
            <pc:docMk/>
            <pc:sldMk cId="664186944" sldId="269"/>
            <ac:spMk id="4" creationId="{E0E6923D-13F6-E64B-BC9D-451C297FBF7F}"/>
          </ac:spMkLst>
        </pc:spChg>
      </pc:sldChg>
      <pc:sldChg chg="modSp mod">
        <pc:chgData name="Trent Adams" userId="2cc64ee2-dd03-4a26-98c6-347841c80a47" providerId="ADAL" clId="{31E544C6-1E37-4881-9E9D-18820EA2FCB7}" dt="2026-05-16T12:28:28.788" v="163" actId="166"/>
        <pc:sldMkLst>
          <pc:docMk/>
          <pc:sldMk cId="3389056429" sldId="270"/>
        </pc:sldMkLst>
        <pc:spChg chg="mod ord">
          <ac:chgData name="Trent Adams" userId="2cc64ee2-dd03-4a26-98c6-347841c80a47" providerId="ADAL" clId="{31E544C6-1E37-4881-9E9D-18820EA2FCB7}" dt="2026-05-16T12:28:28.788" v="163" actId="166"/>
          <ac:spMkLst>
            <pc:docMk/>
            <pc:sldMk cId="3389056429" sldId="270"/>
            <ac:spMk id="4" creationId="{64653249-2D1F-A8C3-BCDF-E85EFF5B0B94}"/>
          </ac:spMkLst>
        </pc:spChg>
        <pc:spChg chg="mod">
          <ac:chgData name="Trent Adams" userId="2cc64ee2-dd03-4a26-98c6-347841c80a47" providerId="ADAL" clId="{31E544C6-1E37-4881-9E9D-18820EA2FCB7}" dt="2026-05-16T12:26:48.045" v="149" actId="1076"/>
          <ac:spMkLst>
            <pc:docMk/>
            <pc:sldMk cId="3389056429" sldId="270"/>
            <ac:spMk id="9" creationId="{8323E473-E5FA-F7F2-CCE3-BFBB1216934C}"/>
          </ac:spMkLst>
        </pc:spChg>
        <pc:spChg chg="mod">
          <ac:chgData name="Trent Adams" userId="2cc64ee2-dd03-4a26-98c6-347841c80a47" providerId="ADAL" clId="{31E544C6-1E37-4881-9E9D-18820EA2FCB7}" dt="2026-05-16T12:26:51.578" v="150" actId="1076"/>
          <ac:spMkLst>
            <pc:docMk/>
            <pc:sldMk cId="3389056429" sldId="270"/>
            <ac:spMk id="10" creationId="{A5B90B9C-9318-68A1-976A-E8CC2ECCF121}"/>
          </ac:spMkLst>
        </pc:spChg>
        <pc:cxnChg chg="ord">
          <ac:chgData name="Trent Adams" userId="2cc64ee2-dd03-4a26-98c6-347841c80a47" providerId="ADAL" clId="{31E544C6-1E37-4881-9E9D-18820EA2FCB7}" dt="2026-05-16T12:28:25.615" v="162" actId="166"/>
          <ac:cxnSpMkLst>
            <pc:docMk/>
            <pc:sldMk cId="3389056429" sldId="270"/>
            <ac:cxnSpMk id="8" creationId="{40FEF423-3696-A907-0E05-3E342B8568A3}"/>
          </ac:cxnSpMkLst>
        </pc:cxnChg>
      </pc:sldChg>
      <pc:sldChg chg="addSp delSp modSp mod">
        <pc:chgData name="Trent Adams" userId="2cc64ee2-dd03-4a26-98c6-347841c80a47" providerId="ADAL" clId="{31E544C6-1E37-4881-9E9D-18820EA2FCB7}" dt="2026-05-16T12:28:08.045" v="159" actId="1076"/>
        <pc:sldMkLst>
          <pc:docMk/>
          <pc:sldMk cId="3579347705" sldId="271"/>
        </pc:sldMkLst>
        <pc:spChg chg="del">
          <ac:chgData name="Trent Adams" userId="2cc64ee2-dd03-4a26-98c6-347841c80a47" providerId="ADAL" clId="{31E544C6-1E37-4881-9E9D-18820EA2FCB7}" dt="2026-05-16T12:28:06.687" v="158" actId="478"/>
          <ac:spMkLst>
            <pc:docMk/>
            <pc:sldMk cId="3579347705" sldId="271"/>
            <ac:spMk id="4" creationId="{D2C57C8C-097D-8A46-FD97-41D071BF1461}"/>
          </ac:spMkLst>
        </pc:spChg>
        <pc:spChg chg="add mod">
          <ac:chgData name="Trent Adams" userId="2cc64ee2-dd03-4a26-98c6-347841c80a47" providerId="ADAL" clId="{31E544C6-1E37-4881-9E9D-18820EA2FCB7}" dt="2026-05-16T12:28:08.045" v="159" actId="1076"/>
          <ac:spMkLst>
            <pc:docMk/>
            <pc:sldMk cId="3579347705" sldId="271"/>
            <ac:spMk id="5" creationId="{FA635DD9-10D3-F9C2-05B3-211F213F3032}"/>
          </ac:spMkLst>
        </pc:spChg>
        <pc:spChg chg="mod">
          <ac:chgData name="Trent Adams" userId="2cc64ee2-dd03-4a26-98c6-347841c80a47" providerId="ADAL" clId="{31E544C6-1E37-4881-9E9D-18820EA2FCB7}" dt="2026-05-16T12:26:40.891" v="148" actId="1076"/>
          <ac:spMkLst>
            <pc:docMk/>
            <pc:sldMk cId="3579347705" sldId="271"/>
            <ac:spMk id="9" creationId="{9F457308-9E68-8879-FE2B-876A0D680D70}"/>
          </ac:spMkLst>
        </pc:spChg>
      </pc:sldChg>
      <pc:sldChg chg="modSp mod">
        <pc:chgData name="Trent Adams" userId="2cc64ee2-dd03-4a26-98c6-347841c80a47" providerId="ADAL" clId="{31E544C6-1E37-4881-9E9D-18820EA2FCB7}" dt="2026-05-16T12:47:19.020" v="197" actId="1076"/>
        <pc:sldMkLst>
          <pc:docMk/>
          <pc:sldMk cId="356011745" sldId="272"/>
        </pc:sldMkLst>
        <pc:spChg chg="mod ord">
          <ac:chgData name="Trent Adams" userId="2cc64ee2-dd03-4a26-98c6-347841c80a47" providerId="ADAL" clId="{31E544C6-1E37-4881-9E9D-18820EA2FCB7}" dt="2026-05-16T12:26:20.277" v="147" actId="207"/>
          <ac:spMkLst>
            <pc:docMk/>
            <pc:sldMk cId="356011745" sldId="272"/>
            <ac:spMk id="4" creationId="{C6F07C62-003E-CE9A-94CA-642CB3C0F700}"/>
          </ac:spMkLst>
        </pc:spChg>
        <pc:spChg chg="mod">
          <ac:chgData name="Trent Adams" userId="2cc64ee2-dd03-4a26-98c6-347841c80a47" providerId="ADAL" clId="{31E544C6-1E37-4881-9E9D-18820EA2FCB7}" dt="2026-05-16T12:24:56.952" v="142" actId="1076"/>
          <ac:spMkLst>
            <pc:docMk/>
            <pc:sldMk cId="356011745" sldId="272"/>
            <ac:spMk id="9" creationId="{B7E648C0-0E58-9CF9-4C91-2BD0CA7D7C76}"/>
          </ac:spMkLst>
        </pc:spChg>
        <pc:spChg chg="mod">
          <ac:chgData name="Trent Adams" userId="2cc64ee2-dd03-4a26-98c6-347841c80a47" providerId="ADAL" clId="{31E544C6-1E37-4881-9E9D-18820EA2FCB7}" dt="2026-05-16T12:47:19.020" v="197" actId="1076"/>
          <ac:spMkLst>
            <pc:docMk/>
            <pc:sldMk cId="356011745" sldId="272"/>
            <ac:spMk id="10" creationId="{8F9A2862-F5B7-90AE-41DF-26A0DDED011B}"/>
          </ac:spMkLst>
        </pc:spChg>
        <pc:picChg chg="mod">
          <ac:chgData name="Trent Adams" userId="2cc64ee2-dd03-4a26-98c6-347841c80a47" providerId="ADAL" clId="{31E544C6-1E37-4881-9E9D-18820EA2FCB7}" dt="2026-05-16T12:24:49.478" v="141" actId="1076"/>
          <ac:picMkLst>
            <pc:docMk/>
            <pc:sldMk cId="356011745" sldId="272"/>
            <ac:picMk id="3" creationId="{CE422222-4FEF-58D8-D5BB-F214D32FDE02}"/>
          </ac:picMkLst>
        </pc:picChg>
      </pc:sldChg>
      <pc:sldChg chg="modSp mod">
        <pc:chgData name="Trent Adams" userId="2cc64ee2-dd03-4a26-98c6-347841c80a47" providerId="ADAL" clId="{31E544C6-1E37-4881-9E9D-18820EA2FCB7}" dt="2026-05-16T12:25:08.134" v="143" actId="1076"/>
        <pc:sldMkLst>
          <pc:docMk/>
          <pc:sldMk cId="2298413153" sldId="273"/>
        </pc:sldMkLst>
        <pc:spChg chg="mod">
          <ac:chgData name="Trent Adams" userId="2cc64ee2-dd03-4a26-98c6-347841c80a47" providerId="ADAL" clId="{31E544C6-1E37-4881-9E9D-18820EA2FCB7}" dt="2026-05-16T12:25:08.134" v="143" actId="1076"/>
          <ac:spMkLst>
            <pc:docMk/>
            <pc:sldMk cId="2298413153" sldId="273"/>
            <ac:spMk id="9" creationId="{EC5E0F8F-5C13-493D-E77D-2BDD5E636B1C}"/>
          </ac:spMkLst>
        </pc:spChg>
      </pc:sldChg>
      <pc:sldChg chg="modSp mod">
        <pc:chgData name="Trent Adams" userId="2cc64ee2-dd03-4a26-98c6-347841c80a47" providerId="ADAL" clId="{31E544C6-1E37-4881-9E9D-18820EA2FCB7}" dt="2026-05-16T12:36:53.264" v="188" actId="207"/>
        <pc:sldMkLst>
          <pc:docMk/>
          <pc:sldMk cId="2250344748" sldId="342"/>
        </pc:sldMkLst>
        <pc:spChg chg="mod">
          <ac:chgData name="Trent Adams" userId="2cc64ee2-dd03-4a26-98c6-347841c80a47" providerId="ADAL" clId="{31E544C6-1E37-4881-9E9D-18820EA2FCB7}" dt="2026-05-16T12:32:38.797" v="180" actId="692"/>
          <ac:spMkLst>
            <pc:docMk/>
            <pc:sldMk cId="2250344748" sldId="342"/>
            <ac:spMk id="6" creationId="{C7FC16D3-2284-AF95-E382-5CE9DF289726}"/>
          </ac:spMkLst>
        </pc:spChg>
        <pc:spChg chg="mod">
          <ac:chgData name="Trent Adams" userId="2cc64ee2-dd03-4a26-98c6-347841c80a47" providerId="ADAL" clId="{31E544C6-1E37-4881-9E9D-18820EA2FCB7}" dt="2026-05-16T12:36:53.264" v="188" actId="207"/>
          <ac:spMkLst>
            <pc:docMk/>
            <pc:sldMk cId="2250344748" sldId="342"/>
            <ac:spMk id="7" creationId="{E45CA1D4-65C2-08C6-6038-35D094660952}"/>
          </ac:spMkLst>
        </pc:spChg>
        <pc:cxnChg chg="mod">
          <ac:chgData name="Trent Adams" userId="2cc64ee2-dd03-4a26-98c6-347841c80a47" providerId="ADAL" clId="{31E544C6-1E37-4881-9E9D-18820EA2FCB7}" dt="2026-05-16T12:32:42.330" v="181" actId="692"/>
          <ac:cxnSpMkLst>
            <pc:docMk/>
            <pc:sldMk cId="2250344748" sldId="342"/>
            <ac:cxnSpMk id="8" creationId="{CE3E5838-79C4-63F6-B252-D173A6CBC567}"/>
          </ac:cxnSpMkLst>
        </pc:cxnChg>
      </pc:sldChg>
      <pc:sldChg chg="modSp mod">
        <pc:chgData name="Trent Adams" userId="2cc64ee2-dd03-4a26-98c6-347841c80a47" providerId="ADAL" clId="{31E544C6-1E37-4881-9E9D-18820EA2FCB7}" dt="2026-05-16T12:55:55.166" v="222" actId="207"/>
        <pc:sldMkLst>
          <pc:docMk/>
          <pc:sldMk cId="185720778" sldId="364"/>
        </pc:sldMkLst>
        <pc:spChg chg="mod">
          <ac:chgData name="Trent Adams" userId="2cc64ee2-dd03-4a26-98c6-347841c80a47" providerId="ADAL" clId="{31E544C6-1E37-4881-9E9D-18820EA2FCB7}" dt="2026-05-16T12:45:23.348" v="196" actId="207"/>
          <ac:spMkLst>
            <pc:docMk/>
            <pc:sldMk cId="185720778" sldId="364"/>
            <ac:spMk id="2" creationId="{35EE3BF0-38EA-6761-CA4A-586765A463A2}"/>
          </ac:spMkLst>
        </pc:spChg>
        <pc:spChg chg="mod">
          <ac:chgData name="Trent Adams" userId="2cc64ee2-dd03-4a26-98c6-347841c80a47" providerId="ADAL" clId="{31E544C6-1E37-4881-9E9D-18820EA2FCB7}" dt="2026-05-16T12:55:55.166" v="222" actId="207"/>
          <ac:spMkLst>
            <pc:docMk/>
            <pc:sldMk cId="185720778" sldId="364"/>
            <ac:spMk id="5" creationId="{2680C663-8FA3-6DC4-2F89-62760DDCF544}"/>
          </ac:spMkLst>
        </pc:spChg>
        <pc:spChg chg="mod">
          <ac:chgData name="Trent Adams" userId="2cc64ee2-dd03-4a26-98c6-347841c80a47" providerId="ADAL" clId="{31E544C6-1E37-4881-9E9D-18820EA2FCB7}" dt="2026-05-16T12:43:38.353" v="192" actId="207"/>
          <ac:spMkLst>
            <pc:docMk/>
            <pc:sldMk cId="185720778" sldId="364"/>
            <ac:spMk id="6" creationId="{EFE88AFF-A756-A719-364F-B4C04FC0326F}"/>
          </ac:spMkLst>
        </pc:spChg>
        <pc:spChg chg="mod">
          <ac:chgData name="Trent Adams" userId="2cc64ee2-dd03-4a26-98c6-347841c80a47" providerId="ADAL" clId="{31E544C6-1E37-4881-9E9D-18820EA2FCB7}" dt="2026-05-16T12:43:52.227" v="193" actId="207"/>
          <ac:spMkLst>
            <pc:docMk/>
            <pc:sldMk cId="185720778" sldId="364"/>
            <ac:spMk id="8" creationId="{D199E3F8-D004-1852-DC73-9625DCDDBBE0}"/>
          </ac:spMkLst>
        </pc:spChg>
        <pc:spChg chg="mod">
          <ac:chgData name="Trent Adams" userId="2cc64ee2-dd03-4a26-98c6-347841c80a47" providerId="ADAL" clId="{31E544C6-1E37-4881-9E9D-18820EA2FCB7}" dt="2026-05-16T12:44:11.586" v="194" actId="207"/>
          <ac:spMkLst>
            <pc:docMk/>
            <pc:sldMk cId="185720778" sldId="364"/>
            <ac:spMk id="25" creationId="{C13DBA24-6950-74F7-BC31-0F5BA6831E9F}"/>
          </ac:spMkLst>
        </pc:spChg>
        <pc:spChg chg="mod">
          <ac:chgData name="Trent Adams" userId="2cc64ee2-dd03-4a26-98c6-347841c80a47" providerId="ADAL" clId="{31E544C6-1E37-4881-9E9D-18820EA2FCB7}" dt="2026-05-16T12:44:17.623" v="195" actId="207"/>
          <ac:spMkLst>
            <pc:docMk/>
            <pc:sldMk cId="185720778" sldId="364"/>
            <ac:spMk id="26" creationId="{800346CE-0E44-63D3-21F6-4C868BB7CED9}"/>
          </ac:spMkLst>
        </pc:spChg>
      </pc:sldChg>
      <pc:sldChg chg="modSp mod">
        <pc:chgData name="Trent Adams" userId="2cc64ee2-dd03-4a26-98c6-347841c80a47" providerId="ADAL" clId="{31E544C6-1E37-4881-9E9D-18820EA2FCB7}" dt="2026-05-16T12:16:24.710" v="139" actId="207"/>
        <pc:sldMkLst>
          <pc:docMk/>
          <pc:sldMk cId="3062998947" sldId="365"/>
        </pc:sldMkLst>
        <pc:spChg chg="mod">
          <ac:chgData name="Trent Adams" userId="2cc64ee2-dd03-4a26-98c6-347841c80a47" providerId="ADAL" clId="{31E544C6-1E37-4881-9E9D-18820EA2FCB7}" dt="2026-05-16T12:16:24.710" v="139" actId="207"/>
          <ac:spMkLst>
            <pc:docMk/>
            <pc:sldMk cId="3062998947" sldId="365"/>
            <ac:spMk id="56" creationId="{7E924B4B-EFF1-0576-09B7-39E1A5E48444}"/>
          </ac:spMkLst>
        </pc:spChg>
        <pc:spChg chg="mod">
          <ac:chgData name="Trent Adams" userId="2cc64ee2-dd03-4a26-98c6-347841c80a47" providerId="ADAL" clId="{31E544C6-1E37-4881-9E9D-18820EA2FCB7}" dt="2026-05-16T12:15:37.005" v="138" actId="207"/>
          <ac:spMkLst>
            <pc:docMk/>
            <pc:sldMk cId="3062998947" sldId="365"/>
            <ac:spMk id="106" creationId="{7F51E846-8F1D-B5E2-D7CD-D56C8798A6E3}"/>
          </ac:spMkLst>
        </pc:spChg>
      </pc:sldChg>
      <pc:sldChg chg="modSp mod">
        <pc:chgData name="Trent Adams" userId="2cc64ee2-dd03-4a26-98c6-347841c80a47" providerId="ADAL" clId="{31E544C6-1E37-4881-9E9D-18820EA2FCB7}" dt="2026-05-16T12:56:45.050" v="225" actId="13822"/>
        <pc:sldMkLst>
          <pc:docMk/>
          <pc:sldMk cId="4097577595" sldId="366"/>
        </pc:sldMkLst>
        <pc:spChg chg="mod">
          <ac:chgData name="Trent Adams" userId="2cc64ee2-dd03-4a26-98c6-347841c80a47" providerId="ADAL" clId="{31E544C6-1E37-4881-9E9D-18820EA2FCB7}" dt="2026-05-16T12:56:45.050" v="225" actId="13822"/>
          <ac:spMkLst>
            <pc:docMk/>
            <pc:sldMk cId="4097577595" sldId="366"/>
            <ac:spMk id="11" creationId="{D4705E0F-08BC-1D3D-005E-A38CD00B5920}"/>
          </ac:spMkLst>
        </pc:spChg>
      </pc:sldChg>
      <pc:sldChg chg="modSp mod">
        <pc:chgData name="Trent Adams" userId="2cc64ee2-dd03-4a26-98c6-347841c80a47" providerId="ADAL" clId="{31E544C6-1E37-4881-9E9D-18820EA2FCB7}" dt="2026-05-16T12:51:14.412" v="217" actId="114"/>
        <pc:sldMkLst>
          <pc:docMk/>
          <pc:sldMk cId="3843818831" sldId="370"/>
        </pc:sldMkLst>
        <pc:spChg chg="mod">
          <ac:chgData name="Trent Adams" userId="2cc64ee2-dd03-4a26-98c6-347841c80a47" providerId="ADAL" clId="{31E544C6-1E37-4881-9E9D-18820EA2FCB7}" dt="2026-05-16T12:49:33.267" v="200" actId="207"/>
          <ac:spMkLst>
            <pc:docMk/>
            <pc:sldMk cId="3843818831" sldId="370"/>
            <ac:spMk id="36" creationId="{9FC6C277-163F-9F03-BD1F-2EEDF5DF51C2}"/>
          </ac:spMkLst>
        </pc:spChg>
        <pc:spChg chg="mod">
          <ac:chgData name="Trent Adams" userId="2cc64ee2-dd03-4a26-98c6-347841c80a47" providerId="ADAL" clId="{31E544C6-1E37-4881-9E9D-18820EA2FCB7}" dt="2026-05-16T12:51:14.412" v="217" actId="114"/>
          <ac:spMkLst>
            <pc:docMk/>
            <pc:sldMk cId="3843818831" sldId="370"/>
            <ac:spMk id="38" creationId="{D0430ED3-2D58-061B-5198-7FDADB16B6FE}"/>
          </ac:spMkLst>
        </pc:spChg>
      </pc:sldChg>
      <pc:sldChg chg="modSp mod">
        <pc:chgData name="Trent Adams" userId="2cc64ee2-dd03-4a26-98c6-347841c80a47" providerId="ADAL" clId="{31E544C6-1E37-4881-9E9D-18820EA2FCB7}" dt="2026-05-16T12:52:03.610" v="220" actId="1076"/>
        <pc:sldMkLst>
          <pc:docMk/>
          <pc:sldMk cId="3226062102" sldId="388"/>
        </pc:sldMkLst>
        <pc:spChg chg="mod">
          <ac:chgData name="Trent Adams" userId="2cc64ee2-dd03-4a26-98c6-347841c80a47" providerId="ADAL" clId="{31E544C6-1E37-4881-9E9D-18820EA2FCB7}" dt="2026-05-16T12:51:55.252" v="219" actId="14100"/>
          <ac:spMkLst>
            <pc:docMk/>
            <pc:sldMk cId="3226062102" sldId="388"/>
            <ac:spMk id="3" creationId="{6C9DF6C9-C698-665A-5EBB-F0576C7D14C7}"/>
          </ac:spMkLst>
        </pc:spChg>
        <pc:spChg chg="mod ord">
          <ac:chgData name="Trent Adams" userId="2cc64ee2-dd03-4a26-98c6-347841c80a47" providerId="ADAL" clId="{31E544C6-1E37-4881-9E9D-18820EA2FCB7}" dt="2026-05-16T12:29:21.495" v="171" actId="166"/>
          <ac:spMkLst>
            <pc:docMk/>
            <pc:sldMk cId="3226062102" sldId="388"/>
            <ac:spMk id="4" creationId="{5F5AEAF3-C77E-C3F2-D156-DC9714CFDCA1}"/>
          </ac:spMkLst>
        </pc:spChg>
        <pc:spChg chg="mod">
          <ac:chgData name="Trent Adams" userId="2cc64ee2-dd03-4a26-98c6-347841c80a47" providerId="ADAL" clId="{31E544C6-1E37-4881-9E9D-18820EA2FCB7}" dt="2026-05-16T12:52:03.610" v="220" actId="1076"/>
          <ac:spMkLst>
            <pc:docMk/>
            <pc:sldMk cId="3226062102" sldId="388"/>
            <ac:spMk id="9" creationId="{B2953475-8C4F-E9CF-16AD-723595AFA27B}"/>
          </ac:spMkLst>
        </pc:spChg>
      </pc:sldChg>
      <pc:sldChg chg="modSp mod">
        <pc:chgData name="Trent Adams" userId="2cc64ee2-dd03-4a26-98c6-347841c80a47" providerId="ADAL" clId="{31E544C6-1E37-4881-9E9D-18820EA2FCB7}" dt="2026-05-16T12:28:51.716" v="167" actId="166"/>
        <pc:sldMkLst>
          <pc:docMk/>
          <pc:sldMk cId="1174547905" sldId="389"/>
        </pc:sldMkLst>
        <pc:spChg chg="mod ord">
          <ac:chgData name="Trent Adams" userId="2cc64ee2-dd03-4a26-98c6-347841c80a47" providerId="ADAL" clId="{31E544C6-1E37-4881-9E9D-18820EA2FCB7}" dt="2026-05-16T12:28:51.716" v="167" actId="166"/>
          <ac:spMkLst>
            <pc:docMk/>
            <pc:sldMk cId="1174547905" sldId="389"/>
            <ac:spMk id="6" creationId="{AE02B8CE-C8F5-ECEC-013B-77B359ACA59F}"/>
          </ac:spMkLst>
        </pc:spChg>
        <pc:spChg chg="mod">
          <ac:chgData name="Trent Adams" userId="2cc64ee2-dd03-4a26-98c6-347841c80a47" providerId="ADAL" clId="{31E544C6-1E37-4881-9E9D-18820EA2FCB7}" dt="2026-05-16T12:27:22.147" v="153" actId="1076"/>
          <ac:spMkLst>
            <pc:docMk/>
            <pc:sldMk cId="1174547905" sldId="389"/>
            <ac:spMk id="10" creationId="{EFAB6451-C7F5-54A7-B7E7-77D47E33402A}"/>
          </ac:spMkLst>
        </pc:spChg>
        <pc:spChg chg="mod">
          <ac:chgData name="Trent Adams" userId="2cc64ee2-dd03-4a26-98c6-347841c80a47" providerId="ADAL" clId="{31E544C6-1E37-4881-9E9D-18820EA2FCB7}" dt="2026-05-16T12:27:26.284" v="154" actId="1076"/>
          <ac:spMkLst>
            <pc:docMk/>
            <pc:sldMk cId="1174547905" sldId="389"/>
            <ac:spMk id="11" creationId="{E675A697-A526-C522-9F74-8D095E4D16C1}"/>
          </ac:spMkLst>
        </pc:spChg>
        <pc:picChg chg="mod">
          <ac:chgData name="Trent Adams" userId="2cc64ee2-dd03-4a26-98c6-347841c80a47" providerId="ADAL" clId="{31E544C6-1E37-4881-9E9D-18820EA2FCB7}" dt="2026-05-16T12:27:17.164" v="152" actId="1076"/>
          <ac:picMkLst>
            <pc:docMk/>
            <pc:sldMk cId="1174547905" sldId="389"/>
            <ac:picMk id="3" creationId="{9DA8AA04-FCCE-8D61-C8DD-B459413ECD86}"/>
          </ac:picMkLst>
        </pc:picChg>
      </pc:sldChg>
      <pc:sldChg chg="modSp mod">
        <pc:chgData name="Trent Adams" userId="2cc64ee2-dd03-4a26-98c6-347841c80a47" providerId="ADAL" clId="{31E544C6-1E37-4881-9E9D-18820EA2FCB7}" dt="2026-05-16T12:28:41.861" v="165" actId="166"/>
        <pc:sldMkLst>
          <pc:docMk/>
          <pc:sldMk cId="982273241" sldId="390"/>
        </pc:sldMkLst>
        <pc:spChg chg="mod ord">
          <ac:chgData name="Trent Adams" userId="2cc64ee2-dd03-4a26-98c6-347841c80a47" providerId="ADAL" clId="{31E544C6-1E37-4881-9E9D-18820EA2FCB7}" dt="2026-05-16T12:28:41.861" v="165" actId="166"/>
          <ac:spMkLst>
            <pc:docMk/>
            <pc:sldMk cId="982273241" sldId="390"/>
            <ac:spMk id="4" creationId="{47AF9F12-1847-3D0F-5C72-53DC55058104}"/>
          </ac:spMkLst>
        </pc:spChg>
      </pc:sldChg>
      <pc:sldChg chg="modSp mod">
        <pc:chgData name="Trent Adams" userId="2cc64ee2-dd03-4a26-98c6-347841c80a47" providerId="ADAL" clId="{31E544C6-1E37-4881-9E9D-18820EA2FCB7}" dt="2026-05-16T12:52:38.575" v="221" actId="1076"/>
        <pc:sldMkLst>
          <pc:docMk/>
          <pc:sldMk cId="3526320874" sldId="407"/>
        </pc:sldMkLst>
        <pc:spChg chg="mod">
          <ac:chgData name="Trent Adams" userId="2cc64ee2-dd03-4a26-98c6-347841c80a47" providerId="ADAL" clId="{31E544C6-1E37-4881-9E9D-18820EA2FCB7}" dt="2026-05-16T12:52:38.575" v="221" actId="1076"/>
          <ac:spMkLst>
            <pc:docMk/>
            <pc:sldMk cId="3526320874" sldId="407"/>
            <ac:spMk id="2" creationId="{D1589AFB-B2C7-6EFB-AD9F-A97972D701B9}"/>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s>
</file>

<file path=ppt/diagrams/_rels/data2.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A8A05F-616B-4AB6-A792-F14359D028C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80116F5-B15D-4A68-A6C8-2DBE03E8633A}">
      <dgm:prSet/>
      <dgm:spPr/>
      <dgm:t>
        <a:bodyPr/>
        <a:lstStyle/>
        <a:p>
          <a:pPr>
            <a:lnSpc>
              <a:spcPct val="100000"/>
            </a:lnSpc>
          </a:pPr>
          <a:r>
            <a:rPr lang="en-US" dirty="0">
              <a:latin typeface="Arial" panose="020B0604020202020204" pitchFamily="34" charset="0"/>
              <a:cs typeface="Arial" panose="020B0604020202020204" pitchFamily="34" charset="0"/>
            </a:rPr>
            <a:t>Fossils are the preserved remains or traces of living things that lived in the past. Another name for living things is organisms.</a:t>
          </a:r>
        </a:p>
      </dgm:t>
    </dgm:pt>
    <dgm:pt modelId="{124FEF09-74E8-4D3C-AFD9-39152329B114}" type="parTrans" cxnId="{40FCEC6F-D67D-4057-AD10-9B23DFC60607}">
      <dgm:prSet/>
      <dgm:spPr/>
      <dgm:t>
        <a:bodyPr/>
        <a:lstStyle/>
        <a:p>
          <a:endParaRPr lang="en-US"/>
        </a:p>
      </dgm:t>
    </dgm:pt>
    <dgm:pt modelId="{717DEA0D-0E40-44CF-934C-3A7A8596AACD}" type="sibTrans" cxnId="{40FCEC6F-D67D-4057-AD10-9B23DFC60607}">
      <dgm:prSet/>
      <dgm:spPr/>
      <dgm:t>
        <a:bodyPr/>
        <a:lstStyle/>
        <a:p>
          <a:endParaRPr lang="en-US"/>
        </a:p>
      </dgm:t>
    </dgm:pt>
    <dgm:pt modelId="{0FE27319-1928-471A-A1DE-886C5A8BAFD4}">
      <dgm:prSet/>
      <dgm:spPr/>
      <dgm:t>
        <a:bodyPr/>
        <a:lstStyle/>
        <a:p>
          <a:pPr>
            <a:lnSpc>
              <a:spcPct val="100000"/>
            </a:lnSpc>
          </a:pPr>
          <a:r>
            <a:rPr lang="en-US" dirty="0">
              <a:latin typeface="Arial" panose="020B0604020202020204" pitchFamily="34" charset="0"/>
              <a:cs typeface="Arial" panose="020B0604020202020204" pitchFamily="34" charset="0"/>
            </a:rPr>
            <a:t>Most fossils come from the hard parts of the organism (bones, teeth, shells) because they are tougher and less likely to be destroyed by chemical or physical processes.</a:t>
          </a:r>
        </a:p>
      </dgm:t>
    </dgm:pt>
    <dgm:pt modelId="{095F2BBB-8D06-48BA-9F91-5011CAE06909}" type="parTrans" cxnId="{A145B31E-6B14-43FB-9DE1-8A150E65B81E}">
      <dgm:prSet/>
      <dgm:spPr/>
      <dgm:t>
        <a:bodyPr/>
        <a:lstStyle/>
        <a:p>
          <a:endParaRPr lang="en-US"/>
        </a:p>
      </dgm:t>
    </dgm:pt>
    <dgm:pt modelId="{761BBAA6-EEA5-4E44-95EC-CCE2032D9085}" type="sibTrans" cxnId="{A145B31E-6B14-43FB-9DE1-8A150E65B81E}">
      <dgm:prSet/>
      <dgm:spPr/>
      <dgm:t>
        <a:bodyPr/>
        <a:lstStyle/>
        <a:p>
          <a:endParaRPr lang="en-US"/>
        </a:p>
      </dgm:t>
    </dgm:pt>
    <dgm:pt modelId="{96D0540E-CC30-4585-A01A-BD0BC1E435F0}">
      <dgm:prSet/>
      <dgm:spPr/>
      <dgm:t>
        <a:bodyPr/>
        <a:lstStyle/>
        <a:p>
          <a:pPr>
            <a:lnSpc>
              <a:spcPct val="100000"/>
            </a:lnSpc>
          </a:pPr>
          <a:r>
            <a:rPr lang="en-US" dirty="0">
              <a:latin typeface="Arial" panose="020B0604020202020204" pitchFamily="34" charset="0"/>
              <a:cs typeface="Arial" panose="020B0604020202020204" pitchFamily="34" charset="0"/>
            </a:rPr>
            <a:t>But animals also can leave their footprints, eggs, or even poo! All of these can become fossils.</a:t>
          </a:r>
        </a:p>
      </dgm:t>
      <dgm:extLst>
        <a:ext uri="{E40237B7-FDA0-4F09-8148-C483321AD2D9}">
          <dgm14:cNvPr xmlns:dgm14="http://schemas.microsoft.com/office/drawing/2010/diagram" id="0" name="" descr="Fossils are the preserved remains or traces of living things that lived in the past. Another name for living things is organisms.&#10;Most fossils come from the hard parts of the organism (bones, teeth, shells) because they are tougher and less likely to be destroyed by chemical or physical processes.&#10;But animals also can leave their footprints, eggs, or even poo! All of these can become fossils.&#10;&#10;&#10;"/>
        </a:ext>
      </dgm:extLst>
    </dgm:pt>
    <dgm:pt modelId="{4F1B6A95-E683-4DC5-9265-4F4E02102EA1}" type="parTrans" cxnId="{FE1DF3B9-F890-46B3-9146-2ADD46116443}">
      <dgm:prSet/>
      <dgm:spPr/>
      <dgm:t>
        <a:bodyPr/>
        <a:lstStyle/>
        <a:p>
          <a:endParaRPr lang="en-US"/>
        </a:p>
      </dgm:t>
    </dgm:pt>
    <dgm:pt modelId="{9B66C74C-2910-4FA9-9F14-BEE08D36305C}" type="sibTrans" cxnId="{FE1DF3B9-F890-46B3-9146-2ADD46116443}">
      <dgm:prSet/>
      <dgm:spPr/>
      <dgm:t>
        <a:bodyPr/>
        <a:lstStyle/>
        <a:p>
          <a:endParaRPr lang="en-US"/>
        </a:p>
      </dgm:t>
    </dgm:pt>
    <dgm:pt modelId="{64058E87-2740-4E66-82D4-ABDABFE6B0D1}" type="pres">
      <dgm:prSet presAssocID="{0CA8A05F-616B-4AB6-A792-F14359D028CE}" presName="root" presStyleCnt="0">
        <dgm:presLayoutVars>
          <dgm:dir/>
          <dgm:resizeHandles val="exact"/>
        </dgm:presLayoutVars>
      </dgm:prSet>
      <dgm:spPr/>
    </dgm:pt>
    <dgm:pt modelId="{BA96C333-9D46-480A-8C6D-0BDF4FD4B627}" type="pres">
      <dgm:prSet presAssocID="{380116F5-B15D-4A68-A6C8-2DBE03E8633A}" presName="compNode" presStyleCnt="0"/>
      <dgm:spPr/>
    </dgm:pt>
    <dgm:pt modelId="{DD6E982E-E85A-4961-9CAE-88D0F830CD07}" type="pres">
      <dgm:prSet presAssocID="{380116F5-B15D-4A68-A6C8-2DBE03E8633A}" presName="bgRect" presStyleLbl="bgShp" presStyleIdx="0" presStyleCnt="3">
        <dgm:style>
          <a:lnRef idx="2">
            <a:schemeClr val="accent5"/>
          </a:lnRef>
          <a:fillRef idx="1">
            <a:schemeClr val="lt1"/>
          </a:fillRef>
          <a:effectRef idx="0">
            <a:schemeClr val="accent5"/>
          </a:effectRef>
          <a:fontRef idx="minor">
            <a:schemeClr val="dk1"/>
          </a:fontRef>
        </dgm:style>
      </dgm:prSet>
      <dgm:spPr/>
    </dgm:pt>
    <dgm:pt modelId="{483E2A2A-CB63-466E-B7C3-6C5B9DD9D892}" type="pres">
      <dgm:prSet presAssocID="{380116F5-B15D-4A68-A6C8-2DBE03E8633A}"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Brontosaurus"/>
        </a:ext>
      </dgm:extLst>
    </dgm:pt>
    <dgm:pt modelId="{234784EA-08D4-45B1-9742-F2DBD9338FCF}" type="pres">
      <dgm:prSet presAssocID="{380116F5-B15D-4A68-A6C8-2DBE03E8633A}" presName="spaceRect" presStyleCnt="0"/>
      <dgm:spPr/>
    </dgm:pt>
    <dgm:pt modelId="{82C1070A-C559-4B03-9F76-0444CD45A63A}" type="pres">
      <dgm:prSet presAssocID="{380116F5-B15D-4A68-A6C8-2DBE03E8633A}" presName="parTx" presStyleLbl="revTx" presStyleIdx="0" presStyleCnt="3">
        <dgm:presLayoutVars>
          <dgm:chMax val="0"/>
          <dgm:chPref val="0"/>
        </dgm:presLayoutVars>
      </dgm:prSet>
      <dgm:spPr/>
    </dgm:pt>
    <dgm:pt modelId="{78AAA898-5BAE-4002-8FD6-085B23DD56B1}" type="pres">
      <dgm:prSet presAssocID="{717DEA0D-0E40-44CF-934C-3A7A8596AACD}" presName="sibTrans" presStyleCnt="0"/>
      <dgm:spPr/>
    </dgm:pt>
    <dgm:pt modelId="{E6C52339-A0B4-4D4C-857E-AAC762CA75FD}" type="pres">
      <dgm:prSet presAssocID="{0FE27319-1928-471A-A1DE-886C5A8BAFD4}" presName="compNode" presStyleCnt="0"/>
      <dgm:spPr/>
    </dgm:pt>
    <dgm:pt modelId="{26EAFA02-3A28-4D5B-9CB1-5BA4ACEB59A3}" type="pres">
      <dgm:prSet presAssocID="{0FE27319-1928-471A-A1DE-886C5A8BAFD4}" presName="bgRect" presStyleLbl="bgShp" presStyleIdx="1" presStyleCnt="3">
        <dgm:style>
          <a:lnRef idx="2">
            <a:schemeClr val="accent6"/>
          </a:lnRef>
          <a:fillRef idx="1">
            <a:schemeClr val="lt1"/>
          </a:fillRef>
          <a:effectRef idx="0">
            <a:schemeClr val="accent6"/>
          </a:effectRef>
          <a:fontRef idx="minor">
            <a:schemeClr val="dk1"/>
          </a:fontRef>
        </dgm:style>
      </dgm:prSet>
      <dgm:spPr/>
    </dgm:pt>
    <dgm:pt modelId="{5DF25BD3-A351-4E2F-9311-412FA70ACDA5}" type="pres">
      <dgm:prSet presAssocID="{0FE27319-1928-471A-A1DE-886C5A8BAFD4}"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ead Tyrannosaurus Rex"/>
        </a:ext>
      </dgm:extLst>
    </dgm:pt>
    <dgm:pt modelId="{F94399E1-3C0B-4920-B386-391971A4F842}" type="pres">
      <dgm:prSet presAssocID="{0FE27319-1928-471A-A1DE-886C5A8BAFD4}" presName="spaceRect" presStyleCnt="0"/>
      <dgm:spPr/>
    </dgm:pt>
    <dgm:pt modelId="{766CD6BA-5D2C-456B-860D-CB42DB7D1F76}" type="pres">
      <dgm:prSet presAssocID="{0FE27319-1928-471A-A1DE-886C5A8BAFD4}" presName="parTx" presStyleLbl="revTx" presStyleIdx="1" presStyleCnt="3">
        <dgm:presLayoutVars>
          <dgm:chMax val="0"/>
          <dgm:chPref val="0"/>
        </dgm:presLayoutVars>
      </dgm:prSet>
      <dgm:spPr/>
    </dgm:pt>
    <dgm:pt modelId="{8FF30D80-E135-4411-ABCE-3DCD51097CDB}" type="pres">
      <dgm:prSet presAssocID="{761BBAA6-EEA5-4E44-95EC-CCE2032D9085}" presName="sibTrans" presStyleCnt="0"/>
      <dgm:spPr/>
    </dgm:pt>
    <dgm:pt modelId="{9B1C3820-9FEA-4909-A457-2E679F4E5892}" type="pres">
      <dgm:prSet presAssocID="{96D0540E-CC30-4585-A01A-BD0BC1E435F0}" presName="compNode" presStyleCnt="0"/>
      <dgm:spPr/>
    </dgm:pt>
    <dgm:pt modelId="{C8733F56-5D2C-43A6-98FD-540B8F0EA39B}" type="pres">
      <dgm:prSet presAssocID="{96D0540E-CC30-4585-A01A-BD0BC1E435F0}" presName="bgRect" presStyleLbl="bgShp" presStyleIdx="2" presStyleCnt="3">
        <dgm:style>
          <a:lnRef idx="2">
            <a:schemeClr val="accent2"/>
          </a:lnRef>
          <a:fillRef idx="1">
            <a:schemeClr val="lt1"/>
          </a:fillRef>
          <a:effectRef idx="0">
            <a:schemeClr val="accent2"/>
          </a:effectRef>
          <a:fontRef idx="minor">
            <a:schemeClr val="dk1"/>
          </a:fontRef>
        </dgm:style>
      </dgm:prSet>
      <dgm:spPr/>
    </dgm:pt>
    <dgm:pt modelId="{D0A16774-A04F-4B97-9C1F-189BA379C0B1}" type="pres">
      <dgm:prSet presAssocID="{96D0540E-CC30-4585-A01A-BD0BC1E435F0}"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Footprint"/>
        </a:ext>
      </dgm:extLst>
    </dgm:pt>
    <dgm:pt modelId="{9C5E3CE3-9F8A-46C9-B8C1-4A62BD0E3FC9}" type="pres">
      <dgm:prSet presAssocID="{96D0540E-CC30-4585-A01A-BD0BC1E435F0}" presName="spaceRect" presStyleCnt="0"/>
      <dgm:spPr/>
    </dgm:pt>
    <dgm:pt modelId="{099AC183-6D05-49BC-A0EE-AB87950DA0C2}" type="pres">
      <dgm:prSet presAssocID="{96D0540E-CC30-4585-A01A-BD0BC1E435F0}" presName="parTx" presStyleLbl="revTx" presStyleIdx="2" presStyleCnt="3">
        <dgm:presLayoutVars>
          <dgm:chMax val="0"/>
          <dgm:chPref val="0"/>
        </dgm:presLayoutVars>
      </dgm:prSet>
      <dgm:spPr/>
    </dgm:pt>
  </dgm:ptLst>
  <dgm:cxnLst>
    <dgm:cxn modelId="{D6A00B0E-89A2-44F5-83EA-1ACF8A481C1F}" type="presOf" srcId="{96D0540E-CC30-4585-A01A-BD0BC1E435F0}" destId="{099AC183-6D05-49BC-A0EE-AB87950DA0C2}" srcOrd="0" destOrd="0" presId="urn:microsoft.com/office/officeart/2018/2/layout/IconVerticalSolidList"/>
    <dgm:cxn modelId="{A145B31E-6B14-43FB-9DE1-8A150E65B81E}" srcId="{0CA8A05F-616B-4AB6-A792-F14359D028CE}" destId="{0FE27319-1928-471A-A1DE-886C5A8BAFD4}" srcOrd="1" destOrd="0" parTransId="{095F2BBB-8D06-48BA-9F91-5011CAE06909}" sibTransId="{761BBAA6-EEA5-4E44-95EC-CCE2032D9085}"/>
    <dgm:cxn modelId="{8A79B139-1D9D-4BB2-BF75-976C0223DEE1}" type="presOf" srcId="{0CA8A05F-616B-4AB6-A792-F14359D028CE}" destId="{64058E87-2740-4E66-82D4-ABDABFE6B0D1}" srcOrd="0" destOrd="0" presId="urn:microsoft.com/office/officeart/2018/2/layout/IconVerticalSolidList"/>
    <dgm:cxn modelId="{40FCEC6F-D67D-4057-AD10-9B23DFC60607}" srcId="{0CA8A05F-616B-4AB6-A792-F14359D028CE}" destId="{380116F5-B15D-4A68-A6C8-2DBE03E8633A}" srcOrd="0" destOrd="0" parTransId="{124FEF09-74E8-4D3C-AFD9-39152329B114}" sibTransId="{717DEA0D-0E40-44CF-934C-3A7A8596AACD}"/>
    <dgm:cxn modelId="{FE1DF3B9-F890-46B3-9146-2ADD46116443}" srcId="{0CA8A05F-616B-4AB6-A792-F14359D028CE}" destId="{96D0540E-CC30-4585-A01A-BD0BC1E435F0}" srcOrd="2" destOrd="0" parTransId="{4F1B6A95-E683-4DC5-9265-4F4E02102EA1}" sibTransId="{9B66C74C-2910-4FA9-9F14-BEE08D36305C}"/>
    <dgm:cxn modelId="{1FEFE5BC-8D17-484B-B77F-DCC3FF3F4D85}" type="presOf" srcId="{0FE27319-1928-471A-A1DE-886C5A8BAFD4}" destId="{766CD6BA-5D2C-456B-860D-CB42DB7D1F76}" srcOrd="0" destOrd="0" presId="urn:microsoft.com/office/officeart/2018/2/layout/IconVerticalSolidList"/>
    <dgm:cxn modelId="{F10896C0-2ACA-47D8-BF91-3037CE2C1F21}" type="presOf" srcId="{380116F5-B15D-4A68-A6C8-2DBE03E8633A}" destId="{82C1070A-C559-4B03-9F76-0444CD45A63A}" srcOrd="0" destOrd="0" presId="urn:microsoft.com/office/officeart/2018/2/layout/IconVerticalSolidList"/>
    <dgm:cxn modelId="{1DF17E8B-33F2-42A4-BAE2-75BB7F53776E}" type="presParOf" srcId="{64058E87-2740-4E66-82D4-ABDABFE6B0D1}" destId="{BA96C333-9D46-480A-8C6D-0BDF4FD4B627}" srcOrd="0" destOrd="0" presId="urn:microsoft.com/office/officeart/2018/2/layout/IconVerticalSolidList"/>
    <dgm:cxn modelId="{75C23635-D1C2-4524-AB62-219657986E1B}" type="presParOf" srcId="{BA96C333-9D46-480A-8C6D-0BDF4FD4B627}" destId="{DD6E982E-E85A-4961-9CAE-88D0F830CD07}" srcOrd="0" destOrd="0" presId="urn:microsoft.com/office/officeart/2018/2/layout/IconVerticalSolidList"/>
    <dgm:cxn modelId="{54F99EA2-38E4-4F69-8E88-E162469786CE}" type="presParOf" srcId="{BA96C333-9D46-480A-8C6D-0BDF4FD4B627}" destId="{483E2A2A-CB63-466E-B7C3-6C5B9DD9D892}" srcOrd="1" destOrd="0" presId="urn:microsoft.com/office/officeart/2018/2/layout/IconVerticalSolidList"/>
    <dgm:cxn modelId="{9EAAB10D-B3FC-44BF-9A45-76D8646AF23F}" type="presParOf" srcId="{BA96C333-9D46-480A-8C6D-0BDF4FD4B627}" destId="{234784EA-08D4-45B1-9742-F2DBD9338FCF}" srcOrd="2" destOrd="0" presId="urn:microsoft.com/office/officeart/2018/2/layout/IconVerticalSolidList"/>
    <dgm:cxn modelId="{25FCD7C4-DDD7-4030-A2C6-FD1726E49A56}" type="presParOf" srcId="{BA96C333-9D46-480A-8C6D-0BDF4FD4B627}" destId="{82C1070A-C559-4B03-9F76-0444CD45A63A}" srcOrd="3" destOrd="0" presId="urn:microsoft.com/office/officeart/2018/2/layout/IconVerticalSolidList"/>
    <dgm:cxn modelId="{CFFCD9D3-2A5E-4587-91F9-63E882AD6259}" type="presParOf" srcId="{64058E87-2740-4E66-82D4-ABDABFE6B0D1}" destId="{78AAA898-5BAE-4002-8FD6-085B23DD56B1}" srcOrd="1" destOrd="0" presId="urn:microsoft.com/office/officeart/2018/2/layout/IconVerticalSolidList"/>
    <dgm:cxn modelId="{AFD962E8-81DF-4BD5-A243-12614CF5A0B8}" type="presParOf" srcId="{64058E87-2740-4E66-82D4-ABDABFE6B0D1}" destId="{E6C52339-A0B4-4D4C-857E-AAC762CA75FD}" srcOrd="2" destOrd="0" presId="urn:microsoft.com/office/officeart/2018/2/layout/IconVerticalSolidList"/>
    <dgm:cxn modelId="{472931A2-38EB-4AFE-8DD4-2BDB55154A13}" type="presParOf" srcId="{E6C52339-A0B4-4D4C-857E-AAC762CA75FD}" destId="{26EAFA02-3A28-4D5B-9CB1-5BA4ACEB59A3}" srcOrd="0" destOrd="0" presId="urn:microsoft.com/office/officeart/2018/2/layout/IconVerticalSolidList"/>
    <dgm:cxn modelId="{61AAB80C-1569-4B08-B85A-9565718A145A}" type="presParOf" srcId="{E6C52339-A0B4-4D4C-857E-AAC762CA75FD}" destId="{5DF25BD3-A351-4E2F-9311-412FA70ACDA5}" srcOrd="1" destOrd="0" presId="urn:microsoft.com/office/officeart/2018/2/layout/IconVerticalSolidList"/>
    <dgm:cxn modelId="{10C55216-FBA7-4D57-AF87-AA92194D4B54}" type="presParOf" srcId="{E6C52339-A0B4-4D4C-857E-AAC762CA75FD}" destId="{F94399E1-3C0B-4920-B386-391971A4F842}" srcOrd="2" destOrd="0" presId="urn:microsoft.com/office/officeart/2018/2/layout/IconVerticalSolidList"/>
    <dgm:cxn modelId="{FC5FCB1B-537D-49BC-90B6-25EB88D9E01B}" type="presParOf" srcId="{E6C52339-A0B4-4D4C-857E-AAC762CA75FD}" destId="{766CD6BA-5D2C-456B-860D-CB42DB7D1F76}" srcOrd="3" destOrd="0" presId="urn:microsoft.com/office/officeart/2018/2/layout/IconVerticalSolidList"/>
    <dgm:cxn modelId="{7F49D4A5-BAE2-4605-8318-29CDDEFDA422}" type="presParOf" srcId="{64058E87-2740-4E66-82D4-ABDABFE6B0D1}" destId="{8FF30D80-E135-4411-ABCE-3DCD51097CDB}" srcOrd="3" destOrd="0" presId="urn:microsoft.com/office/officeart/2018/2/layout/IconVerticalSolidList"/>
    <dgm:cxn modelId="{6A11EB14-121D-4D7A-908F-A38C12C37BE5}" type="presParOf" srcId="{64058E87-2740-4E66-82D4-ABDABFE6B0D1}" destId="{9B1C3820-9FEA-4909-A457-2E679F4E5892}" srcOrd="4" destOrd="0" presId="urn:microsoft.com/office/officeart/2018/2/layout/IconVerticalSolidList"/>
    <dgm:cxn modelId="{C5C44E07-748B-4D96-B3BF-9E149124E518}" type="presParOf" srcId="{9B1C3820-9FEA-4909-A457-2E679F4E5892}" destId="{C8733F56-5D2C-43A6-98FD-540B8F0EA39B}" srcOrd="0" destOrd="0" presId="urn:microsoft.com/office/officeart/2018/2/layout/IconVerticalSolidList"/>
    <dgm:cxn modelId="{D5BD1712-ED91-4549-8F25-7A7DCC636CCB}" type="presParOf" srcId="{9B1C3820-9FEA-4909-A457-2E679F4E5892}" destId="{D0A16774-A04F-4B97-9C1F-189BA379C0B1}" srcOrd="1" destOrd="0" presId="urn:microsoft.com/office/officeart/2018/2/layout/IconVerticalSolidList"/>
    <dgm:cxn modelId="{1701ADAA-9870-4E80-8891-548E062341CC}" type="presParOf" srcId="{9B1C3820-9FEA-4909-A457-2E679F4E5892}" destId="{9C5E3CE3-9F8A-46C9-B8C1-4A62BD0E3FC9}" srcOrd="2" destOrd="0" presId="urn:microsoft.com/office/officeart/2018/2/layout/IconVerticalSolidList"/>
    <dgm:cxn modelId="{E4060643-6925-4EF8-A76C-1D1B44A1B296}" type="presParOf" srcId="{9B1C3820-9FEA-4909-A457-2E679F4E5892}" destId="{099AC183-6D05-49BC-A0EE-AB87950DA0C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A8A05F-616B-4AB6-A792-F14359D028C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80116F5-B15D-4A68-A6C8-2DBE03E8633A}">
      <dgm:prSet/>
      <dgm:spPr/>
      <dgm:t>
        <a:bodyPr/>
        <a:lstStyle/>
        <a:p>
          <a:pPr>
            <a:lnSpc>
              <a:spcPct val="100000"/>
            </a:lnSpc>
          </a:pPr>
          <a:r>
            <a:rPr lang="en-US" dirty="0">
              <a:latin typeface="Arial" panose="020B0604020202020204" pitchFamily="34" charset="0"/>
              <a:cs typeface="Arial" panose="020B0604020202020204" pitchFamily="34" charset="0"/>
            </a:rPr>
            <a:t>Fossils are the preserved remains or traces of living things that lived in the past. Another name for living things is </a:t>
          </a:r>
          <a:r>
            <a:rPr lang="en-US" b="1" dirty="0">
              <a:latin typeface="Arial" panose="020B0604020202020204" pitchFamily="34" charset="0"/>
              <a:cs typeface="Arial" panose="020B0604020202020204" pitchFamily="34" charset="0"/>
            </a:rPr>
            <a:t>organisms</a:t>
          </a:r>
          <a:r>
            <a:rPr lang="en-US" dirty="0">
              <a:latin typeface="Arial" panose="020B0604020202020204" pitchFamily="34" charset="0"/>
              <a:cs typeface="Arial" panose="020B0604020202020204" pitchFamily="34" charset="0"/>
            </a:rPr>
            <a:t>.</a:t>
          </a:r>
        </a:p>
      </dgm:t>
    </dgm:pt>
    <dgm:pt modelId="{124FEF09-74E8-4D3C-AFD9-39152329B114}" type="parTrans" cxnId="{40FCEC6F-D67D-4057-AD10-9B23DFC60607}">
      <dgm:prSet/>
      <dgm:spPr/>
      <dgm:t>
        <a:bodyPr/>
        <a:lstStyle/>
        <a:p>
          <a:endParaRPr lang="en-US"/>
        </a:p>
      </dgm:t>
    </dgm:pt>
    <dgm:pt modelId="{717DEA0D-0E40-44CF-934C-3A7A8596AACD}" type="sibTrans" cxnId="{40FCEC6F-D67D-4057-AD10-9B23DFC60607}">
      <dgm:prSet/>
      <dgm:spPr/>
      <dgm:t>
        <a:bodyPr/>
        <a:lstStyle/>
        <a:p>
          <a:endParaRPr lang="en-US"/>
        </a:p>
      </dgm:t>
    </dgm:pt>
    <dgm:pt modelId="{0FE27319-1928-471A-A1DE-886C5A8BAFD4}">
      <dgm:prSet/>
      <dgm:spPr/>
      <dgm:t>
        <a:bodyPr/>
        <a:lstStyle/>
        <a:p>
          <a:pPr>
            <a:lnSpc>
              <a:spcPct val="100000"/>
            </a:lnSpc>
          </a:pPr>
          <a:r>
            <a:rPr lang="en-US" dirty="0">
              <a:latin typeface="Arial" panose="020B0604020202020204" pitchFamily="34" charset="0"/>
              <a:cs typeface="Arial" panose="020B0604020202020204" pitchFamily="34" charset="0"/>
            </a:rPr>
            <a:t>Fossilization is the process by which living things from long ago are preserved. Fossils help scientists learn about organisms that lived millions of years ago!</a:t>
          </a:r>
        </a:p>
      </dgm:t>
      <dgm:extLst>
        <a:ext uri="{E40237B7-FDA0-4F09-8148-C483321AD2D9}">
          <dgm14:cNvPr xmlns:dgm14="http://schemas.microsoft.com/office/drawing/2010/diagram" id="0" name="" descr="Fossils are the preserved remains or traces of living things that lived in the past. Another name for living things is organisms.&#10;Fossilization is the process by which living things from long ago are preserved. Fossils help scientists learn about organisms that lived millions of years ago!&#10;&#10;"/>
        </a:ext>
      </dgm:extLst>
    </dgm:pt>
    <dgm:pt modelId="{095F2BBB-8D06-48BA-9F91-5011CAE06909}" type="parTrans" cxnId="{A145B31E-6B14-43FB-9DE1-8A150E65B81E}">
      <dgm:prSet/>
      <dgm:spPr/>
      <dgm:t>
        <a:bodyPr/>
        <a:lstStyle/>
        <a:p>
          <a:endParaRPr lang="en-US"/>
        </a:p>
      </dgm:t>
    </dgm:pt>
    <dgm:pt modelId="{761BBAA6-EEA5-4E44-95EC-CCE2032D9085}" type="sibTrans" cxnId="{A145B31E-6B14-43FB-9DE1-8A150E65B81E}">
      <dgm:prSet/>
      <dgm:spPr/>
      <dgm:t>
        <a:bodyPr/>
        <a:lstStyle/>
        <a:p>
          <a:endParaRPr lang="en-US"/>
        </a:p>
      </dgm:t>
    </dgm:pt>
    <dgm:pt modelId="{64058E87-2740-4E66-82D4-ABDABFE6B0D1}" type="pres">
      <dgm:prSet presAssocID="{0CA8A05F-616B-4AB6-A792-F14359D028CE}" presName="root" presStyleCnt="0">
        <dgm:presLayoutVars>
          <dgm:dir/>
          <dgm:resizeHandles val="exact"/>
        </dgm:presLayoutVars>
      </dgm:prSet>
      <dgm:spPr/>
    </dgm:pt>
    <dgm:pt modelId="{BA96C333-9D46-480A-8C6D-0BDF4FD4B627}" type="pres">
      <dgm:prSet presAssocID="{380116F5-B15D-4A68-A6C8-2DBE03E8633A}" presName="compNode" presStyleCnt="0"/>
      <dgm:spPr/>
    </dgm:pt>
    <dgm:pt modelId="{DD6E982E-E85A-4961-9CAE-88D0F830CD07}" type="pres">
      <dgm:prSet presAssocID="{380116F5-B15D-4A68-A6C8-2DBE03E8633A}" presName="bgRect" presStyleLbl="bgShp" presStyleIdx="0" presStyleCnt="2">
        <dgm:style>
          <a:lnRef idx="2">
            <a:schemeClr val="accent5"/>
          </a:lnRef>
          <a:fillRef idx="1">
            <a:schemeClr val="lt1"/>
          </a:fillRef>
          <a:effectRef idx="0">
            <a:schemeClr val="accent5"/>
          </a:effectRef>
          <a:fontRef idx="minor">
            <a:schemeClr val="dk1"/>
          </a:fontRef>
        </dgm:style>
      </dgm:prSet>
      <dgm:spPr/>
    </dgm:pt>
    <dgm:pt modelId="{483E2A2A-CB63-466E-B7C3-6C5B9DD9D892}" type="pres">
      <dgm:prSet presAssocID="{380116F5-B15D-4A68-A6C8-2DBE03E8633A}"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Brontosaurus"/>
        </a:ext>
      </dgm:extLst>
    </dgm:pt>
    <dgm:pt modelId="{234784EA-08D4-45B1-9742-F2DBD9338FCF}" type="pres">
      <dgm:prSet presAssocID="{380116F5-B15D-4A68-A6C8-2DBE03E8633A}" presName="spaceRect" presStyleCnt="0"/>
      <dgm:spPr/>
    </dgm:pt>
    <dgm:pt modelId="{82C1070A-C559-4B03-9F76-0444CD45A63A}" type="pres">
      <dgm:prSet presAssocID="{380116F5-B15D-4A68-A6C8-2DBE03E8633A}" presName="parTx" presStyleLbl="revTx" presStyleIdx="0" presStyleCnt="2">
        <dgm:presLayoutVars>
          <dgm:chMax val="0"/>
          <dgm:chPref val="0"/>
        </dgm:presLayoutVars>
      </dgm:prSet>
      <dgm:spPr/>
    </dgm:pt>
    <dgm:pt modelId="{78AAA898-5BAE-4002-8FD6-085B23DD56B1}" type="pres">
      <dgm:prSet presAssocID="{717DEA0D-0E40-44CF-934C-3A7A8596AACD}" presName="sibTrans" presStyleCnt="0"/>
      <dgm:spPr/>
    </dgm:pt>
    <dgm:pt modelId="{E6C52339-A0B4-4D4C-857E-AAC762CA75FD}" type="pres">
      <dgm:prSet presAssocID="{0FE27319-1928-471A-A1DE-886C5A8BAFD4}" presName="compNode" presStyleCnt="0"/>
      <dgm:spPr/>
    </dgm:pt>
    <dgm:pt modelId="{26EAFA02-3A28-4D5B-9CB1-5BA4ACEB59A3}" type="pres">
      <dgm:prSet presAssocID="{0FE27319-1928-471A-A1DE-886C5A8BAFD4}" presName="bgRect" presStyleLbl="bgShp" presStyleIdx="1" presStyleCnt="2">
        <dgm:style>
          <a:lnRef idx="2">
            <a:schemeClr val="accent6"/>
          </a:lnRef>
          <a:fillRef idx="1">
            <a:schemeClr val="lt1"/>
          </a:fillRef>
          <a:effectRef idx="0">
            <a:schemeClr val="accent6"/>
          </a:effectRef>
          <a:fontRef idx="minor">
            <a:schemeClr val="dk1"/>
          </a:fontRef>
        </dgm:style>
      </dgm:prSet>
      <dgm:spPr/>
    </dgm:pt>
    <dgm:pt modelId="{5DF25BD3-A351-4E2F-9311-412FA70ACDA5}" type="pres">
      <dgm:prSet presAssocID="{0FE27319-1928-471A-A1DE-886C5A8BAFD4}"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ead Tyrannosaurus Rex"/>
        </a:ext>
      </dgm:extLst>
    </dgm:pt>
    <dgm:pt modelId="{F94399E1-3C0B-4920-B386-391971A4F842}" type="pres">
      <dgm:prSet presAssocID="{0FE27319-1928-471A-A1DE-886C5A8BAFD4}" presName="spaceRect" presStyleCnt="0"/>
      <dgm:spPr/>
    </dgm:pt>
    <dgm:pt modelId="{766CD6BA-5D2C-456B-860D-CB42DB7D1F76}" type="pres">
      <dgm:prSet presAssocID="{0FE27319-1928-471A-A1DE-886C5A8BAFD4}" presName="parTx" presStyleLbl="revTx" presStyleIdx="1" presStyleCnt="2">
        <dgm:presLayoutVars>
          <dgm:chMax val="0"/>
          <dgm:chPref val="0"/>
        </dgm:presLayoutVars>
      </dgm:prSet>
      <dgm:spPr/>
    </dgm:pt>
  </dgm:ptLst>
  <dgm:cxnLst>
    <dgm:cxn modelId="{A145B31E-6B14-43FB-9DE1-8A150E65B81E}" srcId="{0CA8A05F-616B-4AB6-A792-F14359D028CE}" destId="{0FE27319-1928-471A-A1DE-886C5A8BAFD4}" srcOrd="1" destOrd="0" parTransId="{095F2BBB-8D06-48BA-9F91-5011CAE06909}" sibTransId="{761BBAA6-EEA5-4E44-95EC-CCE2032D9085}"/>
    <dgm:cxn modelId="{8A79B139-1D9D-4BB2-BF75-976C0223DEE1}" type="presOf" srcId="{0CA8A05F-616B-4AB6-A792-F14359D028CE}" destId="{64058E87-2740-4E66-82D4-ABDABFE6B0D1}" srcOrd="0" destOrd="0" presId="urn:microsoft.com/office/officeart/2018/2/layout/IconVerticalSolidList"/>
    <dgm:cxn modelId="{40FCEC6F-D67D-4057-AD10-9B23DFC60607}" srcId="{0CA8A05F-616B-4AB6-A792-F14359D028CE}" destId="{380116F5-B15D-4A68-A6C8-2DBE03E8633A}" srcOrd="0" destOrd="0" parTransId="{124FEF09-74E8-4D3C-AFD9-39152329B114}" sibTransId="{717DEA0D-0E40-44CF-934C-3A7A8596AACD}"/>
    <dgm:cxn modelId="{1FEFE5BC-8D17-484B-B77F-DCC3FF3F4D85}" type="presOf" srcId="{0FE27319-1928-471A-A1DE-886C5A8BAFD4}" destId="{766CD6BA-5D2C-456B-860D-CB42DB7D1F76}" srcOrd="0" destOrd="0" presId="urn:microsoft.com/office/officeart/2018/2/layout/IconVerticalSolidList"/>
    <dgm:cxn modelId="{F10896C0-2ACA-47D8-BF91-3037CE2C1F21}" type="presOf" srcId="{380116F5-B15D-4A68-A6C8-2DBE03E8633A}" destId="{82C1070A-C559-4B03-9F76-0444CD45A63A}" srcOrd="0" destOrd="0" presId="urn:microsoft.com/office/officeart/2018/2/layout/IconVerticalSolidList"/>
    <dgm:cxn modelId="{1DF17E8B-33F2-42A4-BAE2-75BB7F53776E}" type="presParOf" srcId="{64058E87-2740-4E66-82D4-ABDABFE6B0D1}" destId="{BA96C333-9D46-480A-8C6D-0BDF4FD4B627}" srcOrd="0" destOrd="0" presId="urn:microsoft.com/office/officeart/2018/2/layout/IconVerticalSolidList"/>
    <dgm:cxn modelId="{75C23635-D1C2-4524-AB62-219657986E1B}" type="presParOf" srcId="{BA96C333-9D46-480A-8C6D-0BDF4FD4B627}" destId="{DD6E982E-E85A-4961-9CAE-88D0F830CD07}" srcOrd="0" destOrd="0" presId="urn:microsoft.com/office/officeart/2018/2/layout/IconVerticalSolidList"/>
    <dgm:cxn modelId="{54F99EA2-38E4-4F69-8E88-E162469786CE}" type="presParOf" srcId="{BA96C333-9D46-480A-8C6D-0BDF4FD4B627}" destId="{483E2A2A-CB63-466E-B7C3-6C5B9DD9D892}" srcOrd="1" destOrd="0" presId="urn:microsoft.com/office/officeart/2018/2/layout/IconVerticalSolidList"/>
    <dgm:cxn modelId="{9EAAB10D-B3FC-44BF-9A45-76D8646AF23F}" type="presParOf" srcId="{BA96C333-9D46-480A-8C6D-0BDF4FD4B627}" destId="{234784EA-08D4-45B1-9742-F2DBD9338FCF}" srcOrd="2" destOrd="0" presId="urn:microsoft.com/office/officeart/2018/2/layout/IconVerticalSolidList"/>
    <dgm:cxn modelId="{25FCD7C4-DDD7-4030-A2C6-FD1726E49A56}" type="presParOf" srcId="{BA96C333-9D46-480A-8C6D-0BDF4FD4B627}" destId="{82C1070A-C559-4B03-9F76-0444CD45A63A}" srcOrd="3" destOrd="0" presId="urn:microsoft.com/office/officeart/2018/2/layout/IconVerticalSolidList"/>
    <dgm:cxn modelId="{CFFCD9D3-2A5E-4587-91F9-63E882AD6259}" type="presParOf" srcId="{64058E87-2740-4E66-82D4-ABDABFE6B0D1}" destId="{78AAA898-5BAE-4002-8FD6-085B23DD56B1}" srcOrd="1" destOrd="0" presId="urn:microsoft.com/office/officeart/2018/2/layout/IconVerticalSolidList"/>
    <dgm:cxn modelId="{AFD962E8-81DF-4BD5-A243-12614CF5A0B8}" type="presParOf" srcId="{64058E87-2740-4E66-82D4-ABDABFE6B0D1}" destId="{E6C52339-A0B4-4D4C-857E-AAC762CA75FD}" srcOrd="2" destOrd="0" presId="urn:microsoft.com/office/officeart/2018/2/layout/IconVerticalSolidList"/>
    <dgm:cxn modelId="{472931A2-38EB-4AFE-8DD4-2BDB55154A13}" type="presParOf" srcId="{E6C52339-A0B4-4D4C-857E-AAC762CA75FD}" destId="{26EAFA02-3A28-4D5B-9CB1-5BA4ACEB59A3}" srcOrd="0" destOrd="0" presId="urn:microsoft.com/office/officeart/2018/2/layout/IconVerticalSolidList"/>
    <dgm:cxn modelId="{61AAB80C-1569-4B08-B85A-9565718A145A}" type="presParOf" srcId="{E6C52339-A0B4-4D4C-857E-AAC762CA75FD}" destId="{5DF25BD3-A351-4E2F-9311-412FA70ACDA5}" srcOrd="1" destOrd="0" presId="urn:microsoft.com/office/officeart/2018/2/layout/IconVerticalSolidList"/>
    <dgm:cxn modelId="{10C55216-FBA7-4D57-AF87-AA92194D4B54}" type="presParOf" srcId="{E6C52339-A0B4-4D4C-857E-AAC762CA75FD}" destId="{F94399E1-3C0B-4920-B386-391971A4F842}" srcOrd="2" destOrd="0" presId="urn:microsoft.com/office/officeart/2018/2/layout/IconVerticalSolidList"/>
    <dgm:cxn modelId="{FC5FCB1B-537D-49BC-90B6-25EB88D9E01B}" type="presParOf" srcId="{E6C52339-A0B4-4D4C-857E-AAC762CA75FD}" destId="{766CD6BA-5D2C-456B-860D-CB42DB7D1F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7B963A-972C-464B-B087-A330C24A794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1CF2878-D6E0-4FF9-B7D1-AD7141AB653C}">
      <dgm:prSet/>
      <dgm:spPr/>
      <dgm:t>
        <a:bodyPr/>
        <a:lstStyle/>
        <a:p>
          <a:r>
            <a:rPr lang="en-US">
              <a:latin typeface="Arial" panose="020B0604020202020204" pitchFamily="34" charset="0"/>
              <a:cs typeface="Arial" panose="020B0604020202020204" pitchFamily="34" charset="0"/>
            </a:rPr>
            <a:t>Michigan is located north of the Equator, which is the line that is equidistant from the north and south poles.</a:t>
          </a:r>
        </a:p>
      </dgm:t>
    </dgm:pt>
    <dgm:pt modelId="{F7096996-237A-4A2E-8535-6424AFF7A51F}" type="parTrans" cxnId="{4D49FEC6-3D30-485C-B330-2D0307837887}">
      <dgm:prSet/>
      <dgm:spPr/>
      <dgm:t>
        <a:bodyPr/>
        <a:lstStyle/>
        <a:p>
          <a:endParaRPr lang="en-US"/>
        </a:p>
      </dgm:t>
    </dgm:pt>
    <dgm:pt modelId="{8D36B742-B5D2-498B-87DB-16BA306D2117}" type="sibTrans" cxnId="{4D49FEC6-3D30-485C-B330-2D0307837887}">
      <dgm:prSet/>
      <dgm:spPr/>
      <dgm:t>
        <a:bodyPr/>
        <a:lstStyle/>
        <a:p>
          <a:endParaRPr lang="en-US"/>
        </a:p>
      </dgm:t>
    </dgm:pt>
    <dgm:pt modelId="{07FAC314-D611-48B6-80BA-0F78CD2A4648}">
      <dgm:prSet/>
      <dgm:spPr/>
      <dgm:t>
        <a:bodyPr/>
        <a:lstStyle/>
        <a:p>
          <a:r>
            <a:rPr lang="en-US">
              <a:latin typeface="Arial" panose="020B0604020202020204" pitchFamily="34" charset="0"/>
              <a:cs typeface="Arial" panose="020B0604020202020204" pitchFamily="34" charset="0"/>
            </a:rPr>
            <a:t>Since the Equator is located at 0 degrees and the north pole is 90 degrees north, Michigan is almost exactly halfway between the two.</a:t>
          </a:r>
        </a:p>
      </dgm:t>
    </dgm:pt>
    <dgm:pt modelId="{F14F14B6-325C-473B-92C4-D02FC1C80873}" type="parTrans" cxnId="{A1948E2B-4768-4565-B92A-D84A68F11F57}">
      <dgm:prSet/>
      <dgm:spPr/>
      <dgm:t>
        <a:bodyPr/>
        <a:lstStyle/>
        <a:p>
          <a:endParaRPr lang="en-US"/>
        </a:p>
      </dgm:t>
    </dgm:pt>
    <dgm:pt modelId="{C879E5D2-0585-4A1C-9258-B8D5373B3EAF}" type="sibTrans" cxnId="{A1948E2B-4768-4565-B92A-D84A68F11F57}">
      <dgm:prSet/>
      <dgm:spPr/>
      <dgm:t>
        <a:bodyPr/>
        <a:lstStyle/>
        <a:p>
          <a:endParaRPr lang="en-US"/>
        </a:p>
      </dgm:t>
    </dgm:pt>
    <dgm:pt modelId="{333D6CF0-0812-4F28-9870-5F94A8B95045}">
      <dgm:prSet/>
      <dgm:spPr/>
      <dgm:t>
        <a:bodyPr/>
        <a:lstStyle/>
        <a:p>
          <a:r>
            <a:rPr lang="en-US">
              <a:latin typeface="Arial" panose="020B0604020202020204" pitchFamily="34" charset="0"/>
              <a:cs typeface="Arial" panose="020B0604020202020204" pitchFamily="34" charset="0"/>
            </a:rPr>
            <a:t>Since it is almost always hot at the Equator and cold at the north pole, Michigan's climate is called temperate, neither extremely hot or cold.</a:t>
          </a:r>
        </a:p>
      </dgm:t>
    </dgm:pt>
    <dgm:pt modelId="{4DCDFF84-EAB1-4EC2-B4BF-FCA816C2BE75}" type="parTrans" cxnId="{E5A0E11A-B4DE-4B39-92E9-51DD16039A8D}">
      <dgm:prSet/>
      <dgm:spPr/>
      <dgm:t>
        <a:bodyPr/>
        <a:lstStyle/>
        <a:p>
          <a:endParaRPr lang="en-US"/>
        </a:p>
      </dgm:t>
    </dgm:pt>
    <dgm:pt modelId="{474BE71D-FA1A-4551-ABD4-92A482C89345}" type="sibTrans" cxnId="{E5A0E11A-B4DE-4B39-92E9-51DD16039A8D}">
      <dgm:prSet/>
      <dgm:spPr/>
      <dgm:t>
        <a:bodyPr/>
        <a:lstStyle/>
        <a:p>
          <a:endParaRPr lang="en-US"/>
        </a:p>
      </dgm:t>
    </dgm:pt>
    <dgm:pt modelId="{7A963ABF-99C8-468E-969D-91D8D79DD2DB}">
      <dgm:prSet/>
      <dgm:spPr/>
      <dgm:t>
        <a:bodyPr/>
        <a:lstStyle/>
        <a:p>
          <a:r>
            <a:rPr lang="en-US">
              <a:latin typeface="Arial" panose="020B0604020202020204" pitchFamily="34" charset="0"/>
              <a:cs typeface="Arial" panose="020B0604020202020204" pitchFamily="34" charset="0"/>
            </a:rPr>
            <a:t>How do you think location on Earth affects climate in other locations?</a:t>
          </a:r>
        </a:p>
      </dgm:t>
      <dgm:extLst>
        <a:ext uri="{E40237B7-FDA0-4F09-8148-C483321AD2D9}">
          <dgm14:cNvPr xmlns:dgm14="http://schemas.microsoft.com/office/drawing/2010/diagram" id="0" name="" descr="Michigan is located north of the Equator, which is the line that is equidistant from the north and south poles. Since the Equator is located at 0 degrees and the north pole is 90 degrees north, Michigan is almost exactly halfway between the two. Since it is almost always hot at the Equator and cold at the north pole, Michigan's climate is called temperate, neither extremely hot or cold. How do you think location on Earth affects climate in other locations?&#10;&#10;&#10;&#10;"/>
        </a:ext>
      </dgm:extLst>
    </dgm:pt>
    <dgm:pt modelId="{56DCF243-4F09-47D0-B71D-1AD480A60251}" type="parTrans" cxnId="{91CCC60A-FD19-457B-9C81-A614373E6857}">
      <dgm:prSet/>
      <dgm:spPr/>
      <dgm:t>
        <a:bodyPr/>
        <a:lstStyle/>
        <a:p>
          <a:endParaRPr lang="en-US"/>
        </a:p>
      </dgm:t>
    </dgm:pt>
    <dgm:pt modelId="{0851F019-4F1C-40FA-941A-6A0D54FA3D53}" type="sibTrans" cxnId="{91CCC60A-FD19-457B-9C81-A614373E6857}">
      <dgm:prSet/>
      <dgm:spPr/>
      <dgm:t>
        <a:bodyPr/>
        <a:lstStyle/>
        <a:p>
          <a:endParaRPr lang="en-US"/>
        </a:p>
      </dgm:t>
    </dgm:pt>
    <dgm:pt modelId="{85610217-C1BB-4B68-A774-60ED4F9F4BC0}" type="pres">
      <dgm:prSet presAssocID="{AB7B963A-972C-464B-B087-A330C24A7942}" presName="vert0" presStyleCnt="0">
        <dgm:presLayoutVars>
          <dgm:dir/>
          <dgm:animOne val="branch"/>
          <dgm:animLvl val="lvl"/>
        </dgm:presLayoutVars>
      </dgm:prSet>
      <dgm:spPr/>
    </dgm:pt>
    <dgm:pt modelId="{29723F4C-A8B9-44C3-B567-9243D842A534}" type="pres">
      <dgm:prSet presAssocID="{B1CF2878-D6E0-4FF9-B7D1-AD7141AB653C}" presName="thickLine" presStyleLbl="alignNode1" presStyleIdx="0" presStyleCnt="4"/>
      <dgm:spPr/>
    </dgm:pt>
    <dgm:pt modelId="{C1A029CB-EDFE-44EF-A849-C35B916C99D2}" type="pres">
      <dgm:prSet presAssocID="{B1CF2878-D6E0-4FF9-B7D1-AD7141AB653C}" presName="horz1" presStyleCnt="0"/>
      <dgm:spPr/>
    </dgm:pt>
    <dgm:pt modelId="{69F964D5-E2B6-4CD9-96E9-E58AB1BA9DE4}" type="pres">
      <dgm:prSet presAssocID="{B1CF2878-D6E0-4FF9-B7D1-AD7141AB653C}" presName="tx1" presStyleLbl="revTx" presStyleIdx="0" presStyleCnt="4"/>
      <dgm:spPr/>
    </dgm:pt>
    <dgm:pt modelId="{4F3684A7-DDC2-4C19-B9AE-7578CEFEBEE4}" type="pres">
      <dgm:prSet presAssocID="{B1CF2878-D6E0-4FF9-B7D1-AD7141AB653C}" presName="vert1" presStyleCnt="0"/>
      <dgm:spPr/>
    </dgm:pt>
    <dgm:pt modelId="{F4919504-6AB9-4333-AB95-74EF4B9DBE67}" type="pres">
      <dgm:prSet presAssocID="{07FAC314-D611-48B6-80BA-0F78CD2A4648}" presName="thickLine" presStyleLbl="alignNode1" presStyleIdx="1" presStyleCnt="4"/>
      <dgm:spPr/>
    </dgm:pt>
    <dgm:pt modelId="{5E6CF0F1-4E0E-4E13-AF91-207A0729DACA}" type="pres">
      <dgm:prSet presAssocID="{07FAC314-D611-48B6-80BA-0F78CD2A4648}" presName="horz1" presStyleCnt="0"/>
      <dgm:spPr/>
    </dgm:pt>
    <dgm:pt modelId="{C14E122B-C928-4AA6-80B2-D5567884DA7F}" type="pres">
      <dgm:prSet presAssocID="{07FAC314-D611-48B6-80BA-0F78CD2A4648}" presName="tx1" presStyleLbl="revTx" presStyleIdx="1" presStyleCnt="4"/>
      <dgm:spPr/>
    </dgm:pt>
    <dgm:pt modelId="{B4A9B124-767F-4DD3-A6CC-A2D7521C5E79}" type="pres">
      <dgm:prSet presAssocID="{07FAC314-D611-48B6-80BA-0F78CD2A4648}" presName="vert1" presStyleCnt="0"/>
      <dgm:spPr/>
    </dgm:pt>
    <dgm:pt modelId="{25140494-E8F7-445B-9C74-627A5B022C1F}" type="pres">
      <dgm:prSet presAssocID="{333D6CF0-0812-4F28-9870-5F94A8B95045}" presName="thickLine" presStyleLbl="alignNode1" presStyleIdx="2" presStyleCnt="4"/>
      <dgm:spPr/>
    </dgm:pt>
    <dgm:pt modelId="{3010C1B0-8F60-4DCF-8E72-7EE9AEA03B73}" type="pres">
      <dgm:prSet presAssocID="{333D6CF0-0812-4F28-9870-5F94A8B95045}" presName="horz1" presStyleCnt="0"/>
      <dgm:spPr/>
    </dgm:pt>
    <dgm:pt modelId="{7D9EBF9C-7D2D-44C0-B6AE-FF0127EB66C7}" type="pres">
      <dgm:prSet presAssocID="{333D6CF0-0812-4F28-9870-5F94A8B95045}" presName="tx1" presStyleLbl="revTx" presStyleIdx="2" presStyleCnt="4"/>
      <dgm:spPr/>
    </dgm:pt>
    <dgm:pt modelId="{C4155258-E41D-4F4F-B8E3-35F2DDA58566}" type="pres">
      <dgm:prSet presAssocID="{333D6CF0-0812-4F28-9870-5F94A8B95045}" presName="vert1" presStyleCnt="0"/>
      <dgm:spPr/>
    </dgm:pt>
    <dgm:pt modelId="{CF6CBADA-FC65-4E8B-BC68-DE6FC673F27C}" type="pres">
      <dgm:prSet presAssocID="{7A963ABF-99C8-468E-969D-91D8D79DD2DB}" presName="thickLine" presStyleLbl="alignNode1" presStyleIdx="3" presStyleCnt="4"/>
      <dgm:spPr/>
    </dgm:pt>
    <dgm:pt modelId="{61221E07-CDB1-4FCB-ACB7-55F56D20AC24}" type="pres">
      <dgm:prSet presAssocID="{7A963ABF-99C8-468E-969D-91D8D79DD2DB}" presName="horz1" presStyleCnt="0"/>
      <dgm:spPr/>
    </dgm:pt>
    <dgm:pt modelId="{36F3D386-79A6-4B37-9415-F5E01FBFC215}" type="pres">
      <dgm:prSet presAssocID="{7A963ABF-99C8-468E-969D-91D8D79DD2DB}" presName="tx1" presStyleLbl="revTx" presStyleIdx="3" presStyleCnt="4"/>
      <dgm:spPr/>
    </dgm:pt>
    <dgm:pt modelId="{1A9B1861-659A-46E8-817F-99BBEBF42BA4}" type="pres">
      <dgm:prSet presAssocID="{7A963ABF-99C8-468E-969D-91D8D79DD2DB}" presName="vert1" presStyleCnt="0"/>
      <dgm:spPr/>
    </dgm:pt>
  </dgm:ptLst>
  <dgm:cxnLst>
    <dgm:cxn modelId="{91CCC60A-FD19-457B-9C81-A614373E6857}" srcId="{AB7B963A-972C-464B-B087-A330C24A7942}" destId="{7A963ABF-99C8-468E-969D-91D8D79DD2DB}" srcOrd="3" destOrd="0" parTransId="{56DCF243-4F09-47D0-B71D-1AD480A60251}" sibTransId="{0851F019-4F1C-40FA-941A-6A0D54FA3D53}"/>
    <dgm:cxn modelId="{5FCD9B10-882F-4070-98F9-D4C4ECFFCE45}" type="presOf" srcId="{07FAC314-D611-48B6-80BA-0F78CD2A4648}" destId="{C14E122B-C928-4AA6-80B2-D5567884DA7F}" srcOrd="0" destOrd="0" presId="urn:microsoft.com/office/officeart/2008/layout/LinedList"/>
    <dgm:cxn modelId="{E5A0E11A-B4DE-4B39-92E9-51DD16039A8D}" srcId="{AB7B963A-972C-464B-B087-A330C24A7942}" destId="{333D6CF0-0812-4F28-9870-5F94A8B95045}" srcOrd="2" destOrd="0" parTransId="{4DCDFF84-EAB1-4EC2-B4BF-FCA816C2BE75}" sibTransId="{474BE71D-FA1A-4551-ABD4-92A482C89345}"/>
    <dgm:cxn modelId="{A1948E2B-4768-4565-B92A-D84A68F11F57}" srcId="{AB7B963A-972C-464B-B087-A330C24A7942}" destId="{07FAC314-D611-48B6-80BA-0F78CD2A4648}" srcOrd="1" destOrd="0" parTransId="{F14F14B6-325C-473B-92C4-D02FC1C80873}" sibTransId="{C879E5D2-0585-4A1C-9258-B8D5373B3EAF}"/>
    <dgm:cxn modelId="{A7E2155B-65FB-42E4-ABCC-48322D6C4EA7}" type="presOf" srcId="{333D6CF0-0812-4F28-9870-5F94A8B95045}" destId="{7D9EBF9C-7D2D-44C0-B6AE-FF0127EB66C7}" srcOrd="0" destOrd="0" presId="urn:microsoft.com/office/officeart/2008/layout/LinedList"/>
    <dgm:cxn modelId="{4140A698-032A-43EA-805D-3614D3FF476A}" type="presOf" srcId="{AB7B963A-972C-464B-B087-A330C24A7942}" destId="{85610217-C1BB-4B68-A774-60ED4F9F4BC0}" srcOrd="0" destOrd="0" presId="urn:microsoft.com/office/officeart/2008/layout/LinedList"/>
    <dgm:cxn modelId="{4D49FEC6-3D30-485C-B330-2D0307837887}" srcId="{AB7B963A-972C-464B-B087-A330C24A7942}" destId="{B1CF2878-D6E0-4FF9-B7D1-AD7141AB653C}" srcOrd="0" destOrd="0" parTransId="{F7096996-237A-4A2E-8535-6424AFF7A51F}" sibTransId="{8D36B742-B5D2-498B-87DB-16BA306D2117}"/>
    <dgm:cxn modelId="{DC5EACF6-BA1D-4485-A2CF-909A6E81CD5E}" type="presOf" srcId="{7A963ABF-99C8-468E-969D-91D8D79DD2DB}" destId="{36F3D386-79A6-4B37-9415-F5E01FBFC215}" srcOrd="0" destOrd="0" presId="urn:microsoft.com/office/officeart/2008/layout/LinedList"/>
    <dgm:cxn modelId="{D4459EFF-56BD-4CFE-8CB0-A26EBFF7F21D}" type="presOf" srcId="{B1CF2878-D6E0-4FF9-B7D1-AD7141AB653C}" destId="{69F964D5-E2B6-4CD9-96E9-E58AB1BA9DE4}" srcOrd="0" destOrd="0" presId="urn:microsoft.com/office/officeart/2008/layout/LinedList"/>
    <dgm:cxn modelId="{CCF321E4-9411-4B45-AE68-4290623A6438}" type="presParOf" srcId="{85610217-C1BB-4B68-A774-60ED4F9F4BC0}" destId="{29723F4C-A8B9-44C3-B567-9243D842A534}" srcOrd="0" destOrd="0" presId="urn:microsoft.com/office/officeart/2008/layout/LinedList"/>
    <dgm:cxn modelId="{17E058F9-0E57-4C7B-9AD8-BBF8D335FDA7}" type="presParOf" srcId="{85610217-C1BB-4B68-A774-60ED4F9F4BC0}" destId="{C1A029CB-EDFE-44EF-A849-C35B916C99D2}" srcOrd="1" destOrd="0" presId="urn:microsoft.com/office/officeart/2008/layout/LinedList"/>
    <dgm:cxn modelId="{17F0F022-1DF9-4B6B-88CD-C78DD4A7B95C}" type="presParOf" srcId="{C1A029CB-EDFE-44EF-A849-C35B916C99D2}" destId="{69F964D5-E2B6-4CD9-96E9-E58AB1BA9DE4}" srcOrd="0" destOrd="0" presId="urn:microsoft.com/office/officeart/2008/layout/LinedList"/>
    <dgm:cxn modelId="{1915C527-3A18-466F-BBD5-025DD5ED4D80}" type="presParOf" srcId="{C1A029CB-EDFE-44EF-A849-C35B916C99D2}" destId="{4F3684A7-DDC2-4C19-B9AE-7578CEFEBEE4}" srcOrd="1" destOrd="0" presId="urn:microsoft.com/office/officeart/2008/layout/LinedList"/>
    <dgm:cxn modelId="{AFF37A79-FCB6-46BF-ADD1-097B25BBC9C7}" type="presParOf" srcId="{85610217-C1BB-4B68-A774-60ED4F9F4BC0}" destId="{F4919504-6AB9-4333-AB95-74EF4B9DBE67}" srcOrd="2" destOrd="0" presId="urn:microsoft.com/office/officeart/2008/layout/LinedList"/>
    <dgm:cxn modelId="{9948669B-55D9-405E-98F0-254D85A39EF8}" type="presParOf" srcId="{85610217-C1BB-4B68-A774-60ED4F9F4BC0}" destId="{5E6CF0F1-4E0E-4E13-AF91-207A0729DACA}" srcOrd="3" destOrd="0" presId="urn:microsoft.com/office/officeart/2008/layout/LinedList"/>
    <dgm:cxn modelId="{01C2079D-764A-4A73-98B7-226CCDAE26A2}" type="presParOf" srcId="{5E6CF0F1-4E0E-4E13-AF91-207A0729DACA}" destId="{C14E122B-C928-4AA6-80B2-D5567884DA7F}" srcOrd="0" destOrd="0" presId="urn:microsoft.com/office/officeart/2008/layout/LinedList"/>
    <dgm:cxn modelId="{C4BA027C-6BEE-4EFA-8BAF-450DE994EEAB}" type="presParOf" srcId="{5E6CF0F1-4E0E-4E13-AF91-207A0729DACA}" destId="{B4A9B124-767F-4DD3-A6CC-A2D7521C5E79}" srcOrd="1" destOrd="0" presId="urn:microsoft.com/office/officeart/2008/layout/LinedList"/>
    <dgm:cxn modelId="{B69E305A-D525-43F3-9604-F70447B0903A}" type="presParOf" srcId="{85610217-C1BB-4B68-A774-60ED4F9F4BC0}" destId="{25140494-E8F7-445B-9C74-627A5B022C1F}" srcOrd="4" destOrd="0" presId="urn:microsoft.com/office/officeart/2008/layout/LinedList"/>
    <dgm:cxn modelId="{7F152D2C-85FF-4E83-B916-882A94660334}" type="presParOf" srcId="{85610217-C1BB-4B68-A774-60ED4F9F4BC0}" destId="{3010C1B0-8F60-4DCF-8E72-7EE9AEA03B73}" srcOrd="5" destOrd="0" presId="urn:microsoft.com/office/officeart/2008/layout/LinedList"/>
    <dgm:cxn modelId="{316A0685-AA38-49DF-AF39-842CBACF16FB}" type="presParOf" srcId="{3010C1B0-8F60-4DCF-8E72-7EE9AEA03B73}" destId="{7D9EBF9C-7D2D-44C0-B6AE-FF0127EB66C7}" srcOrd="0" destOrd="0" presId="urn:microsoft.com/office/officeart/2008/layout/LinedList"/>
    <dgm:cxn modelId="{50838547-40E7-4BB6-A410-28BDDD9581C6}" type="presParOf" srcId="{3010C1B0-8F60-4DCF-8E72-7EE9AEA03B73}" destId="{C4155258-E41D-4F4F-B8E3-35F2DDA58566}" srcOrd="1" destOrd="0" presId="urn:microsoft.com/office/officeart/2008/layout/LinedList"/>
    <dgm:cxn modelId="{8A832EDA-0C59-4055-824A-DFD80C055489}" type="presParOf" srcId="{85610217-C1BB-4B68-A774-60ED4F9F4BC0}" destId="{CF6CBADA-FC65-4E8B-BC68-DE6FC673F27C}" srcOrd="6" destOrd="0" presId="urn:microsoft.com/office/officeart/2008/layout/LinedList"/>
    <dgm:cxn modelId="{49EE39C1-CA68-4ACF-BB2C-DAC93A822161}" type="presParOf" srcId="{85610217-C1BB-4B68-A774-60ED4F9F4BC0}" destId="{61221E07-CDB1-4FCB-ACB7-55F56D20AC24}" srcOrd="7" destOrd="0" presId="urn:microsoft.com/office/officeart/2008/layout/LinedList"/>
    <dgm:cxn modelId="{EC494B4D-1F23-4F2E-9EFF-5688D38D1CC9}" type="presParOf" srcId="{61221E07-CDB1-4FCB-ACB7-55F56D20AC24}" destId="{36F3D386-79A6-4B37-9415-F5E01FBFC215}" srcOrd="0" destOrd="0" presId="urn:microsoft.com/office/officeart/2008/layout/LinedList"/>
    <dgm:cxn modelId="{884E39BB-5DE9-4268-95E5-18539000623A}" type="presParOf" srcId="{61221E07-CDB1-4FCB-ACB7-55F56D20AC24}" destId="{1A9B1861-659A-46E8-817F-99BBEBF42BA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E982E-E85A-4961-9CAE-88D0F830CD07}">
      <dsp:nvSpPr>
        <dsp:cNvPr id="0" name=""/>
        <dsp:cNvSpPr/>
      </dsp:nvSpPr>
      <dsp:spPr>
        <a:xfrm>
          <a:off x="0" y="531"/>
          <a:ext cx="10515600" cy="1242935"/>
        </a:xfrm>
        <a:prstGeom prst="roundRect">
          <a:avLst>
            <a:gd name="adj" fmla="val 10000"/>
          </a:avLst>
        </a:prstGeom>
        <a:solidFill>
          <a:schemeClr val="lt1"/>
        </a:solidFill>
        <a:ln w="1905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sp>
    <dsp:sp modelId="{483E2A2A-CB63-466E-B7C3-6C5B9DD9D892}">
      <dsp:nvSpPr>
        <dsp:cNvPr id="0" name=""/>
        <dsp:cNvSpPr/>
      </dsp:nvSpPr>
      <dsp:spPr>
        <a:xfrm>
          <a:off x="375988" y="28019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C1070A-C559-4B03-9F76-0444CD45A63A}">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Arial" panose="020B0604020202020204" pitchFamily="34" charset="0"/>
              <a:cs typeface="Arial" panose="020B0604020202020204" pitchFamily="34" charset="0"/>
            </a:rPr>
            <a:t>Fossils are the preserved remains or traces of living things that lived in the past. Another name for living things is organisms.</a:t>
          </a:r>
        </a:p>
      </dsp:txBody>
      <dsp:txXfrm>
        <a:off x="1435590" y="531"/>
        <a:ext cx="9080009" cy="1242935"/>
      </dsp:txXfrm>
    </dsp:sp>
    <dsp:sp modelId="{26EAFA02-3A28-4D5B-9CB1-5BA4ACEB59A3}">
      <dsp:nvSpPr>
        <dsp:cNvPr id="0" name=""/>
        <dsp:cNvSpPr/>
      </dsp:nvSpPr>
      <dsp:spPr>
        <a:xfrm>
          <a:off x="0" y="1554201"/>
          <a:ext cx="10515600" cy="1242935"/>
        </a:xfrm>
        <a:prstGeom prst="roundRect">
          <a:avLst>
            <a:gd name="adj" fmla="val 10000"/>
          </a:avLst>
        </a:prstGeom>
        <a:solidFill>
          <a:schemeClr val="lt1"/>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5DF25BD3-A351-4E2F-9311-412FA70ACDA5}">
      <dsp:nvSpPr>
        <dsp:cNvPr id="0" name=""/>
        <dsp:cNvSpPr/>
      </dsp:nvSpPr>
      <dsp:spPr>
        <a:xfrm>
          <a:off x="375988" y="183386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CD6BA-5D2C-456B-860D-CB42DB7D1F76}">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Arial" panose="020B0604020202020204" pitchFamily="34" charset="0"/>
              <a:cs typeface="Arial" panose="020B0604020202020204" pitchFamily="34" charset="0"/>
            </a:rPr>
            <a:t>Most fossils come from the hard parts of the organism (bones, teeth, shells) because they are tougher and less likely to be destroyed by chemical or physical processes.</a:t>
          </a:r>
        </a:p>
      </dsp:txBody>
      <dsp:txXfrm>
        <a:off x="1435590" y="1554201"/>
        <a:ext cx="9080009" cy="1242935"/>
      </dsp:txXfrm>
    </dsp:sp>
    <dsp:sp modelId="{C8733F56-5D2C-43A6-98FD-540B8F0EA39B}">
      <dsp:nvSpPr>
        <dsp:cNvPr id="0" name=""/>
        <dsp:cNvSpPr/>
      </dsp:nvSpPr>
      <dsp:spPr>
        <a:xfrm>
          <a:off x="0" y="3107870"/>
          <a:ext cx="10515600" cy="1242935"/>
        </a:xfrm>
        <a:prstGeom prst="roundRect">
          <a:avLst>
            <a:gd name="adj" fmla="val 10000"/>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sp>
    <dsp:sp modelId="{D0A16774-A04F-4B97-9C1F-189BA379C0B1}">
      <dsp:nvSpPr>
        <dsp:cNvPr id="0" name=""/>
        <dsp:cNvSpPr/>
      </dsp:nvSpPr>
      <dsp:spPr>
        <a:xfrm>
          <a:off x="375988" y="338753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AC183-6D05-49BC-A0EE-AB87950DA0C2}">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Arial" panose="020B0604020202020204" pitchFamily="34" charset="0"/>
              <a:cs typeface="Arial" panose="020B0604020202020204" pitchFamily="34" charset="0"/>
            </a:rPr>
            <a:t>But animals also can leave their footprints, eggs, or even poo! All of these can become fossils.</a:t>
          </a:r>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E982E-E85A-4961-9CAE-88D0F830CD07}">
      <dsp:nvSpPr>
        <dsp:cNvPr id="0" name=""/>
        <dsp:cNvSpPr/>
      </dsp:nvSpPr>
      <dsp:spPr>
        <a:xfrm>
          <a:off x="0" y="707092"/>
          <a:ext cx="10515600" cy="1305401"/>
        </a:xfrm>
        <a:prstGeom prst="roundRect">
          <a:avLst>
            <a:gd name="adj" fmla="val 10000"/>
          </a:avLst>
        </a:prstGeom>
        <a:solidFill>
          <a:schemeClr val="lt1"/>
        </a:solidFill>
        <a:ln w="1905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sp>
    <dsp:sp modelId="{483E2A2A-CB63-466E-B7C3-6C5B9DD9D892}">
      <dsp:nvSpPr>
        <dsp:cNvPr id="0" name=""/>
        <dsp:cNvSpPr/>
      </dsp:nvSpPr>
      <dsp:spPr>
        <a:xfrm>
          <a:off x="394883" y="1000807"/>
          <a:ext cx="717970" cy="71797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C1070A-C559-4B03-9F76-0444CD45A63A}">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Fossils are the preserved remains or traces of living things that lived in the past. Another name for living things is </a:t>
          </a:r>
          <a:r>
            <a:rPr lang="en-US" sz="2300" b="1" kern="1200" dirty="0">
              <a:latin typeface="Arial" panose="020B0604020202020204" pitchFamily="34" charset="0"/>
              <a:cs typeface="Arial" panose="020B0604020202020204" pitchFamily="34" charset="0"/>
            </a:rPr>
            <a:t>organisms</a:t>
          </a:r>
          <a:r>
            <a:rPr lang="en-US" sz="2300" kern="1200" dirty="0">
              <a:latin typeface="Arial" panose="020B0604020202020204" pitchFamily="34" charset="0"/>
              <a:cs typeface="Arial" panose="020B0604020202020204" pitchFamily="34" charset="0"/>
            </a:rPr>
            <a:t>.</a:t>
          </a:r>
        </a:p>
      </dsp:txBody>
      <dsp:txXfrm>
        <a:off x="1507738" y="707092"/>
        <a:ext cx="9007861" cy="1305401"/>
      </dsp:txXfrm>
    </dsp:sp>
    <dsp:sp modelId="{26EAFA02-3A28-4D5B-9CB1-5BA4ACEB59A3}">
      <dsp:nvSpPr>
        <dsp:cNvPr id="0" name=""/>
        <dsp:cNvSpPr/>
      </dsp:nvSpPr>
      <dsp:spPr>
        <a:xfrm>
          <a:off x="0" y="2338844"/>
          <a:ext cx="10515600" cy="1305401"/>
        </a:xfrm>
        <a:prstGeom prst="roundRect">
          <a:avLst>
            <a:gd name="adj" fmla="val 10000"/>
          </a:avLst>
        </a:prstGeom>
        <a:solidFill>
          <a:schemeClr val="lt1"/>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5DF25BD3-A351-4E2F-9311-412FA70ACDA5}">
      <dsp:nvSpPr>
        <dsp:cNvPr id="0" name=""/>
        <dsp:cNvSpPr/>
      </dsp:nvSpPr>
      <dsp:spPr>
        <a:xfrm>
          <a:off x="394883" y="2632559"/>
          <a:ext cx="717970" cy="71797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CD6BA-5D2C-456B-860D-CB42DB7D1F76}">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100000"/>
            </a:lnSpc>
            <a:spcBef>
              <a:spcPct val="0"/>
            </a:spcBef>
            <a:spcAft>
              <a:spcPct val="35000"/>
            </a:spcAft>
            <a:buNone/>
          </a:pPr>
          <a:r>
            <a:rPr lang="en-US" sz="2300" kern="1200" dirty="0">
              <a:latin typeface="Arial" panose="020B0604020202020204" pitchFamily="34" charset="0"/>
              <a:cs typeface="Arial" panose="020B0604020202020204" pitchFamily="34" charset="0"/>
            </a:rPr>
            <a:t>Fossilization is the process by which living things from long ago are preserved. Fossils help scientists learn about organisms that lived millions of years ago!</a:t>
          </a:r>
        </a:p>
      </dsp:txBody>
      <dsp:txXfrm>
        <a:off x="1507738" y="2338844"/>
        <a:ext cx="9007861" cy="1305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23F4C-A8B9-44C3-B567-9243D842A534}">
      <dsp:nvSpPr>
        <dsp:cNvPr id="0" name=""/>
        <dsp:cNvSpPr/>
      </dsp:nvSpPr>
      <dsp:spPr>
        <a:xfrm>
          <a:off x="0" y="0"/>
          <a:ext cx="480965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F964D5-E2B6-4CD9-96E9-E58AB1BA9DE4}">
      <dsp:nvSpPr>
        <dsp:cNvPr id="0" name=""/>
        <dsp:cNvSpPr/>
      </dsp:nvSpPr>
      <dsp:spPr>
        <a:xfrm>
          <a:off x="0" y="0"/>
          <a:ext cx="4809658" cy="113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Michigan is located north of the Equator, which is the line that is equidistant from the north and south poles.</a:t>
          </a:r>
        </a:p>
      </dsp:txBody>
      <dsp:txXfrm>
        <a:off x="0" y="0"/>
        <a:ext cx="4809658" cy="1131078"/>
      </dsp:txXfrm>
    </dsp:sp>
    <dsp:sp modelId="{F4919504-6AB9-4333-AB95-74EF4B9DBE67}">
      <dsp:nvSpPr>
        <dsp:cNvPr id="0" name=""/>
        <dsp:cNvSpPr/>
      </dsp:nvSpPr>
      <dsp:spPr>
        <a:xfrm>
          <a:off x="0" y="1131078"/>
          <a:ext cx="480965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4E122B-C928-4AA6-80B2-D5567884DA7F}">
      <dsp:nvSpPr>
        <dsp:cNvPr id="0" name=""/>
        <dsp:cNvSpPr/>
      </dsp:nvSpPr>
      <dsp:spPr>
        <a:xfrm>
          <a:off x="0" y="1131078"/>
          <a:ext cx="4809658" cy="113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Since the Equator is located at 0 degrees and the north pole is 90 degrees north, Michigan is almost exactly halfway between the two.</a:t>
          </a:r>
        </a:p>
      </dsp:txBody>
      <dsp:txXfrm>
        <a:off x="0" y="1131078"/>
        <a:ext cx="4809658" cy="1131078"/>
      </dsp:txXfrm>
    </dsp:sp>
    <dsp:sp modelId="{25140494-E8F7-445B-9C74-627A5B022C1F}">
      <dsp:nvSpPr>
        <dsp:cNvPr id="0" name=""/>
        <dsp:cNvSpPr/>
      </dsp:nvSpPr>
      <dsp:spPr>
        <a:xfrm>
          <a:off x="0" y="2262157"/>
          <a:ext cx="480965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9EBF9C-7D2D-44C0-B6AE-FF0127EB66C7}">
      <dsp:nvSpPr>
        <dsp:cNvPr id="0" name=""/>
        <dsp:cNvSpPr/>
      </dsp:nvSpPr>
      <dsp:spPr>
        <a:xfrm>
          <a:off x="0" y="2262157"/>
          <a:ext cx="4809658" cy="113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Since it is almost always hot at the Equator and cold at the north pole, Michigan's climate is called temperate, neither extremely hot or cold.</a:t>
          </a:r>
        </a:p>
      </dsp:txBody>
      <dsp:txXfrm>
        <a:off x="0" y="2262157"/>
        <a:ext cx="4809658" cy="1131078"/>
      </dsp:txXfrm>
    </dsp:sp>
    <dsp:sp modelId="{CF6CBADA-FC65-4E8B-BC68-DE6FC673F27C}">
      <dsp:nvSpPr>
        <dsp:cNvPr id="0" name=""/>
        <dsp:cNvSpPr/>
      </dsp:nvSpPr>
      <dsp:spPr>
        <a:xfrm>
          <a:off x="0" y="3393236"/>
          <a:ext cx="480965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F3D386-79A6-4B37-9415-F5E01FBFC215}">
      <dsp:nvSpPr>
        <dsp:cNvPr id="0" name=""/>
        <dsp:cNvSpPr/>
      </dsp:nvSpPr>
      <dsp:spPr>
        <a:xfrm>
          <a:off x="0" y="3393236"/>
          <a:ext cx="4809658" cy="1131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How do you think location on Earth affects climate in other locations?</a:t>
          </a:r>
        </a:p>
      </dsp:txBody>
      <dsp:txXfrm>
        <a:off x="0" y="3393236"/>
        <a:ext cx="4809658" cy="11310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44921-8DD3-425B-B6D5-9593D64A8207}" type="datetimeFigureOut">
              <a:rPr lang="en-US" smtClean="0"/>
              <a:t>5/16/2026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049B52-F11D-4595-AF26-EBBB365C8D7F}" type="slidenum">
              <a:rPr lang="en-US" smtClean="0"/>
              <a:t>‹#›</a:t>
            </a:fld>
            <a:endParaRPr lang="en-US"/>
          </a:p>
        </p:txBody>
      </p:sp>
    </p:spTree>
    <p:extLst>
      <p:ext uri="{BB962C8B-B14F-4D97-AF65-F5344CB8AC3E}">
        <p14:creationId xmlns:p14="http://schemas.microsoft.com/office/powerpoint/2010/main" val="3001873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049B52-F11D-4595-AF26-EBBB365C8D7F}" type="slidenum">
              <a:rPr lang="en-US" smtClean="0"/>
              <a:t>7</a:t>
            </a:fld>
            <a:endParaRPr lang="en-US"/>
          </a:p>
        </p:txBody>
      </p:sp>
    </p:spTree>
    <p:extLst>
      <p:ext uri="{BB962C8B-B14F-4D97-AF65-F5344CB8AC3E}">
        <p14:creationId xmlns:p14="http://schemas.microsoft.com/office/powerpoint/2010/main" val="146788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049B52-F11D-4595-AF26-EBBB365C8D7F}" type="slidenum">
              <a:rPr lang="en-US" smtClean="0"/>
              <a:t>51</a:t>
            </a:fld>
            <a:endParaRPr lang="en-US"/>
          </a:p>
        </p:txBody>
      </p:sp>
    </p:spTree>
    <p:extLst>
      <p:ext uri="{BB962C8B-B14F-4D97-AF65-F5344CB8AC3E}">
        <p14:creationId xmlns:p14="http://schemas.microsoft.com/office/powerpoint/2010/main" val="3046480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049B52-F11D-4595-AF26-EBBB365C8D7F}" type="slidenum">
              <a:rPr lang="en-US" smtClean="0"/>
              <a:t>53</a:t>
            </a:fld>
            <a:endParaRPr lang="en-US"/>
          </a:p>
        </p:txBody>
      </p:sp>
    </p:spTree>
    <p:extLst>
      <p:ext uri="{BB962C8B-B14F-4D97-AF65-F5344CB8AC3E}">
        <p14:creationId xmlns:p14="http://schemas.microsoft.com/office/powerpoint/2010/main" val="3017436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49B52-F11D-4595-AF26-EBBB365C8D7F}" type="slidenum">
              <a:rPr lang="en-US" smtClean="0"/>
              <a:t>54</a:t>
            </a:fld>
            <a:endParaRPr lang="en-US"/>
          </a:p>
        </p:txBody>
      </p:sp>
    </p:spTree>
    <p:extLst>
      <p:ext uri="{BB962C8B-B14F-4D97-AF65-F5344CB8AC3E}">
        <p14:creationId xmlns:p14="http://schemas.microsoft.com/office/powerpoint/2010/main" val="319225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49B52-F11D-4595-AF26-EBBB365C8D7F}" type="slidenum">
              <a:rPr lang="en-US" smtClean="0"/>
              <a:t>58</a:t>
            </a:fld>
            <a:endParaRPr lang="en-US"/>
          </a:p>
        </p:txBody>
      </p:sp>
    </p:spTree>
    <p:extLst>
      <p:ext uri="{BB962C8B-B14F-4D97-AF65-F5344CB8AC3E}">
        <p14:creationId xmlns:p14="http://schemas.microsoft.com/office/powerpoint/2010/main" val="1531785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049B52-F11D-4595-AF26-EBBB365C8D7F}" type="slidenum">
              <a:rPr lang="en-US" smtClean="0"/>
              <a:t>61</a:t>
            </a:fld>
            <a:endParaRPr lang="en-US"/>
          </a:p>
        </p:txBody>
      </p:sp>
    </p:spTree>
    <p:extLst>
      <p:ext uri="{BB962C8B-B14F-4D97-AF65-F5344CB8AC3E}">
        <p14:creationId xmlns:p14="http://schemas.microsoft.com/office/powerpoint/2010/main" val="3320302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92C4-3410-F826-DD96-05382AB310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59F0CC-9BFF-4D80-AD51-6CACD918B0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1FF306-D1BA-ECA6-B76D-820D8B23C769}"/>
              </a:ext>
            </a:extLst>
          </p:cNvPr>
          <p:cNvSpPr>
            <a:spLocks noGrp="1"/>
          </p:cNvSpPr>
          <p:nvPr>
            <p:ph type="dt" sz="half" idx="10"/>
          </p:nvPr>
        </p:nvSpPr>
        <p:spPr/>
        <p:txBody>
          <a:bodyPr/>
          <a:lstStyle/>
          <a:p>
            <a:fld id="{E6B24436-876F-4B6B-A020-14892D86AED7}" type="datetimeFigureOut">
              <a:rPr lang="en-US" smtClean="0"/>
              <a:t>5/16/2026</a:t>
            </a:fld>
            <a:endParaRPr lang="en-US"/>
          </a:p>
        </p:txBody>
      </p:sp>
      <p:sp>
        <p:nvSpPr>
          <p:cNvPr id="5" name="Footer Placeholder 4">
            <a:extLst>
              <a:ext uri="{FF2B5EF4-FFF2-40B4-BE49-F238E27FC236}">
                <a16:creationId xmlns:a16="http://schemas.microsoft.com/office/drawing/2014/main" id="{4A6319FF-0E8A-5CC3-6747-096A35153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101B1-6E41-EFEE-EEB0-DBABD0D9836C}"/>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1432750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79833-9315-D564-A1B5-AC6663A73D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80E1CA-2F05-ADFD-05AC-951BCEB95E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2CF55-FBFC-736E-E1C1-DB58006FCBAB}"/>
              </a:ext>
            </a:extLst>
          </p:cNvPr>
          <p:cNvSpPr>
            <a:spLocks noGrp="1"/>
          </p:cNvSpPr>
          <p:nvPr>
            <p:ph type="dt" sz="half" idx="10"/>
          </p:nvPr>
        </p:nvSpPr>
        <p:spPr/>
        <p:txBody>
          <a:bodyPr/>
          <a:lstStyle/>
          <a:p>
            <a:fld id="{E6B24436-876F-4B6B-A020-14892D86AED7}" type="datetimeFigureOut">
              <a:rPr lang="en-US" smtClean="0"/>
              <a:t>5/16/2026</a:t>
            </a:fld>
            <a:endParaRPr lang="en-US"/>
          </a:p>
        </p:txBody>
      </p:sp>
      <p:sp>
        <p:nvSpPr>
          <p:cNvPr id="5" name="Footer Placeholder 4">
            <a:extLst>
              <a:ext uri="{FF2B5EF4-FFF2-40B4-BE49-F238E27FC236}">
                <a16:creationId xmlns:a16="http://schemas.microsoft.com/office/drawing/2014/main" id="{33AB364C-AB03-52BD-08D6-AFB9E58FD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B8B28-B88A-42E7-0119-AC3C70712F36}"/>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211365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F141B5-3A19-EB86-8423-F3A42AA4B1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B38FFC-7372-2612-5654-CACD25BEF0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2EAD4-2A62-AB88-7454-F31237760B24}"/>
              </a:ext>
            </a:extLst>
          </p:cNvPr>
          <p:cNvSpPr>
            <a:spLocks noGrp="1"/>
          </p:cNvSpPr>
          <p:nvPr>
            <p:ph type="dt" sz="half" idx="10"/>
          </p:nvPr>
        </p:nvSpPr>
        <p:spPr/>
        <p:txBody>
          <a:bodyPr/>
          <a:lstStyle/>
          <a:p>
            <a:fld id="{E6B24436-876F-4B6B-A020-14892D86AED7}" type="datetimeFigureOut">
              <a:rPr lang="en-US" smtClean="0"/>
              <a:t>5/16/2026</a:t>
            </a:fld>
            <a:endParaRPr lang="en-US"/>
          </a:p>
        </p:txBody>
      </p:sp>
      <p:sp>
        <p:nvSpPr>
          <p:cNvPr id="5" name="Footer Placeholder 4">
            <a:extLst>
              <a:ext uri="{FF2B5EF4-FFF2-40B4-BE49-F238E27FC236}">
                <a16:creationId xmlns:a16="http://schemas.microsoft.com/office/drawing/2014/main" id="{7F0AFDC4-6692-82DF-9234-652E59E35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490C7-0157-C853-D878-CBD12F8528A5}"/>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204005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E089-8A68-7A25-F0EA-1993DA1810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06F8E-7E76-4C17-2FAA-BD0A54E6C6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9926B-2257-5983-C1B6-6963A08B96C2}"/>
              </a:ext>
            </a:extLst>
          </p:cNvPr>
          <p:cNvSpPr>
            <a:spLocks noGrp="1"/>
          </p:cNvSpPr>
          <p:nvPr>
            <p:ph type="dt" sz="half" idx="10"/>
          </p:nvPr>
        </p:nvSpPr>
        <p:spPr/>
        <p:txBody>
          <a:bodyPr/>
          <a:lstStyle/>
          <a:p>
            <a:fld id="{E6B24436-876F-4B6B-A020-14892D86AED7}" type="datetimeFigureOut">
              <a:rPr lang="en-US" smtClean="0"/>
              <a:t>5/16/2026</a:t>
            </a:fld>
            <a:endParaRPr lang="en-US"/>
          </a:p>
        </p:txBody>
      </p:sp>
      <p:sp>
        <p:nvSpPr>
          <p:cNvPr id="5" name="Footer Placeholder 4">
            <a:extLst>
              <a:ext uri="{FF2B5EF4-FFF2-40B4-BE49-F238E27FC236}">
                <a16:creationId xmlns:a16="http://schemas.microsoft.com/office/drawing/2014/main" id="{8605A7A0-ECD0-15D9-E1A6-F22F6E5E6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4F193-5C87-18C7-F210-B40E79CF80CA}"/>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144100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F06C2-E6B0-EEC8-78B8-9E78006CA1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F1082-A49E-BFE3-310E-27D3BE6F39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676CFE-0EBA-656D-AA8E-438ACF5D01C0}"/>
              </a:ext>
            </a:extLst>
          </p:cNvPr>
          <p:cNvSpPr>
            <a:spLocks noGrp="1"/>
          </p:cNvSpPr>
          <p:nvPr>
            <p:ph type="dt" sz="half" idx="10"/>
          </p:nvPr>
        </p:nvSpPr>
        <p:spPr/>
        <p:txBody>
          <a:bodyPr/>
          <a:lstStyle/>
          <a:p>
            <a:fld id="{E6B24436-876F-4B6B-A020-14892D86AED7}" type="datetimeFigureOut">
              <a:rPr lang="en-US" smtClean="0"/>
              <a:t>5/16/2026</a:t>
            </a:fld>
            <a:endParaRPr lang="en-US"/>
          </a:p>
        </p:txBody>
      </p:sp>
      <p:sp>
        <p:nvSpPr>
          <p:cNvPr id="5" name="Footer Placeholder 4">
            <a:extLst>
              <a:ext uri="{FF2B5EF4-FFF2-40B4-BE49-F238E27FC236}">
                <a16:creationId xmlns:a16="http://schemas.microsoft.com/office/drawing/2014/main" id="{EA80A418-87CC-9CE5-7B89-715D1B6F7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FD378-26CE-02AC-9EAD-8E4C3B47FE81}"/>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3778598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2E4F-4288-C2AE-7FAB-6C978ABB76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18E46B-771A-A106-79F2-2B9D6CC9B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693E87-2A7A-9528-24C8-722C71BD05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193555-967C-E4D4-3E0E-A597EF9F95D3}"/>
              </a:ext>
            </a:extLst>
          </p:cNvPr>
          <p:cNvSpPr>
            <a:spLocks noGrp="1"/>
          </p:cNvSpPr>
          <p:nvPr>
            <p:ph type="dt" sz="half" idx="10"/>
          </p:nvPr>
        </p:nvSpPr>
        <p:spPr/>
        <p:txBody>
          <a:bodyPr/>
          <a:lstStyle/>
          <a:p>
            <a:fld id="{E6B24436-876F-4B6B-A020-14892D86AED7}" type="datetimeFigureOut">
              <a:rPr lang="en-US" smtClean="0"/>
              <a:t>5/16/2026</a:t>
            </a:fld>
            <a:endParaRPr lang="en-US"/>
          </a:p>
        </p:txBody>
      </p:sp>
      <p:sp>
        <p:nvSpPr>
          <p:cNvPr id="6" name="Footer Placeholder 5">
            <a:extLst>
              <a:ext uri="{FF2B5EF4-FFF2-40B4-BE49-F238E27FC236}">
                <a16:creationId xmlns:a16="http://schemas.microsoft.com/office/drawing/2014/main" id="{31D32422-8E4A-E6E0-DCC9-7F7806D12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47049-2D5C-1CC6-762A-B585DDA192A3}"/>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549100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0956-BEEF-94AA-7961-4900EA42DF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A73237-473D-D0FE-7356-D23826D23E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F0960D-8D6E-F7D1-CBD2-785494A2F1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4022C9-57BF-BD42-79EF-DA95D896C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E9E92A-7EE5-9C6B-5271-94B35B5F77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23B7DD-1F0A-C3E6-7FFF-8A95D3608D3B}"/>
              </a:ext>
            </a:extLst>
          </p:cNvPr>
          <p:cNvSpPr>
            <a:spLocks noGrp="1"/>
          </p:cNvSpPr>
          <p:nvPr>
            <p:ph type="dt" sz="half" idx="10"/>
          </p:nvPr>
        </p:nvSpPr>
        <p:spPr/>
        <p:txBody>
          <a:bodyPr/>
          <a:lstStyle/>
          <a:p>
            <a:fld id="{E6B24436-876F-4B6B-A020-14892D86AED7}" type="datetimeFigureOut">
              <a:rPr lang="en-US" smtClean="0"/>
              <a:t>5/16/2026</a:t>
            </a:fld>
            <a:endParaRPr lang="en-US"/>
          </a:p>
        </p:txBody>
      </p:sp>
      <p:sp>
        <p:nvSpPr>
          <p:cNvPr id="8" name="Footer Placeholder 7">
            <a:extLst>
              <a:ext uri="{FF2B5EF4-FFF2-40B4-BE49-F238E27FC236}">
                <a16:creationId xmlns:a16="http://schemas.microsoft.com/office/drawing/2014/main" id="{240D7B1F-E573-4407-3B79-3F1D52A8FC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8AC649-BE6A-94D6-57C9-62D41039F127}"/>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715809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7C950-179B-EE8B-9D36-34800F5556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CFCA83-75E0-36C1-3F2D-D6C59DBBCE26}"/>
              </a:ext>
            </a:extLst>
          </p:cNvPr>
          <p:cNvSpPr>
            <a:spLocks noGrp="1"/>
          </p:cNvSpPr>
          <p:nvPr>
            <p:ph type="dt" sz="half" idx="10"/>
          </p:nvPr>
        </p:nvSpPr>
        <p:spPr/>
        <p:txBody>
          <a:bodyPr/>
          <a:lstStyle/>
          <a:p>
            <a:fld id="{E6B24436-876F-4B6B-A020-14892D86AED7}" type="datetimeFigureOut">
              <a:rPr lang="en-US" smtClean="0"/>
              <a:t>5/16/2026</a:t>
            </a:fld>
            <a:endParaRPr lang="en-US"/>
          </a:p>
        </p:txBody>
      </p:sp>
      <p:sp>
        <p:nvSpPr>
          <p:cNvPr id="4" name="Footer Placeholder 3">
            <a:extLst>
              <a:ext uri="{FF2B5EF4-FFF2-40B4-BE49-F238E27FC236}">
                <a16:creationId xmlns:a16="http://schemas.microsoft.com/office/drawing/2014/main" id="{1F55473E-4910-06C5-A5F4-0756C85065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73EE25-E6A2-9B0A-2242-80D356326B68}"/>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1782245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C44104-E848-690F-2DB2-7864B6F2AB08}"/>
              </a:ext>
            </a:extLst>
          </p:cNvPr>
          <p:cNvSpPr>
            <a:spLocks noGrp="1"/>
          </p:cNvSpPr>
          <p:nvPr>
            <p:ph type="dt" sz="half" idx="10"/>
          </p:nvPr>
        </p:nvSpPr>
        <p:spPr/>
        <p:txBody>
          <a:bodyPr/>
          <a:lstStyle/>
          <a:p>
            <a:fld id="{E6B24436-876F-4B6B-A020-14892D86AED7}" type="datetimeFigureOut">
              <a:rPr lang="en-US" smtClean="0"/>
              <a:t>5/16/2026</a:t>
            </a:fld>
            <a:endParaRPr lang="en-US"/>
          </a:p>
        </p:txBody>
      </p:sp>
      <p:sp>
        <p:nvSpPr>
          <p:cNvPr id="3" name="Footer Placeholder 2">
            <a:extLst>
              <a:ext uri="{FF2B5EF4-FFF2-40B4-BE49-F238E27FC236}">
                <a16:creationId xmlns:a16="http://schemas.microsoft.com/office/drawing/2014/main" id="{8CD52DC9-C880-24C0-8252-8C0E4AC04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F57E2B-37AE-3BD4-81AE-B92290E13CAA}"/>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3525386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7ABA4-2961-C396-4363-5200617C5B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41772-3D83-E22F-670E-F98264824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4142E-16F0-2A3D-D3E7-B7162C5F9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8B544-AD3A-A600-1098-81739E491DC6}"/>
              </a:ext>
            </a:extLst>
          </p:cNvPr>
          <p:cNvSpPr>
            <a:spLocks noGrp="1"/>
          </p:cNvSpPr>
          <p:nvPr>
            <p:ph type="dt" sz="half" idx="10"/>
          </p:nvPr>
        </p:nvSpPr>
        <p:spPr/>
        <p:txBody>
          <a:bodyPr/>
          <a:lstStyle/>
          <a:p>
            <a:fld id="{E6B24436-876F-4B6B-A020-14892D86AED7}" type="datetimeFigureOut">
              <a:rPr lang="en-US" smtClean="0"/>
              <a:t>5/16/2026</a:t>
            </a:fld>
            <a:endParaRPr lang="en-US"/>
          </a:p>
        </p:txBody>
      </p:sp>
      <p:sp>
        <p:nvSpPr>
          <p:cNvPr id="6" name="Footer Placeholder 5">
            <a:extLst>
              <a:ext uri="{FF2B5EF4-FFF2-40B4-BE49-F238E27FC236}">
                <a16:creationId xmlns:a16="http://schemas.microsoft.com/office/drawing/2014/main" id="{28C731EF-476E-64D9-72B0-F72BE563B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D38EC-4510-BFC5-9B79-1AFC920C4945}"/>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531654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92A9-688C-2C79-A00E-E4FD5945E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2CE5B2-EAF3-B52B-777E-191CFBE79B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E28307-43D3-6689-B751-8D65EA8FC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2DC23D-B1D1-A09D-9B01-7989A6927363}"/>
              </a:ext>
            </a:extLst>
          </p:cNvPr>
          <p:cNvSpPr>
            <a:spLocks noGrp="1"/>
          </p:cNvSpPr>
          <p:nvPr>
            <p:ph type="dt" sz="half" idx="10"/>
          </p:nvPr>
        </p:nvSpPr>
        <p:spPr/>
        <p:txBody>
          <a:bodyPr/>
          <a:lstStyle/>
          <a:p>
            <a:fld id="{E6B24436-876F-4B6B-A020-14892D86AED7}" type="datetimeFigureOut">
              <a:rPr lang="en-US" smtClean="0"/>
              <a:t>5/16/2026</a:t>
            </a:fld>
            <a:endParaRPr lang="en-US"/>
          </a:p>
        </p:txBody>
      </p:sp>
      <p:sp>
        <p:nvSpPr>
          <p:cNvPr id="6" name="Footer Placeholder 5">
            <a:extLst>
              <a:ext uri="{FF2B5EF4-FFF2-40B4-BE49-F238E27FC236}">
                <a16:creationId xmlns:a16="http://schemas.microsoft.com/office/drawing/2014/main" id="{B87DD777-43B8-5907-545D-44749181E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DE9CD-4106-0628-C347-5E20D06FBE91}"/>
              </a:ext>
            </a:extLst>
          </p:cNvPr>
          <p:cNvSpPr>
            <a:spLocks noGrp="1"/>
          </p:cNvSpPr>
          <p:nvPr>
            <p:ph type="sldNum" sz="quarter" idx="12"/>
          </p:nvPr>
        </p:nvSpPr>
        <p:spPr/>
        <p:txBody>
          <a:bodyPr/>
          <a:lstStyle/>
          <a:p>
            <a:fld id="{1FE3C2A1-7CD3-4326-8DAF-1A319AF8EDC5}" type="slidenum">
              <a:rPr lang="en-US" smtClean="0"/>
              <a:t>‹#›</a:t>
            </a:fld>
            <a:endParaRPr lang="en-US"/>
          </a:p>
        </p:txBody>
      </p:sp>
    </p:spTree>
    <p:extLst>
      <p:ext uri="{BB962C8B-B14F-4D97-AF65-F5344CB8AC3E}">
        <p14:creationId xmlns:p14="http://schemas.microsoft.com/office/powerpoint/2010/main" val="119271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B64959-A29F-C2B3-702F-B73E960D5D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C92C91-F20F-8407-9CB5-8A8446DB5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94420-3156-4E1B-1199-A7F713F584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B24436-876F-4B6B-A020-14892D86AED7}" type="datetimeFigureOut">
              <a:rPr lang="en-US" smtClean="0"/>
              <a:t>5/16/2026</a:t>
            </a:fld>
            <a:endParaRPr lang="en-US"/>
          </a:p>
        </p:txBody>
      </p:sp>
      <p:sp>
        <p:nvSpPr>
          <p:cNvPr id="5" name="Footer Placeholder 4">
            <a:extLst>
              <a:ext uri="{FF2B5EF4-FFF2-40B4-BE49-F238E27FC236}">
                <a16:creationId xmlns:a16="http://schemas.microsoft.com/office/drawing/2014/main" id="{D19124E5-6742-7FAF-353C-73D6D904D5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EDCC77E-3CBF-D652-E726-BCDF5E77E5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E3C2A1-7CD3-4326-8DAF-1A319AF8EDC5}" type="slidenum">
              <a:rPr lang="en-US" smtClean="0"/>
              <a:t>‹#›</a:t>
            </a:fld>
            <a:endParaRPr lang="en-US"/>
          </a:p>
        </p:txBody>
      </p:sp>
    </p:spTree>
    <p:extLst>
      <p:ext uri="{BB962C8B-B14F-4D97-AF65-F5344CB8AC3E}">
        <p14:creationId xmlns:p14="http://schemas.microsoft.com/office/powerpoint/2010/main" val="566404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Archaeopteryx_in_Solnhofener_Plattenkalk.jpg" TargetMode="External"/><Relationship Id="rId7" Type="http://schemas.openxmlformats.org/officeDocument/2006/relationships/hyperlink" Target="https://www.usgs.gov/media/images/fossil-palm-leaf"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s://www.nps.gov/fobu/learn/nature/fossils.htm" TargetMode="Externa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www.grpm.org/blog/collecting-marine-fossils-in-michigan/)" TargetMode="Externa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michiganbasinfossils.org/viewrecord/389"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www.calacademy.org/press/releases/four-hundred-eighty-million-year-old-fossils-reveal-sea-lilies%E2%80%99-ancient-root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michiganbasinfossils.org/viewrecord/463"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s://commons.wikimedia.org/wiki/File:Dendrogyra_cylindrus_(pillar_coral)_(San_Salvador_Island,_Bahamas)_1_(15513345363).jp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michiganbasinfossils.org/viewrecord/1908"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ioa.factsanddetails.com/article/entry-299.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3" Type="http://schemas.openxmlformats.org/officeDocument/2006/relationships/hyperlink" Target="https://home.nps.gov/subjects/fossils/vertebrate-fossils.htm"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geeksforgeeks.org/biology/fossil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michiganbasinfossils.org/viewrecord/1115"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VJUgSJl9AGE&amp;t=42s" TargetMode="External"/><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hyperlink" Target="https://commons.wikimedia.org/wiki/File:Dinosaur_footprint_(4056320716).jpg"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aoml.noaa.gov/national-marine-ecosystem-status"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gws.iu.edu/outreach/fossils" TargetMode="Externa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www.nps.gov/media/photo/gallery-item.htm?pg=2160865&amp;id=8b533a5e-155d-451f-6746-e3d8f22921ef&amp;gid=008B3029-155D-451F-6756EFFB0BFC3BF7"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photos/ruthanddave/29602403461" TargetMode="External"/><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ideo" Target="https://www.youtube.com/embed/mRa0Gi_mRjs?start=3&amp;feature=oembe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home.nps.gov/subjects/fossils/paleontological-geoheritage-highlights-of-the-national-parks.htm" TargetMode="Externa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manoa.hawaii.edu/exploringourfluidearth/physical/world-ocean/locating-points-globe/weird-science-polar-circles-and-tropical-circles"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hyperlink" Target="https://pressbooks.bccampus.ca/intermediatealgebrakpu/chapter/3-1-points-coordinates/"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sv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gif"/><Relationship Id="rId1" Type="http://schemas.openxmlformats.org/officeDocument/2006/relationships/slideLayout" Target="../slideLayouts/slideLayout2.xml"/><Relationship Id="rId4" Type="http://schemas.openxmlformats.org/officeDocument/2006/relationships/hyperlink" Target="https://www.youtube.com/watch?v=UevnAq1MTVA"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video" Target="https://www.youtube.com/embed/mDRZA-Q9aiM?start=1&amp;feature=oembe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UevnAq1MTVA"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UevnAq1MTVA"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UevnAq1MTVA"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UevnAq1MTVA"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youtube.com/watch?v=UevnAq1MTVA"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UevnAq1MTVA"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youtube.com/watch?v=UevnAq1MTVA" TargetMode="External"/><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UevnAq1MTVA"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youtube.com/watch?v=3mQAUCTxL2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3mQAUCTxL2s" TargetMode="Externa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sv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3mQAUCTxL2s" TargetMode="External"/><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3mQAUCTxL2s"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93.jpeg"/><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hyperlink" Target="https://umorf.ummp.lsa.umich.edu/wp/mi-backyard-fossils-plants/" TargetMode="External"/><Relationship Id="rId5" Type="http://schemas.openxmlformats.org/officeDocument/2006/relationships/image" Target="../media/image97.png"/><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grpm.org/mastodon/" TargetMode="External"/><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commons.wikimedia.org/wiki/File:Caracteristicas-ecosistema-terrestre.jp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hyperlink" Target="https://commons.wikimedia.org/wiki/File:Mammoth_fossil_tooth_-_Pleistocene,_USA_-_23202566565.jpg" TargetMode="External"/><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hyperlink" Target="https://commons.wikimedia.org/wiki/File:Mastodon_tooth_from_Mattapoisett_River_-_Robbins_Museum_-_Middleborough,_Massachusetts_-_DSC03767.jpg"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www.fws.gov/media/wildfire-tree-torching" TargetMode="External"/><Relationship Id="rId5" Type="http://schemas.openxmlformats.org/officeDocument/2006/relationships/hyperlink" Target="https://commons.wikimedia.org/wiki/File:Melting_glacier_1.jpg" TargetMode="Externa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piral shell pattern">
            <a:extLst>
              <a:ext uri="{FF2B5EF4-FFF2-40B4-BE49-F238E27FC236}">
                <a16:creationId xmlns:a16="http://schemas.microsoft.com/office/drawing/2014/main" id="{D8EFA4C2-EBCD-4D08-8DD9-5F44F3559698}"/>
              </a:ext>
            </a:extLst>
          </p:cNvPr>
          <p:cNvPicPr>
            <a:picLocks noChangeAspect="1"/>
          </p:cNvPicPr>
          <p:nvPr/>
        </p:nvPicPr>
        <p:blipFill>
          <a:blip r:embed="rId2"/>
          <a:srcRect l="373" t="9091" r="23212"/>
          <a:stretch>
            <a:fillRect/>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Western Michigan University logo">
            <a:extLst>
              <a:ext uri="{FF2B5EF4-FFF2-40B4-BE49-F238E27FC236}">
                <a16:creationId xmlns:a16="http://schemas.microsoft.com/office/drawing/2014/main" id="{B9269BF2-DAAB-4433-CCA1-4A5A92F10AF6}"/>
              </a:ext>
            </a:extLst>
          </p:cNvPr>
          <p:cNvPicPr>
            <a:picLocks noChangeAspect="1"/>
          </p:cNvPicPr>
          <p:nvPr/>
        </p:nvPicPr>
        <p:blipFill>
          <a:blip r:embed="rId3"/>
          <a:stretch>
            <a:fillRect/>
          </a:stretch>
        </p:blipFill>
        <p:spPr>
          <a:xfrm>
            <a:off x="211480" y="243788"/>
            <a:ext cx="2305822" cy="768693"/>
          </a:xfrm>
          <a:prstGeom prst="rect">
            <a:avLst/>
          </a:prstGeom>
        </p:spPr>
      </p:pic>
      <p:pic>
        <p:nvPicPr>
          <p:cNvPr id="8" name="Picture 7" descr="Michigan Geological Survey logo">
            <a:extLst>
              <a:ext uri="{FF2B5EF4-FFF2-40B4-BE49-F238E27FC236}">
                <a16:creationId xmlns:a16="http://schemas.microsoft.com/office/drawing/2014/main" id="{7592AE9F-28F7-F3C9-984E-57C40EF74D31}"/>
              </a:ext>
            </a:extLst>
          </p:cNvPr>
          <p:cNvPicPr>
            <a:picLocks noChangeAspect="1"/>
          </p:cNvPicPr>
          <p:nvPr/>
        </p:nvPicPr>
        <p:blipFill>
          <a:blip r:embed="rId4"/>
          <a:stretch>
            <a:fillRect/>
          </a:stretch>
        </p:blipFill>
        <p:spPr>
          <a:xfrm>
            <a:off x="2769201" y="239156"/>
            <a:ext cx="2266950" cy="819150"/>
          </a:xfrm>
          <a:prstGeom prst="rect">
            <a:avLst/>
          </a:prstGeom>
        </p:spPr>
      </p:pic>
      <p:sp>
        <p:nvSpPr>
          <p:cNvPr id="4" name="Title 3">
            <a:extLst>
              <a:ext uri="{FF2B5EF4-FFF2-40B4-BE49-F238E27FC236}">
                <a16:creationId xmlns:a16="http://schemas.microsoft.com/office/drawing/2014/main" id="{5F8EDDC2-19DB-A600-6860-3738CFACDD4D}"/>
              </a:ext>
            </a:extLst>
          </p:cNvPr>
          <p:cNvSpPr>
            <a:spLocks noGrp="1"/>
          </p:cNvSpPr>
          <p:nvPr>
            <p:ph type="ctrTitle"/>
          </p:nvPr>
        </p:nvSpPr>
        <p:spPr>
          <a:xfrm>
            <a:off x="477981" y="1070172"/>
            <a:ext cx="4764483" cy="3256325"/>
          </a:xfrm>
        </p:spPr>
        <p:txBody>
          <a:bodyPr anchor="b">
            <a:normAutofit/>
          </a:bodyPr>
          <a:lstStyle/>
          <a:p>
            <a:pPr algn="l"/>
            <a:r>
              <a:rPr lang="en-US" sz="4800" b="1" dirty="0">
                <a:solidFill>
                  <a:schemeClr val="accent1"/>
                </a:solidFill>
                <a:latin typeface="Arial"/>
                <a:cs typeface="Arial"/>
              </a:rPr>
              <a:t>THE STORIES FOSSILS TELL</a:t>
            </a:r>
            <a:br>
              <a:rPr lang="en-US" sz="4800" b="1" dirty="0">
                <a:solidFill>
                  <a:schemeClr val="accent1"/>
                </a:solidFill>
                <a:latin typeface="Arial"/>
                <a:cs typeface="Arial"/>
              </a:rPr>
            </a:br>
            <a:endParaRPr lang="en-US" sz="4800" dirty="0">
              <a:solidFill>
                <a:schemeClr val="accent1"/>
              </a:solidFill>
              <a:latin typeface="Arial"/>
              <a:cs typeface="Arial"/>
            </a:endParaRPr>
          </a:p>
        </p:txBody>
      </p:sp>
      <p:pic>
        <p:nvPicPr>
          <p:cNvPr id="2" name="Picture 1" descr="Corekids logo">
            <a:extLst>
              <a:ext uri="{FF2B5EF4-FFF2-40B4-BE49-F238E27FC236}">
                <a16:creationId xmlns:a16="http://schemas.microsoft.com/office/drawing/2014/main" id="{515D2195-1AC3-D3AA-4104-C08BB8F6C3A0}"/>
              </a:ext>
            </a:extLst>
          </p:cNvPr>
          <p:cNvPicPr>
            <a:picLocks noChangeAspect="1"/>
          </p:cNvPicPr>
          <p:nvPr/>
        </p:nvPicPr>
        <p:blipFill>
          <a:blip r:embed="rId5"/>
          <a:stretch>
            <a:fillRect/>
          </a:stretch>
        </p:blipFill>
        <p:spPr>
          <a:xfrm>
            <a:off x="830431" y="5191457"/>
            <a:ext cx="3462416" cy="1445101"/>
          </a:xfrm>
          <a:prstGeom prst="rect">
            <a:avLst/>
          </a:prstGeom>
        </p:spPr>
      </p:pic>
    </p:spTree>
    <p:extLst>
      <p:ext uri="{BB962C8B-B14F-4D97-AF65-F5344CB8AC3E}">
        <p14:creationId xmlns:p14="http://schemas.microsoft.com/office/powerpoint/2010/main" val="127558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6696D0-D0FF-90B3-28D6-DCF7EA623AA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A66A556-332B-2BCA-4EFC-32392DBF1EA7}"/>
              </a:ext>
              <a:ext uri="{C183D7F6-B498-43B3-948B-1728B52AA6E4}">
                <adec:decorative xmlns:adec="http://schemas.microsoft.com/office/drawing/2017/decorative" val="0"/>
              </a:ext>
            </a:extLst>
          </p:cNvPr>
          <p:cNvSpPr>
            <a:spLocks noGrp="1"/>
          </p:cNvSpPr>
          <p:nvPr>
            <p:ph type="title"/>
          </p:nvPr>
        </p:nvSpPr>
        <p:spPr>
          <a:xfrm>
            <a:off x="501066" y="1962341"/>
            <a:ext cx="3290657" cy="2600515"/>
          </a:xfrm>
        </p:spPr>
        <p:txBody>
          <a:bodyPr vert="horz" lIns="91440" tIns="45720" rIns="91440" bIns="45720" rtlCol="0" anchor="b">
            <a:normAutofit fontScale="90000"/>
          </a:bodyPr>
          <a:lstStyle/>
          <a:p>
            <a:r>
              <a:rPr lang="en-US" sz="4000" kern="1200" dirty="0">
                <a:latin typeface="Arial" panose="020B0604020202020204" pitchFamily="34" charset="0"/>
                <a:cs typeface="Arial" panose="020B0604020202020204" pitchFamily="34" charset="0"/>
              </a:rPr>
              <a:t>What do fossils </a:t>
            </a:r>
            <a:r>
              <a:rPr lang="en-US" sz="4000" dirty="0">
                <a:latin typeface="Arial" panose="020B0604020202020204" pitchFamily="34" charset="0"/>
                <a:cs typeface="Arial" panose="020B0604020202020204" pitchFamily="34" charset="0"/>
              </a:rPr>
              <a:t>show </a:t>
            </a:r>
            <a:r>
              <a:rPr lang="en-US" sz="4000" kern="1200" dirty="0">
                <a:latin typeface="Arial" panose="020B0604020202020204" pitchFamily="34" charset="0"/>
                <a:cs typeface="Arial" panose="020B0604020202020204" pitchFamily="34" charset="0"/>
              </a:rPr>
              <a:t>us about ancient environments?</a:t>
            </a:r>
          </a:p>
        </p:txBody>
      </p:sp>
      <p:pic>
        <p:nvPicPr>
          <p:cNvPr id="10" name="Picture 9" descr="Archaeopteryx fossil">
            <a:extLst>
              <a:ext uri="{FF2B5EF4-FFF2-40B4-BE49-F238E27FC236}">
                <a16:creationId xmlns:a16="http://schemas.microsoft.com/office/drawing/2014/main" id="{31597D72-76E8-016C-A82C-7327B00CEDED}"/>
              </a:ext>
            </a:extLst>
          </p:cNvPr>
          <p:cNvPicPr>
            <a:picLocks noChangeAspect="1"/>
          </p:cNvPicPr>
          <p:nvPr/>
        </p:nvPicPr>
        <p:blipFill>
          <a:blip r:embed="rId2"/>
          <a:srcRect l="8371" r="6581"/>
          <a:stretch>
            <a:fillRect/>
          </a:stretch>
        </p:blipFill>
        <p:spPr>
          <a:xfrm>
            <a:off x="7817583" y="23160"/>
            <a:ext cx="4374417" cy="685799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p:spPr>
      </p:pic>
      <p:sp>
        <p:nvSpPr>
          <p:cNvPr id="15" name="TextBox 10">
            <a:extLst>
              <a:ext uri="{FF2B5EF4-FFF2-40B4-BE49-F238E27FC236}">
                <a16:creationId xmlns:a16="http://schemas.microsoft.com/office/drawing/2014/main" id="{9C3FA450-E5BB-B60C-FCBC-AFF8DD19A5EF}"/>
              </a:ext>
            </a:extLst>
          </p:cNvPr>
          <p:cNvSpPr txBox="1"/>
          <p:nvPr/>
        </p:nvSpPr>
        <p:spPr>
          <a:xfrm>
            <a:off x="9225022" y="-20648"/>
            <a:ext cx="3077375"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FFFFFF"/>
                </a:solidFill>
                <a:latin typeface="Arial" panose="020B0604020202020204" pitchFamily="34" charset="0"/>
                <a:ea typeface="+mn-lt"/>
                <a:cs typeface="Arial" panose="020B0604020202020204" pitchFamily="34" charset="0"/>
              </a:rPr>
              <a:t>Photo by Chrisi1964, “Archaeopteryx in </a:t>
            </a:r>
            <a:r>
              <a:rPr lang="en-US" sz="1200" dirty="0" err="1">
                <a:solidFill>
                  <a:srgbClr val="FFFFFF"/>
                </a:solidFill>
                <a:latin typeface="Arial" panose="020B0604020202020204" pitchFamily="34" charset="0"/>
                <a:ea typeface="+mn-lt"/>
                <a:cs typeface="Arial" panose="020B0604020202020204" pitchFamily="34" charset="0"/>
              </a:rPr>
              <a:t>Solnhofener</a:t>
            </a:r>
            <a:r>
              <a:rPr lang="en-US" sz="1200" dirty="0">
                <a:solidFill>
                  <a:srgbClr val="FFFFFF"/>
                </a:solidFill>
                <a:latin typeface="Arial" panose="020B0604020202020204" pitchFamily="34" charset="0"/>
                <a:ea typeface="+mn-lt"/>
                <a:cs typeface="Arial" panose="020B0604020202020204" pitchFamily="34" charset="0"/>
              </a:rPr>
              <a:t> </a:t>
            </a:r>
            <a:r>
              <a:rPr lang="en-US" sz="1200" dirty="0" err="1">
                <a:solidFill>
                  <a:srgbClr val="FFFFFF"/>
                </a:solidFill>
                <a:latin typeface="Arial" panose="020B0604020202020204" pitchFamily="34" charset="0"/>
                <a:ea typeface="+mn-lt"/>
                <a:cs typeface="Arial" panose="020B0604020202020204" pitchFamily="34" charset="0"/>
              </a:rPr>
              <a:t>Plattenkalk</a:t>
            </a:r>
            <a:r>
              <a:rPr lang="en-US" sz="1200" dirty="0">
                <a:solidFill>
                  <a:srgbClr val="FFFFFF"/>
                </a:solidFill>
                <a:latin typeface="Arial" panose="020B0604020202020204" pitchFamily="34" charset="0"/>
                <a:ea typeface="+mn-lt"/>
                <a:cs typeface="Arial" panose="020B0604020202020204" pitchFamily="34" charset="0"/>
              </a:rPr>
              <a:t>.” Licensed under CC BY-SA 4.0 via </a:t>
            </a:r>
            <a:r>
              <a:rPr lang="en-US" sz="1200" dirty="0">
                <a:solidFill>
                  <a:schemeClr val="bg1"/>
                </a:solidFill>
                <a:latin typeface="Arial" panose="020B06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Wikimedia Commons</a:t>
            </a:r>
            <a:r>
              <a:rPr lang="en-US" sz="1200" dirty="0">
                <a:solidFill>
                  <a:srgbClr val="FFFFFF"/>
                </a:solidFill>
                <a:latin typeface="Arial" panose="020B0604020202020204" pitchFamily="34" charset="0"/>
                <a:ea typeface="+mn-lt"/>
                <a:cs typeface="Arial" panose="020B0604020202020204" pitchFamily="34" charset="0"/>
              </a:rPr>
              <a:t>.</a:t>
            </a:r>
            <a:endParaRPr lang="en-US" dirty="0">
              <a:solidFill>
                <a:srgbClr val="FFFFFF"/>
              </a:solidFill>
              <a:latin typeface="Arial" panose="020B0604020202020204" pitchFamily="34" charset="0"/>
              <a:ea typeface="+mn-lt"/>
              <a:cs typeface="Arial" panose="020B0604020202020204" pitchFamily="34" charset="0"/>
            </a:endParaRPr>
          </a:p>
        </p:txBody>
      </p:sp>
      <p:pic>
        <p:nvPicPr>
          <p:cNvPr id="7" name="Picture 6" descr="A fish fossil">
            <a:extLst>
              <a:ext uri="{FF2B5EF4-FFF2-40B4-BE49-F238E27FC236}">
                <a16:creationId xmlns:a16="http://schemas.microsoft.com/office/drawing/2014/main" id="{FF7149D0-FFBC-6B2D-CE68-52DC4E851B8D}"/>
              </a:ext>
            </a:extLst>
          </p:cNvPr>
          <p:cNvPicPr>
            <a:picLocks noChangeAspect="1"/>
          </p:cNvPicPr>
          <p:nvPr/>
        </p:nvPicPr>
        <p:blipFill>
          <a:blip r:embed="rId4"/>
          <a:srcRect r="5581" b="-3"/>
          <a:stretch>
            <a:fillRect/>
          </a:stretch>
        </p:blipFill>
        <p:spPr>
          <a:xfrm>
            <a:off x="35723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
        <p:nvSpPr>
          <p:cNvPr id="14" name="TextBox 8">
            <a:extLst>
              <a:ext uri="{FF2B5EF4-FFF2-40B4-BE49-F238E27FC236}">
                <a16:creationId xmlns:a16="http://schemas.microsoft.com/office/drawing/2014/main" id="{54AB5E64-A2E1-0F1E-DCCB-86B7B7303CD1}"/>
              </a:ext>
            </a:extLst>
          </p:cNvPr>
          <p:cNvSpPr txBox="1"/>
          <p:nvPr/>
        </p:nvSpPr>
        <p:spPr>
          <a:xfrm>
            <a:off x="3842965" y="-1857"/>
            <a:ext cx="4120417"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ea typeface="+mn-lt"/>
                <a:cs typeface="Arial" panose="020B0604020202020204" pitchFamily="34" charset="0"/>
              </a:rPr>
              <a:t>Fish fossil photo, courtesy of the </a:t>
            </a:r>
            <a:r>
              <a:rPr lang="en-US" sz="1200" dirty="0">
                <a:latin typeface="Arial" panose="020B0604020202020204" pitchFamily="34" charset="0"/>
                <a:ea typeface="+mn-lt"/>
                <a:cs typeface="Arial" panose="020B0604020202020204" pitchFamily="34" charset="0"/>
                <a:hlinkClick r:id="rId5">
                  <a:extLst>
                    <a:ext uri="{A12FA001-AC4F-418D-AE19-62706E023703}">
                      <ahyp:hlinkClr xmlns:ahyp="http://schemas.microsoft.com/office/drawing/2018/hyperlinkcolor" val="tx"/>
                    </a:ext>
                  </a:extLst>
                </a:hlinkClick>
              </a:rPr>
              <a:t>U.S. National Park Service, Fossil Butte National Monument</a:t>
            </a:r>
            <a:r>
              <a:rPr lang="en-US" sz="1200" dirty="0">
                <a:latin typeface="Arial" panose="020B0604020202020204" pitchFamily="34" charset="0"/>
                <a:ea typeface="+mn-lt"/>
                <a:cs typeface="Arial" panose="020B0604020202020204" pitchFamily="34" charset="0"/>
              </a:rPr>
              <a:t>. Public domain.</a:t>
            </a:r>
            <a:endParaRPr lang="en-US" dirty="0">
              <a:latin typeface="Arial" panose="020B0604020202020204" pitchFamily="34" charset="0"/>
              <a:ea typeface="+mn-lt"/>
              <a:cs typeface="Arial" panose="020B0604020202020204" pitchFamily="34" charset="0"/>
            </a:endParaRPr>
          </a:p>
        </p:txBody>
      </p:sp>
      <p:pic>
        <p:nvPicPr>
          <p:cNvPr id="12" name="Picture 11" descr="Fossil palm leaf">
            <a:extLst>
              <a:ext uri="{FF2B5EF4-FFF2-40B4-BE49-F238E27FC236}">
                <a16:creationId xmlns:a16="http://schemas.microsoft.com/office/drawing/2014/main" id="{51C7E9BE-910D-C1EF-DB3F-563BA8385A98}"/>
              </a:ext>
            </a:extLst>
          </p:cNvPr>
          <p:cNvPicPr>
            <a:picLocks noChangeAspect="1"/>
          </p:cNvPicPr>
          <p:nvPr/>
        </p:nvPicPr>
        <p:blipFill>
          <a:blip r:embed="rId6"/>
          <a:srcRect t="4580" r="2" b="20560"/>
          <a:stretch>
            <a:fillRect/>
          </a:stretch>
        </p:blipFill>
        <p:spPr>
          <a:xfrm>
            <a:off x="362535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6" name="TextBox 12">
            <a:extLst>
              <a:ext uri="{FF2B5EF4-FFF2-40B4-BE49-F238E27FC236}">
                <a16:creationId xmlns:a16="http://schemas.microsoft.com/office/drawing/2014/main" id="{B6FDBB02-AC3A-35B9-5C2B-F5BAFA259614}"/>
              </a:ext>
              <a:ext uri="{C183D7F6-B498-43B3-948B-1728B52AA6E4}">
                <adec:decorative xmlns:adec="http://schemas.microsoft.com/office/drawing/2017/decorative" val="0"/>
              </a:ext>
            </a:extLst>
          </p:cNvPr>
          <p:cNvSpPr txBox="1"/>
          <p:nvPr/>
        </p:nvSpPr>
        <p:spPr>
          <a:xfrm>
            <a:off x="4386291" y="3457433"/>
            <a:ext cx="3237185"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FFFFFF"/>
                </a:solidFill>
                <a:latin typeface="Arial" panose="020B0604020202020204" pitchFamily="34" charset="0"/>
                <a:ea typeface="+mn-lt"/>
                <a:cs typeface="Arial" panose="020B0604020202020204" pitchFamily="34" charset="0"/>
              </a:rPr>
              <a:t>Fossil Palm leaf, </a:t>
            </a:r>
            <a:r>
              <a:rPr lang="en-US" sz="1200" dirty="0">
                <a:solidFill>
                  <a:srgbClr val="FFFFFF"/>
                </a:solidFill>
                <a:latin typeface="Arial" panose="020B0604020202020204" pitchFamily="34" charset="0"/>
                <a:ea typeface="+mn-lt"/>
                <a:cs typeface="Arial" panose="020B0604020202020204" pitchFamily="34" charset="0"/>
              </a:rPr>
              <a:t>courtesy of the </a:t>
            </a:r>
            <a:r>
              <a:rPr lang="en-US" sz="1200" dirty="0">
                <a:solidFill>
                  <a:schemeClr val="bg1"/>
                </a:solidFill>
                <a:latin typeface="Arial" panose="020B0604020202020204" pitchFamily="34" charset="0"/>
                <a:ea typeface="+mn-lt"/>
                <a:cs typeface="Arial" panose="020B0604020202020204" pitchFamily="34" charset="0"/>
                <a:hlinkClick r:id="rId7">
                  <a:extLst>
                    <a:ext uri="{A12FA001-AC4F-418D-AE19-62706E023703}">
                      <ahyp:hlinkClr xmlns:ahyp="http://schemas.microsoft.com/office/drawing/2018/hyperlinkcolor" val="tx"/>
                    </a:ext>
                  </a:extLst>
                </a:hlinkClick>
              </a:rPr>
              <a:t>U.S. Geological Survey</a:t>
            </a:r>
            <a:r>
              <a:rPr lang="en-US" sz="1200" dirty="0">
                <a:solidFill>
                  <a:srgbClr val="FFFFFF"/>
                </a:solidFill>
                <a:latin typeface="Arial" panose="020B0604020202020204" pitchFamily="34" charset="0"/>
                <a:ea typeface="+mn-lt"/>
                <a:cs typeface="Arial" panose="020B0604020202020204" pitchFamily="34" charset="0"/>
              </a:rPr>
              <a:t>. </a:t>
            </a:r>
            <a:r>
              <a:rPr lang="en-US" sz="1200">
                <a:solidFill>
                  <a:srgbClr val="FFFFFF"/>
                </a:solidFill>
                <a:latin typeface="Arial" panose="020B0604020202020204" pitchFamily="34" charset="0"/>
                <a:ea typeface="+mn-lt"/>
                <a:cs typeface="Arial" panose="020B0604020202020204" pitchFamily="34" charset="0"/>
              </a:rPr>
              <a:t>Public domain.</a:t>
            </a:r>
            <a:endParaRPr lang="en-US" dirty="0">
              <a:solidFill>
                <a:srgbClr val="FFFFFF"/>
              </a:solidFill>
              <a:latin typeface="Arial" panose="020B0604020202020204" pitchFamily="34" charset="0"/>
              <a:ea typeface="+mn-lt"/>
              <a:cs typeface="Arial" panose="020B0604020202020204" pitchFamily="34" charset="0"/>
            </a:endParaRPr>
          </a:p>
          <a:p>
            <a:endParaRPr lang="en-US" sz="1200" dirty="0">
              <a:solidFill>
                <a:srgbClr val="FFFFFF"/>
              </a:solidFill>
              <a:latin typeface="Arial" panose="020B0604020202020204" pitchFamily="34" charset="0"/>
              <a:ea typeface="+mn-lt"/>
              <a:cs typeface="Arial" panose="020B0604020202020204" pitchFamily="34" charset="0"/>
            </a:endParaRPr>
          </a:p>
        </p:txBody>
      </p:sp>
      <p:sp>
        <p:nvSpPr>
          <p:cNvPr id="1056" name="Rectangle 1055">
            <a:extLst>
              <a:ext uri="{FF2B5EF4-FFF2-40B4-BE49-F238E27FC236}">
                <a16:creationId xmlns:a16="http://schemas.microsoft.com/office/drawing/2014/main" id="{80D36F24-5EC0-4A09-9836-6580E1D4B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8" name="Rectangle 1057">
            <a:extLst>
              <a:ext uri="{FF2B5EF4-FFF2-40B4-BE49-F238E27FC236}">
                <a16:creationId xmlns:a16="http://schemas.microsoft.com/office/drawing/2014/main" id="{7C0B334E-66E0-442A-8306-19629EC2D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876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E77CE-7E3D-016B-61BB-D6D49A126F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D1F83B-99F2-9039-72F9-46020FBE5852}"/>
              </a:ext>
            </a:extLst>
          </p:cNvPr>
          <p:cNvSpPr>
            <a:spLocks noGrp="1"/>
          </p:cNvSpPr>
          <p:nvPr>
            <p:ph type="title"/>
          </p:nvPr>
        </p:nvSpPr>
        <p:spPr>
          <a:xfrm>
            <a:off x="1442746" y="365125"/>
            <a:ext cx="9911053" cy="1325563"/>
          </a:xfrm>
        </p:spPr>
        <p:txBody>
          <a:bodyPr/>
          <a:lstStyle/>
          <a:p>
            <a:r>
              <a:rPr lang="en-US" b="1" dirty="0">
                <a:latin typeface="Arial" panose="020B0604020202020204" pitchFamily="34" charset="0"/>
                <a:ea typeface="Tahoma"/>
                <a:cs typeface="Arial" panose="020B0604020202020204" pitchFamily="34" charset="0"/>
              </a:rPr>
              <a:t>FOSSILS CAN </a:t>
            </a:r>
            <a:r>
              <a:rPr lang="en-US" b="1" dirty="0">
                <a:solidFill>
                  <a:srgbClr val="0070C0"/>
                </a:solidFill>
                <a:latin typeface="Arial" panose="020B0604020202020204" pitchFamily="34" charset="0"/>
                <a:ea typeface="Tahoma"/>
                <a:cs typeface="Arial" panose="020B0604020202020204" pitchFamily="34" charset="0"/>
              </a:rPr>
              <a:t>PROVIDE</a:t>
            </a:r>
          </a:p>
        </p:txBody>
      </p:sp>
      <p:sp>
        <p:nvSpPr>
          <p:cNvPr id="3" name="Content Placeholder 2">
            <a:extLst>
              <a:ext uri="{FF2B5EF4-FFF2-40B4-BE49-F238E27FC236}">
                <a16:creationId xmlns:a16="http://schemas.microsoft.com/office/drawing/2014/main" id="{8ACFBCE0-2DA9-F3A6-BDA4-2CD9AF4108A3}"/>
              </a:ext>
            </a:extLst>
          </p:cNvPr>
          <p:cNvSpPr>
            <a:spLocks noGrp="1"/>
          </p:cNvSpPr>
          <p:nvPr>
            <p:ph idx="1"/>
          </p:nvPr>
        </p:nvSpPr>
        <p:spPr>
          <a:xfrm>
            <a:off x="321590" y="1696473"/>
            <a:ext cx="10515600" cy="4351338"/>
          </a:xfrm>
        </p:spPr>
        <p:txBody>
          <a:bodyPr vert="horz" lIns="91440" tIns="45720" rIns="91440" bIns="45720" rtlCol="0" anchor="t">
            <a:normAutofit/>
          </a:bodyPr>
          <a:lstStyle/>
          <a:p>
            <a:pPr marL="643255" indent="-456565" fontAlgn="base"/>
            <a:r>
              <a:rPr lang="en-US" sz="3200" dirty="0">
                <a:solidFill>
                  <a:srgbClr val="1B1B1B"/>
                </a:solidFill>
                <a:latin typeface="Arial" panose="020B0604020202020204" pitchFamily="34" charset="0"/>
                <a:ea typeface="+mn-lt"/>
                <a:cs typeface="Arial" panose="020B0604020202020204" pitchFamily="34" charset="0"/>
              </a:rPr>
              <a:t>Evidence of life: What organisms lived in a location and when they lived there</a:t>
            </a:r>
            <a:endParaRPr lang="en-US" sz="6000" dirty="0">
              <a:latin typeface="Arial" panose="020B0604020202020204" pitchFamily="34" charset="0"/>
              <a:cs typeface="Arial" panose="020B0604020202020204" pitchFamily="34" charset="0"/>
            </a:endParaRPr>
          </a:p>
          <a:p>
            <a:pPr marL="643255" indent="-456565"/>
            <a:r>
              <a:rPr lang="en-US" sz="3200" dirty="0">
                <a:solidFill>
                  <a:srgbClr val="1B1B1B"/>
                </a:solidFill>
                <a:latin typeface="Arial" panose="020B0604020202020204" pitchFamily="34" charset="0"/>
                <a:cs typeface="Arial" panose="020B0604020202020204" pitchFamily="34" charset="0"/>
              </a:rPr>
              <a:t>Evidence of past environments: Climate, landforms</a:t>
            </a:r>
          </a:p>
          <a:p>
            <a:pPr marL="643255" indent="-456565"/>
            <a:r>
              <a:rPr lang="en-US" sz="3200" dirty="0">
                <a:solidFill>
                  <a:srgbClr val="1B1B1B"/>
                </a:solidFill>
                <a:latin typeface="Arial" panose="020B0604020202020204" pitchFamily="34" charset="0"/>
                <a:cs typeface="Arial" panose="020B0604020202020204" pitchFamily="34" charset="0"/>
              </a:rPr>
              <a:t>Evidence of interactions between living things and environment.</a:t>
            </a:r>
          </a:p>
          <a:p>
            <a:pPr marL="643255" indent="-456565"/>
            <a:r>
              <a:rPr lang="en-US" sz="3200" dirty="0">
                <a:solidFill>
                  <a:srgbClr val="1B1B1B"/>
                </a:solidFill>
                <a:latin typeface="Arial" panose="020B0604020202020204" pitchFamily="34" charset="0"/>
                <a:cs typeface="Arial" panose="020B0604020202020204" pitchFamily="34" charset="0"/>
              </a:rPr>
              <a:t>Evidence of evolutionary changes in organisms.</a:t>
            </a:r>
          </a:p>
        </p:txBody>
      </p:sp>
      <p:sp>
        <p:nvSpPr>
          <p:cNvPr id="36" name="Rectangle: Rounded Corners 35">
            <a:extLst>
              <a:ext uri="{FF2B5EF4-FFF2-40B4-BE49-F238E27FC236}">
                <a16:creationId xmlns:a16="http://schemas.microsoft.com/office/drawing/2014/main" id="{9FC6C277-163F-9F03-BD1F-2EEDF5DF51C2}"/>
              </a:ext>
              <a:ext uri="{C183D7F6-B498-43B3-948B-1728B52AA6E4}">
                <adec:decorative xmlns:adec="http://schemas.microsoft.com/office/drawing/2017/decorative" val="1"/>
              </a:ext>
            </a:extLst>
          </p:cNvPr>
          <p:cNvSpPr/>
          <p:nvPr/>
        </p:nvSpPr>
        <p:spPr>
          <a:xfrm>
            <a:off x="1737727" y="4843394"/>
            <a:ext cx="8415328" cy="1555488"/>
          </a:xfrm>
          <a:prstGeom prst="roundRect">
            <a:avLst/>
          </a:prstGeom>
          <a:solidFill>
            <a:srgbClr val="B9E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D0430ED3-2D58-061B-5198-7FDADB16B6FE}"/>
              </a:ext>
            </a:extLst>
          </p:cNvPr>
          <p:cNvSpPr txBox="1">
            <a:spLocks/>
          </p:cNvSpPr>
          <p:nvPr/>
        </p:nvSpPr>
        <p:spPr>
          <a:xfrm>
            <a:off x="1874422" y="4979251"/>
            <a:ext cx="8136924" cy="16843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6690" indent="0">
              <a:buFont typeface="Arial" panose="020B0604020202020204" pitchFamily="34" charset="0"/>
              <a:buNone/>
            </a:pPr>
            <a:r>
              <a:rPr lang="en-US" b="1" i="1" dirty="0">
                <a:latin typeface="Arial" panose="020B0604020202020204" pitchFamily="34" charset="0"/>
                <a:cs typeface="Arial" panose="020B0604020202020204" pitchFamily="34" charset="0"/>
              </a:rPr>
              <a:t>Fossils are irreplaceable and non-renewable! </a:t>
            </a:r>
            <a:r>
              <a:rPr lang="en-US" dirty="0">
                <a:latin typeface="Arial" panose="020B0604020202020204" pitchFamily="34" charset="0"/>
                <a:cs typeface="Arial" panose="020B0604020202020204" pitchFamily="34" charset="0"/>
              </a:rPr>
              <a:t>Once moved from the original location, a lot of information is lost.</a:t>
            </a:r>
          </a:p>
          <a:p>
            <a:endParaRPr lang="en-U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3818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13438-A38B-AEFC-0D85-C218287CFB1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25B7AAC-577C-1511-B425-C4441DD09E0C}"/>
              </a:ext>
            </a:extLst>
          </p:cNvPr>
          <p:cNvSpPr txBox="1">
            <a:spLocks/>
          </p:cNvSpPr>
          <p:nvPr/>
        </p:nvSpPr>
        <p:spPr>
          <a:xfrm>
            <a:off x="2242320" y="114438"/>
            <a:ext cx="5859632" cy="918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rial" panose="020B0604020202020204" pitchFamily="34" charset="0"/>
                <a:ea typeface="Tahoma"/>
                <a:cs typeface="Arial" panose="020B0604020202020204" pitchFamily="34" charset="0"/>
              </a:rPr>
              <a:t>FOSSILS AND </a:t>
            </a:r>
            <a:endParaRPr lang="en-US" sz="4000" b="1" dirty="0">
              <a:solidFill>
                <a:srgbClr val="0070C0"/>
              </a:solidFill>
              <a:latin typeface="Arial" panose="020B0604020202020204" pitchFamily="34" charset="0"/>
              <a:ea typeface="Tahoma"/>
              <a:cs typeface="Arial" panose="020B0604020202020204" pitchFamily="34" charset="0"/>
            </a:endParaRPr>
          </a:p>
        </p:txBody>
      </p:sp>
      <p:sp>
        <p:nvSpPr>
          <p:cNvPr id="2" name="Title 1">
            <a:extLst>
              <a:ext uri="{FF2B5EF4-FFF2-40B4-BE49-F238E27FC236}">
                <a16:creationId xmlns:a16="http://schemas.microsoft.com/office/drawing/2014/main" id="{331E4C43-BE9E-8354-DC95-14002E909DA4}"/>
              </a:ext>
            </a:extLst>
          </p:cNvPr>
          <p:cNvSpPr>
            <a:spLocks noGrp="1"/>
          </p:cNvSpPr>
          <p:nvPr>
            <p:ph type="title"/>
          </p:nvPr>
        </p:nvSpPr>
        <p:spPr>
          <a:xfrm>
            <a:off x="3272334" y="461279"/>
            <a:ext cx="7344218" cy="1049477"/>
          </a:xfrm>
        </p:spPr>
        <p:txBody>
          <a:bodyPr vert="horz" lIns="91440" tIns="45720" rIns="91440" bIns="45720" rtlCol="0" anchor="ctr">
            <a:noAutofit/>
          </a:bodyPr>
          <a:lstStyle/>
          <a:p>
            <a:br>
              <a:rPr lang="en-US" sz="4000" b="1" dirty="0">
                <a:latin typeface="Arial" panose="020B0604020202020204" pitchFamily="34" charset="0"/>
                <a:ea typeface="Tahoma"/>
                <a:cs typeface="Arial" panose="020B0604020202020204" pitchFamily="34" charset="0"/>
              </a:rPr>
            </a:br>
            <a:r>
              <a:rPr lang="en-US" sz="4000" b="1" dirty="0">
                <a:latin typeface="Arial"/>
                <a:ea typeface="Tahoma"/>
                <a:cs typeface="Arial"/>
              </a:rPr>
              <a:t>ANCIENT ENVIRONMENTS</a:t>
            </a:r>
          </a:p>
        </p:txBody>
      </p:sp>
      <p:pic>
        <p:nvPicPr>
          <p:cNvPr id="9" name="Picture 8" descr="Brachiopod fossil">
            <a:extLst>
              <a:ext uri="{FF2B5EF4-FFF2-40B4-BE49-F238E27FC236}">
                <a16:creationId xmlns:a16="http://schemas.microsoft.com/office/drawing/2014/main" id="{68FBC110-B7BA-91F6-F7EF-1E523211CC38}"/>
              </a:ext>
            </a:extLst>
          </p:cNvPr>
          <p:cNvPicPr>
            <a:picLocks noChangeAspect="1"/>
          </p:cNvPicPr>
          <p:nvPr/>
        </p:nvPicPr>
        <p:blipFill>
          <a:blip r:embed="rId2"/>
          <a:stretch>
            <a:fillRect/>
          </a:stretch>
        </p:blipFill>
        <p:spPr>
          <a:xfrm>
            <a:off x="169242" y="1026629"/>
            <a:ext cx="1870214" cy="1061003"/>
          </a:xfrm>
          <a:prstGeom prst="rect">
            <a:avLst/>
          </a:prstGeom>
        </p:spPr>
      </p:pic>
      <p:pic>
        <p:nvPicPr>
          <p:cNvPr id="10" name="Picture 9" descr="Coral fossil">
            <a:extLst>
              <a:ext uri="{FF2B5EF4-FFF2-40B4-BE49-F238E27FC236}">
                <a16:creationId xmlns:a16="http://schemas.microsoft.com/office/drawing/2014/main" id="{60FB466E-1754-BF3A-3278-B3977B06E071}"/>
              </a:ext>
            </a:extLst>
          </p:cNvPr>
          <p:cNvPicPr>
            <a:picLocks noChangeAspect="1"/>
          </p:cNvPicPr>
          <p:nvPr/>
        </p:nvPicPr>
        <p:blipFill>
          <a:blip r:embed="rId3"/>
          <a:stretch>
            <a:fillRect/>
          </a:stretch>
        </p:blipFill>
        <p:spPr>
          <a:xfrm>
            <a:off x="1383125" y="2102263"/>
            <a:ext cx="1883053" cy="1317212"/>
          </a:xfrm>
          <a:prstGeom prst="rect">
            <a:avLst/>
          </a:prstGeom>
        </p:spPr>
      </p:pic>
      <p:pic>
        <p:nvPicPr>
          <p:cNvPr id="11" name="Picture 10" descr="Bryozoans fossil">
            <a:extLst>
              <a:ext uri="{FF2B5EF4-FFF2-40B4-BE49-F238E27FC236}">
                <a16:creationId xmlns:a16="http://schemas.microsoft.com/office/drawing/2014/main" id="{84AD400D-43E0-DDED-BC88-5DF300209B19}"/>
              </a:ext>
            </a:extLst>
          </p:cNvPr>
          <p:cNvPicPr>
            <a:picLocks noChangeAspect="1"/>
          </p:cNvPicPr>
          <p:nvPr/>
        </p:nvPicPr>
        <p:blipFill>
          <a:blip r:embed="rId4"/>
          <a:stretch>
            <a:fillRect/>
          </a:stretch>
        </p:blipFill>
        <p:spPr>
          <a:xfrm>
            <a:off x="114162" y="3456332"/>
            <a:ext cx="1980373" cy="1513511"/>
          </a:xfrm>
          <a:prstGeom prst="rect">
            <a:avLst/>
          </a:prstGeom>
        </p:spPr>
      </p:pic>
      <p:pic>
        <p:nvPicPr>
          <p:cNvPr id="12" name="Picture 11" descr="Crinoid head fossil">
            <a:extLst>
              <a:ext uri="{FF2B5EF4-FFF2-40B4-BE49-F238E27FC236}">
                <a16:creationId xmlns:a16="http://schemas.microsoft.com/office/drawing/2014/main" id="{CAE9ADAE-6F7F-1FC3-91EF-4DC7F6808BCC}"/>
              </a:ext>
            </a:extLst>
          </p:cNvPr>
          <p:cNvPicPr>
            <a:picLocks noChangeAspect="1"/>
          </p:cNvPicPr>
          <p:nvPr/>
        </p:nvPicPr>
        <p:blipFill>
          <a:blip r:embed="rId5"/>
          <a:stretch>
            <a:fillRect/>
          </a:stretch>
        </p:blipFill>
        <p:spPr>
          <a:xfrm>
            <a:off x="1256541" y="4971221"/>
            <a:ext cx="2014745" cy="1697383"/>
          </a:xfrm>
          <a:prstGeom prst="rect">
            <a:avLst/>
          </a:prstGeom>
        </p:spPr>
      </p:pic>
      <p:sp>
        <p:nvSpPr>
          <p:cNvPr id="6" name="Google Shape;2329;p46">
            <a:extLst>
              <a:ext uri="{FF2B5EF4-FFF2-40B4-BE49-F238E27FC236}">
                <a16:creationId xmlns:a16="http://schemas.microsoft.com/office/drawing/2014/main" id="{D48D12A0-CB87-454F-F595-913C0EF63BA0}"/>
              </a:ext>
            </a:extLst>
          </p:cNvPr>
          <p:cNvSpPr txBox="1">
            <a:spLocks/>
          </p:cNvSpPr>
          <p:nvPr/>
        </p:nvSpPr>
        <p:spPr>
          <a:xfrm>
            <a:off x="3328257" y="5979388"/>
            <a:ext cx="8719958" cy="6873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000" dirty="0">
                <a:solidFill>
                  <a:schemeClr val="accent4">
                    <a:lumMod val="49000"/>
                  </a:schemeClr>
                </a:solidFill>
                <a:latin typeface="Arial"/>
                <a:cs typeface="Arial"/>
              </a:rPr>
              <a:t>This is how Michigan's environment looked 400 million years ago (mya).</a:t>
            </a:r>
          </a:p>
        </p:txBody>
      </p:sp>
      <p:pic>
        <p:nvPicPr>
          <p:cNvPr id="4" name="Picture 3" descr="Reconstruction of Michigan seas 400 million years ago">
            <a:extLst>
              <a:ext uri="{FF2B5EF4-FFF2-40B4-BE49-F238E27FC236}">
                <a16:creationId xmlns:a16="http://schemas.microsoft.com/office/drawing/2014/main" id="{9CCF2B39-E3F7-A88B-0C3B-9270EF696193}"/>
              </a:ext>
            </a:extLst>
          </p:cNvPr>
          <p:cNvPicPr>
            <a:picLocks noChangeAspect="1"/>
          </p:cNvPicPr>
          <p:nvPr/>
        </p:nvPicPr>
        <p:blipFill>
          <a:blip r:embed="rId6"/>
          <a:stretch>
            <a:fillRect/>
          </a:stretch>
        </p:blipFill>
        <p:spPr>
          <a:xfrm>
            <a:off x="3330401" y="1718126"/>
            <a:ext cx="8524875" cy="4114800"/>
          </a:xfrm>
          <a:prstGeom prst="rect">
            <a:avLst/>
          </a:prstGeom>
        </p:spPr>
      </p:pic>
      <p:sp>
        <p:nvSpPr>
          <p:cNvPr id="14" name="TextBox 13">
            <a:extLst>
              <a:ext uri="{FF2B5EF4-FFF2-40B4-BE49-F238E27FC236}">
                <a16:creationId xmlns:a16="http://schemas.microsoft.com/office/drawing/2014/main" id="{5CCDFFF2-C706-ED94-235F-FF450E02EB7E}"/>
              </a:ext>
            </a:extLst>
          </p:cNvPr>
          <p:cNvSpPr txBox="1"/>
          <p:nvPr/>
        </p:nvSpPr>
        <p:spPr>
          <a:xfrm>
            <a:off x="3266178" y="1679073"/>
            <a:ext cx="6892724"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Image from </a:t>
            </a:r>
            <a:r>
              <a:rPr lang="en-US" sz="1200" dirty="0">
                <a:latin typeface="Arial" panose="020B0604020202020204" pitchFamily="34" charset="0"/>
                <a:cs typeface="Arial" panose="020B0604020202020204" pitchFamily="34" charset="0"/>
              </a:rPr>
              <a:t>Grand Rapids </a:t>
            </a:r>
            <a:r>
              <a:rPr lang="en-US" sz="1200">
                <a:latin typeface="Arial" panose="020B0604020202020204" pitchFamily="34" charset="0"/>
                <a:cs typeface="Arial" panose="020B0604020202020204" pitchFamily="34" charset="0"/>
              </a:rPr>
              <a:t>Public Museum: </a:t>
            </a:r>
            <a:r>
              <a:rPr lang="en-US" sz="12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Collecting Marine Fossils in </a:t>
            </a:r>
            <a:r>
              <a:rPr lang="en-US" sz="120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Michigan</a:t>
            </a:r>
            <a:r>
              <a:rPr lang="en-US" sz="120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32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09449-BC18-3703-E619-117BF89D87F5}"/>
              </a:ext>
            </a:extLst>
          </p:cNvPr>
          <p:cNvSpPr>
            <a:spLocks noGrp="1"/>
          </p:cNvSpPr>
          <p:nvPr>
            <p:ph type="title"/>
          </p:nvPr>
        </p:nvSpPr>
        <p:spPr>
          <a:xfrm>
            <a:off x="1245072" y="1289765"/>
            <a:ext cx="3651101" cy="4270963"/>
          </a:xfrm>
        </p:spPr>
        <p:txBody>
          <a:bodyPr anchor="ctr">
            <a:normAutofit fontScale="90000"/>
          </a:bodyPr>
          <a:lstStyle/>
          <a:p>
            <a:r>
              <a:rPr lang="en-US" sz="4300" dirty="0">
                <a:solidFill>
                  <a:srgbClr val="FFFFFF"/>
                </a:solidFill>
                <a:latin typeface="Arial" panose="020B0604020202020204" pitchFamily="34" charset="0"/>
                <a:cs typeface="Arial" panose="020B0604020202020204" pitchFamily="34" charset="0"/>
              </a:rPr>
              <a:t>Do any ancient organisms look like modern organisms?  </a:t>
            </a:r>
            <a:br>
              <a:rPr lang="en-US" sz="4300" dirty="0">
                <a:solidFill>
                  <a:srgbClr val="FFFFFF"/>
                </a:solidFill>
                <a:latin typeface="Arial" panose="020B0604020202020204" pitchFamily="34" charset="0"/>
                <a:cs typeface="Arial" panose="020B0604020202020204" pitchFamily="34" charset="0"/>
              </a:rPr>
            </a:br>
            <a:r>
              <a:rPr lang="en-US" sz="4300" dirty="0">
                <a:solidFill>
                  <a:srgbClr val="FFFFFF"/>
                </a:solidFill>
                <a:latin typeface="Arial" panose="020B0604020202020204" pitchFamily="34" charset="0"/>
                <a:cs typeface="Arial" panose="020B0604020202020204" pitchFamily="34" charset="0"/>
              </a:rPr>
              <a:t>Why would that happen?</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39AAFB83-A58E-4D57-B98D-9E034F300A0F}"/>
              </a:ext>
            </a:extLst>
          </p:cNvPr>
          <p:cNvSpPr>
            <a:spLocks noGrp="1"/>
          </p:cNvSpPr>
          <p:nvPr>
            <p:ph idx="1"/>
          </p:nvPr>
        </p:nvSpPr>
        <p:spPr>
          <a:xfrm>
            <a:off x="6256044" y="868507"/>
            <a:ext cx="5029039" cy="5415761"/>
          </a:xfrm>
        </p:spPr>
        <p:txBody>
          <a:bodyPr vert="horz" lIns="91440" tIns="45720" rIns="91440" bIns="45720" rtlCol="0" anchor="ctr">
            <a:noAutofit/>
          </a:bodyPr>
          <a:lstStyle/>
          <a:p>
            <a:pPr marL="0" indent="0">
              <a:buNone/>
            </a:pPr>
            <a:r>
              <a:rPr lang="en-US" sz="2400" b="1" dirty="0">
                <a:solidFill>
                  <a:schemeClr val="tx1">
                    <a:alpha val="80000"/>
                  </a:schemeClr>
                </a:solidFill>
                <a:latin typeface="Arial" panose="020B0604020202020204" pitchFamily="34" charset="0"/>
                <a:cs typeface="Arial" panose="020B0604020202020204" pitchFamily="34" charset="0"/>
              </a:rPr>
              <a:t>Look at the following slides and ask yourself:</a:t>
            </a:r>
            <a:endParaRPr lang="en-US" sz="3200" b="1">
              <a:solidFill>
                <a:schemeClr val="tx1">
                  <a:alpha val="80000"/>
                </a:schemeClr>
              </a:solidFill>
              <a:latin typeface="Arial" panose="020B0604020202020204" pitchFamily="34" charset="0"/>
              <a:cs typeface="Arial" panose="020B0604020202020204" pitchFamily="34" charset="0"/>
            </a:endParaRPr>
          </a:p>
          <a:p>
            <a:pPr marL="0" indent="0">
              <a:buNone/>
            </a:pPr>
            <a:endParaRPr lang="en-US" sz="2400" dirty="0">
              <a:solidFill>
                <a:schemeClr val="tx1">
                  <a:alpha val="80000"/>
                </a:schemeClr>
              </a:solidFill>
              <a:latin typeface="Arial" panose="020B0604020202020204" pitchFamily="34" charset="0"/>
              <a:cs typeface="Arial" panose="020B0604020202020204" pitchFamily="34" charset="0"/>
            </a:endParaRPr>
          </a:p>
          <a:p>
            <a:pPr marL="342900" indent="-342900"/>
            <a:r>
              <a:rPr lang="en-US" sz="2400" dirty="0">
                <a:solidFill>
                  <a:schemeClr val="tx1">
                    <a:alpha val="80000"/>
                  </a:schemeClr>
                </a:solidFill>
                <a:latin typeface="Arial" panose="020B0604020202020204" pitchFamily="34" charset="0"/>
                <a:cs typeface="Arial" panose="020B0604020202020204" pitchFamily="34" charset="0"/>
              </a:rPr>
              <a:t>Does the ancient organism look like the modern one?</a:t>
            </a:r>
            <a:endParaRPr lang="en-US" sz="2400" dirty="0">
              <a:solidFill>
                <a:srgbClr val="000000">
                  <a:alpha val="80000"/>
                </a:srgbClr>
              </a:solidFill>
              <a:latin typeface="Arial" panose="020B0604020202020204" pitchFamily="34" charset="0"/>
              <a:cs typeface="Arial" panose="020B0604020202020204" pitchFamily="34" charset="0"/>
            </a:endParaRPr>
          </a:p>
          <a:p>
            <a:pPr marL="342900" indent="-342900"/>
            <a:r>
              <a:rPr lang="en-US" sz="2400" dirty="0">
                <a:solidFill>
                  <a:schemeClr val="tx1">
                    <a:alpha val="80000"/>
                  </a:schemeClr>
                </a:solidFill>
                <a:latin typeface="Arial" panose="020B0604020202020204" pitchFamily="34" charset="0"/>
                <a:cs typeface="Arial" panose="020B0604020202020204" pitchFamily="34" charset="0"/>
              </a:rPr>
              <a:t>If similar, what are some possible ideas about why they are alike?</a:t>
            </a:r>
          </a:p>
          <a:p>
            <a:pPr marL="342900" indent="-342900"/>
            <a:r>
              <a:rPr lang="en-US" sz="2400" dirty="0">
                <a:solidFill>
                  <a:schemeClr val="tx1">
                    <a:alpha val="80000"/>
                  </a:schemeClr>
                </a:solidFill>
                <a:latin typeface="Arial" panose="020B0604020202020204" pitchFamily="34" charset="0"/>
                <a:cs typeface="Arial" panose="020B0604020202020204" pitchFamily="34" charset="0"/>
              </a:rPr>
              <a:t>Did the organism manage to survive</a:t>
            </a:r>
            <a:r>
              <a:rPr lang="en-US" sz="2400" dirty="0">
                <a:solidFill>
                  <a:schemeClr val="tx1">
                    <a:alpha val="80000"/>
                  </a:schemeClr>
                </a:solidFill>
                <a:latin typeface="Arial" panose="020B0604020202020204" pitchFamily="34" charset="0"/>
                <a:ea typeface="+mn-lt"/>
                <a:cs typeface="Arial" panose="020B0604020202020204" pitchFamily="34" charset="0"/>
              </a:rPr>
              <a:t> environmental changes over a long</a:t>
            </a:r>
            <a:r>
              <a:rPr lang="en-US" sz="2400" dirty="0">
                <a:solidFill>
                  <a:schemeClr val="tx1">
                    <a:alpha val="80000"/>
                  </a:schemeClr>
                </a:solidFill>
                <a:latin typeface="Arial" panose="020B0604020202020204" pitchFamily="34" charset="0"/>
                <a:cs typeface="Arial" panose="020B0604020202020204" pitchFamily="34" charset="0"/>
              </a:rPr>
              <a:t> time period?</a:t>
            </a:r>
          </a:p>
          <a:p>
            <a:pPr marL="342900" indent="-342900"/>
            <a:r>
              <a:rPr lang="en-US" sz="2400" dirty="0">
                <a:solidFill>
                  <a:schemeClr val="tx1">
                    <a:alpha val="80000"/>
                  </a:schemeClr>
                </a:solidFill>
                <a:latin typeface="Arial" panose="020B0604020202020204" pitchFamily="34" charset="0"/>
                <a:cs typeface="Arial" panose="020B0604020202020204" pitchFamily="34" charset="0"/>
              </a:rPr>
              <a:t>Did a new but similar-looking organism developed over time?</a:t>
            </a:r>
          </a:p>
          <a:p>
            <a:pPr marL="0" indent="0">
              <a:buNone/>
            </a:pPr>
            <a:endParaRPr lang="en-US" sz="2400">
              <a:solidFill>
                <a:schemeClr val="tx1">
                  <a:alpha val="80000"/>
                </a:schemeClr>
              </a:solidFill>
              <a:latin typeface="Arial" panose="020B0604020202020204" pitchFamily="34" charset="0"/>
              <a:cs typeface="Arial" panose="020B0604020202020204" pitchFamily="34" charset="0"/>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599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0EEB3-6BED-77BF-0F77-B530CAAAB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E378D-9EBA-338F-6338-59E1F17AF34C}"/>
              </a:ext>
            </a:extLst>
          </p:cNvPr>
          <p:cNvSpPr>
            <a:spLocks noGrp="1"/>
          </p:cNvSpPr>
          <p:nvPr>
            <p:ph type="title"/>
          </p:nvPr>
        </p:nvSpPr>
        <p:spPr>
          <a:xfrm>
            <a:off x="838200" y="365125"/>
            <a:ext cx="8178478" cy="965158"/>
          </a:xfrm>
        </p:spPr>
        <p:txBody>
          <a:bodyPr>
            <a:normAutofit fontScale="90000"/>
          </a:bodyPr>
          <a:lstStyle/>
          <a:p>
            <a:r>
              <a:rPr lang="en-US">
                <a:latin typeface="Arial" panose="020B0604020202020204" pitchFamily="34" charset="0"/>
                <a:cs typeface="Arial" panose="020B0604020202020204" pitchFamily="34" charset="0"/>
              </a:rPr>
              <a:t>ANCIENT </a:t>
            </a:r>
            <a:r>
              <a:rPr lang="en-US">
                <a:solidFill>
                  <a:schemeClr val="accent1"/>
                </a:solidFill>
                <a:latin typeface="Arial" panose="020B0604020202020204" pitchFamily="34" charset="0"/>
                <a:cs typeface="Arial" panose="020B0604020202020204" pitchFamily="34" charset="0"/>
              </a:rPr>
              <a:t>VS MODERN (crinoid) </a:t>
            </a:r>
            <a:r>
              <a:rPr lang="en-US">
                <a:solidFill>
                  <a:schemeClr val="bg1"/>
                </a:solidFill>
                <a:latin typeface="Arial" panose="020B0604020202020204" pitchFamily="34" charset="0"/>
                <a:cs typeface="Arial" panose="020B0604020202020204" pitchFamily="34" charset="0"/>
              </a:rPr>
              <a:t>1</a:t>
            </a:r>
          </a:p>
        </p:txBody>
      </p:sp>
      <p:sp>
        <p:nvSpPr>
          <p:cNvPr id="6" name="Google Shape;2329;p46">
            <a:extLst>
              <a:ext uri="{FF2B5EF4-FFF2-40B4-BE49-F238E27FC236}">
                <a16:creationId xmlns:a16="http://schemas.microsoft.com/office/drawing/2014/main" id="{C460A188-A5E9-6D63-1862-CC67FF48F38C}"/>
              </a:ext>
            </a:extLst>
          </p:cNvPr>
          <p:cNvSpPr txBox="1">
            <a:spLocks/>
          </p:cNvSpPr>
          <p:nvPr/>
        </p:nvSpPr>
        <p:spPr>
          <a:xfrm>
            <a:off x="7699235" y="5821645"/>
            <a:ext cx="3942013" cy="6873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dirty="0">
                <a:latin typeface="Arial" panose="020B0604020202020204" pitchFamily="34" charset="0"/>
                <a:cs typeface="Arial" panose="020B0604020202020204" pitchFamily="34" charset="0"/>
              </a:rPr>
              <a:t>Crinoid from Arkona, Ontario (380 mya)</a:t>
            </a:r>
            <a:endParaRPr lang="en-US" dirty="0">
              <a:latin typeface="Arial" panose="020B0604020202020204" pitchFamily="34" charset="0"/>
              <a:cs typeface="Arial" panose="020B0604020202020204" pitchFamily="34" charset="0"/>
            </a:endParaRPr>
          </a:p>
        </p:txBody>
      </p:sp>
      <p:pic>
        <p:nvPicPr>
          <p:cNvPr id="3" name="Picture 2" descr="Image of a crinoid fossil. A crinoid is a marine animal with a long, flexible stalk and a flower‑like top  ">
            <a:extLst>
              <a:ext uri="{FF2B5EF4-FFF2-40B4-BE49-F238E27FC236}">
                <a16:creationId xmlns:a16="http://schemas.microsoft.com/office/drawing/2014/main" id="{1FDBCEA1-C265-7FF4-F65A-7AC05FEE4D38}"/>
              </a:ext>
            </a:extLst>
          </p:cNvPr>
          <p:cNvPicPr>
            <a:picLocks noChangeAspect="1"/>
          </p:cNvPicPr>
          <p:nvPr/>
        </p:nvPicPr>
        <p:blipFill>
          <a:blip r:embed="rId2"/>
          <a:stretch>
            <a:fillRect/>
          </a:stretch>
        </p:blipFill>
        <p:spPr>
          <a:xfrm>
            <a:off x="592223" y="1369540"/>
            <a:ext cx="7115175" cy="5334000"/>
          </a:xfrm>
          <a:prstGeom prst="rect">
            <a:avLst/>
          </a:prstGeom>
        </p:spPr>
      </p:pic>
      <p:sp>
        <p:nvSpPr>
          <p:cNvPr id="7" name="TextBox 7">
            <a:extLst>
              <a:ext uri="{FF2B5EF4-FFF2-40B4-BE49-F238E27FC236}">
                <a16:creationId xmlns:a16="http://schemas.microsoft.com/office/drawing/2014/main" id="{176EA94D-F11F-1974-BB9C-38EEA16862EE}"/>
              </a:ext>
            </a:extLst>
          </p:cNvPr>
          <p:cNvSpPr txBox="1"/>
          <p:nvPr/>
        </p:nvSpPr>
        <p:spPr>
          <a:xfrm>
            <a:off x="592223" y="6165325"/>
            <a:ext cx="390054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Arial" panose="020B0604020202020204" pitchFamily="34" charset="0"/>
                <a:cs typeface="Arial" panose="020B0604020202020204" pitchFamily="34" charset="0"/>
              </a:rPr>
              <a:t>Photo by Joseph Koniecki: “</a:t>
            </a:r>
            <a:r>
              <a:rPr lang="en-US" sz="12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Crinoid with Starfish</a:t>
            </a:r>
            <a:r>
              <a:rPr lang="en-US" sz="1200">
                <a:solidFill>
                  <a:schemeClr val="bg1"/>
                </a:solidFill>
                <a:latin typeface="Arial" panose="020B0604020202020204" pitchFamily="34" charset="0"/>
                <a:cs typeface="Arial" panose="020B0604020202020204" pitchFamily="34" charset="0"/>
              </a:rPr>
              <a:t>”. Copyright </a:t>
            </a:r>
            <a:r>
              <a:rPr lang="en-US" sz="1200" dirty="0">
                <a:solidFill>
                  <a:schemeClr val="bg1"/>
                </a:solidFill>
                <a:latin typeface="Arial" panose="020B0604020202020204" pitchFamily="34" charset="0"/>
                <a:cs typeface="Arial" panose="020B0604020202020204" pitchFamily="34" charset="0"/>
              </a:rPr>
              <a:t>© Michigan Basin Fossils</a:t>
            </a:r>
            <a:r>
              <a:rPr lang="en-US" sz="1200">
                <a:solidFill>
                  <a:schemeClr val="bg1"/>
                </a:solidFill>
                <a:latin typeface="Arial" panose="020B0604020202020204" pitchFamily="34" charset="0"/>
                <a:cs typeface="Arial" panose="020B0604020202020204" pitchFamily="34" charset="0"/>
              </a:rPr>
              <a:t>. </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8288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849809-2AB9-C9FB-2D6A-3139ACE1C333}"/>
              </a:ext>
            </a:extLst>
          </p:cNvPr>
          <p:cNvSpPr>
            <a:spLocks noGrp="1"/>
          </p:cNvSpPr>
          <p:nvPr>
            <p:ph type="title"/>
          </p:nvPr>
        </p:nvSpPr>
        <p:spPr>
          <a:xfrm>
            <a:off x="498389" y="396017"/>
            <a:ext cx="9513712" cy="965158"/>
          </a:xfrm>
        </p:spPr>
        <p:txBody>
          <a:bodyPr>
            <a:normAutofit/>
          </a:bodyPr>
          <a:lstStyle/>
          <a:p>
            <a:r>
              <a:rPr lang="en-US">
                <a:latin typeface="Arial" panose="020B0604020202020204" pitchFamily="34" charset="0"/>
                <a:cs typeface="Arial" panose="020B0604020202020204" pitchFamily="34" charset="0"/>
              </a:rPr>
              <a:t>ANCIENT </a:t>
            </a:r>
            <a:r>
              <a:rPr lang="en-US">
                <a:solidFill>
                  <a:schemeClr val="accent1"/>
                </a:solidFill>
                <a:latin typeface="Arial" panose="020B0604020202020204" pitchFamily="34" charset="0"/>
                <a:cs typeface="Arial" panose="020B0604020202020204" pitchFamily="34" charset="0"/>
              </a:rPr>
              <a:t>VS MODERN (sea lilies)</a:t>
            </a:r>
          </a:p>
        </p:txBody>
      </p:sp>
      <p:pic>
        <p:nvPicPr>
          <p:cNvPr id="13" name="Picture 12" descr="A crinoid fossil 380 million years old">
            <a:extLst>
              <a:ext uri="{FF2B5EF4-FFF2-40B4-BE49-F238E27FC236}">
                <a16:creationId xmlns:a16="http://schemas.microsoft.com/office/drawing/2014/main" id="{8FF8AD2B-EA6D-6223-1790-3744F36DB620}"/>
              </a:ext>
            </a:extLst>
          </p:cNvPr>
          <p:cNvPicPr>
            <a:picLocks noChangeAspect="1"/>
          </p:cNvPicPr>
          <p:nvPr/>
        </p:nvPicPr>
        <p:blipFill>
          <a:blip r:embed="rId2"/>
          <a:stretch>
            <a:fillRect/>
          </a:stretch>
        </p:blipFill>
        <p:spPr>
          <a:xfrm>
            <a:off x="493280" y="1671743"/>
            <a:ext cx="5370307" cy="4030871"/>
          </a:xfrm>
          <a:prstGeom prst="rect">
            <a:avLst/>
          </a:prstGeom>
        </p:spPr>
      </p:pic>
      <p:sp>
        <p:nvSpPr>
          <p:cNvPr id="8" name="Google Shape;2329;p46">
            <a:extLst>
              <a:ext uri="{FF2B5EF4-FFF2-40B4-BE49-F238E27FC236}">
                <a16:creationId xmlns:a16="http://schemas.microsoft.com/office/drawing/2014/main" id="{2985B62B-7C21-72B2-CB69-443B4D605434}"/>
              </a:ext>
            </a:extLst>
          </p:cNvPr>
          <p:cNvSpPr txBox="1">
            <a:spLocks/>
          </p:cNvSpPr>
          <p:nvPr/>
        </p:nvSpPr>
        <p:spPr>
          <a:xfrm>
            <a:off x="3660819" y="6026650"/>
            <a:ext cx="5630769" cy="6873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400" dirty="0">
                <a:latin typeface="Tahoma"/>
              </a:rPr>
              <a:t>Modern Sea Lilies, Atlantic Ocean</a:t>
            </a:r>
            <a:r>
              <a:rPr lang="en-US" sz="2900" dirty="0"/>
              <a:t> </a:t>
            </a:r>
          </a:p>
        </p:txBody>
      </p:sp>
      <p:pic>
        <p:nvPicPr>
          <p:cNvPr id="2" name="Picture 1" descr="A modern crinoid from the atlantic ocean">
            <a:extLst>
              <a:ext uri="{FF2B5EF4-FFF2-40B4-BE49-F238E27FC236}">
                <a16:creationId xmlns:a16="http://schemas.microsoft.com/office/drawing/2014/main" id="{5C66C3C9-5C29-746E-0311-6E23B8457E91}"/>
              </a:ext>
            </a:extLst>
          </p:cNvPr>
          <p:cNvPicPr>
            <a:picLocks noChangeAspect="1"/>
          </p:cNvPicPr>
          <p:nvPr/>
        </p:nvPicPr>
        <p:blipFill>
          <a:blip r:embed="rId3"/>
          <a:stretch>
            <a:fillRect/>
          </a:stretch>
        </p:blipFill>
        <p:spPr>
          <a:xfrm>
            <a:off x="6574190" y="1357312"/>
            <a:ext cx="4258558" cy="4381501"/>
          </a:xfrm>
          <a:prstGeom prst="rect">
            <a:avLst/>
          </a:prstGeom>
        </p:spPr>
      </p:pic>
      <p:sp>
        <p:nvSpPr>
          <p:cNvPr id="11" name="TextBox 10">
            <a:extLst>
              <a:ext uri="{FF2B5EF4-FFF2-40B4-BE49-F238E27FC236}">
                <a16:creationId xmlns:a16="http://schemas.microsoft.com/office/drawing/2014/main" id="{2776E36A-F9D1-56F1-D262-09AB4BB3104C}"/>
              </a:ext>
            </a:extLst>
          </p:cNvPr>
          <p:cNvSpPr txBox="1"/>
          <p:nvPr/>
        </p:nvSpPr>
        <p:spPr>
          <a:xfrm>
            <a:off x="6574190" y="5738813"/>
            <a:ext cx="48615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ea typeface="+mn-lt"/>
                <a:cs typeface="Arial" panose="020B0604020202020204" pitchFamily="34" charset="0"/>
              </a:rPr>
              <a:t>Sea Lily in Marianas region: </a:t>
            </a:r>
            <a:r>
              <a:rPr lang="en-US" sz="1200">
                <a:latin typeface="Arial" panose="020B0604020202020204" pitchFamily="34" charset="0"/>
                <a:ea typeface="+mn-lt"/>
                <a:cs typeface="Arial" panose="020B0604020202020204" pitchFamily="34" charset="0"/>
                <a:hlinkClick r:id="rId4">
                  <a:extLst>
                    <a:ext uri="{A12FA001-AC4F-418D-AE19-62706E023703}">
                      <ahyp:hlinkClr xmlns:ahyp="http://schemas.microsoft.com/office/drawing/2018/hyperlinkcolor" val="tx"/>
                    </a:ext>
                  </a:extLst>
                </a:hlinkClick>
              </a:rPr>
              <a:t>NOAA Ocean Exploration and Research</a:t>
            </a:r>
            <a:r>
              <a:rPr lang="en-US" sz="1200">
                <a:latin typeface="Arial" panose="020B0604020202020204" pitchFamily="34" charset="0"/>
                <a:ea typeface="+mn-lt"/>
                <a:cs typeface="Arial" panose="020B0604020202020204" pitchFamily="34" charset="0"/>
              </a:rPr>
              <a:t> Licensed </a:t>
            </a:r>
            <a:r>
              <a:rPr lang="en-US" sz="1200" dirty="0">
                <a:latin typeface="Arial" panose="020B0604020202020204" pitchFamily="34" charset="0"/>
                <a:ea typeface="+mn-lt"/>
                <a:cs typeface="Arial" panose="020B0604020202020204" pitchFamily="34" charset="0"/>
              </a:rPr>
              <a:t>under Creative Commons Attribution 2.0 CC BY 2.0</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505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2B2D3-1132-674C-6471-813EF5C7D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299F65-B91F-E5B0-A495-BFC3E1F6DBF3}"/>
              </a:ext>
            </a:extLst>
          </p:cNvPr>
          <p:cNvSpPr>
            <a:spLocks noGrp="1"/>
          </p:cNvSpPr>
          <p:nvPr>
            <p:ph type="title"/>
          </p:nvPr>
        </p:nvSpPr>
        <p:spPr>
          <a:xfrm>
            <a:off x="271039" y="331080"/>
            <a:ext cx="9683187" cy="965158"/>
          </a:xfrm>
        </p:spPr>
        <p:txBody>
          <a:bodyPr>
            <a:normAutofit fontScale="90000"/>
          </a:bodyPr>
          <a:lstStyle/>
          <a:p>
            <a:r>
              <a:rPr lang="en-US">
                <a:latin typeface="Arial" panose="020B0604020202020204" pitchFamily="34" charset="0"/>
                <a:cs typeface="Arial" panose="020B0604020202020204" pitchFamily="34" charset="0"/>
              </a:rPr>
              <a:t>ANCIENT </a:t>
            </a:r>
            <a:r>
              <a:rPr lang="en-US">
                <a:solidFill>
                  <a:schemeClr val="accent1"/>
                </a:solidFill>
                <a:latin typeface="Arial" panose="020B0604020202020204" pitchFamily="34" charset="0"/>
                <a:cs typeface="Arial" panose="020B0604020202020204" pitchFamily="34" charset="0"/>
              </a:rPr>
              <a:t>VS MODERN (branching coral) </a:t>
            </a:r>
            <a:r>
              <a:rPr lang="en-US">
                <a:solidFill>
                  <a:schemeClr val="bg1"/>
                </a:solidFill>
                <a:latin typeface="Arial" panose="020B0604020202020204" pitchFamily="34" charset="0"/>
                <a:cs typeface="Arial" panose="020B0604020202020204" pitchFamily="34" charset="0"/>
              </a:rPr>
              <a:t>3</a:t>
            </a:r>
            <a:r>
              <a:rPr lang="en-US">
                <a:solidFill>
                  <a:schemeClr val="accent1"/>
                </a:solidFill>
                <a:latin typeface="Arial" panose="020B0604020202020204" pitchFamily="34" charset="0"/>
                <a:cs typeface="Arial" panose="020B0604020202020204" pitchFamily="34" charset="0"/>
              </a:rPr>
              <a:t> </a:t>
            </a:r>
            <a:r>
              <a:rPr lang="en-US">
                <a:solidFill>
                  <a:schemeClr val="bg1"/>
                </a:solidFill>
                <a:latin typeface="Arial" panose="020B0604020202020204" pitchFamily="34" charset="0"/>
                <a:cs typeface="Arial" panose="020B0604020202020204" pitchFamily="34" charset="0"/>
              </a:rPr>
              <a:t>2</a:t>
            </a:r>
          </a:p>
        </p:txBody>
      </p:sp>
      <p:pic>
        <p:nvPicPr>
          <p:cNvPr id="3" name="Picture 2" descr="An image of a branching coral fossil. A branching coral is a reef‑building animal shaped like a cluster of thin, finger‑like branches that grow upward and outward">
            <a:extLst>
              <a:ext uri="{FF2B5EF4-FFF2-40B4-BE49-F238E27FC236}">
                <a16:creationId xmlns:a16="http://schemas.microsoft.com/office/drawing/2014/main" id="{C410A61D-6876-15B4-EBDE-04AD0A7EEFE0}"/>
              </a:ext>
            </a:extLst>
          </p:cNvPr>
          <p:cNvPicPr>
            <a:picLocks noChangeAspect="1"/>
          </p:cNvPicPr>
          <p:nvPr/>
        </p:nvPicPr>
        <p:blipFill>
          <a:blip r:embed="rId2"/>
          <a:stretch>
            <a:fillRect/>
          </a:stretch>
        </p:blipFill>
        <p:spPr>
          <a:xfrm>
            <a:off x="578644" y="1133474"/>
            <a:ext cx="6546056" cy="5638799"/>
          </a:xfrm>
          <a:prstGeom prst="rect">
            <a:avLst/>
          </a:prstGeom>
        </p:spPr>
      </p:pic>
      <p:sp>
        <p:nvSpPr>
          <p:cNvPr id="6" name="Google Shape;2329;p46">
            <a:extLst>
              <a:ext uri="{FF2B5EF4-FFF2-40B4-BE49-F238E27FC236}">
                <a16:creationId xmlns:a16="http://schemas.microsoft.com/office/drawing/2014/main" id="{A104475B-6ED2-720A-CFD7-5D0209AC728E}"/>
              </a:ext>
            </a:extLst>
          </p:cNvPr>
          <p:cNvSpPr txBox="1">
            <a:spLocks/>
          </p:cNvSpPr>
          <p:nvPr/>
        </p:nvSpPr>
        <p:spPr>
          <a:xfrm>
            <a:off x="7282516" y="3261801"/>
            <a:ext cx="3942013" cy="6873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dirty="0">
                <a:latin typeface="Arial" panose="020B0604020202020204" pitchFamily="34" charset="0"/>
                <a:cs typeface="Arial" panose="020B0604020202020204" pitchFamily="34" charset="0"/>
              </a:rPr>
              <a:t>Coral from Alpena, MI (390 mya)</a:t>
            </a:r>
          </a:p>
        </p:txBody>
      </p:sp>
      <p:sp>
        <p:nvSpPr>
          <p:cNvPr id="9" name="TextBox 7">
            <a:extLst>
              <a:ext uri="{FF2B5EF4-FFF2-40B4-BE49-F238E27FC236}">
                <a16:creationId xmlns:a16="http://schemas.microsoft.com/office/drawing/2014/main" id="{D5B583B8-A3CA-878A-DDD0-DC5DECFC4724}"/>
              </a:ext>
            </a:extLst>
          </p:cNvPr>
          <p:cNvSpPr txBox="1"/>
          <p:nvPr/>
        </p:nvSpPr>
        <p:spPr>
          <a:xfrm>
            <a:off x="7124700" y="6310608"/>
            <a:ext cx="365150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Photo by David Thompson: “</a:t>
            </a:r>
            <a:r>
              <a:rPr lang="en-US" sz="1200">
                <a:latin typeface="Arial" panose="020B0604020202020204" pitchFamily="34" charset="0"/>
                <a:cs typeface="Arial" panose="020B0604020202020204" pitchFamily="34" charset="0"/>
                <a:hlinkClick r:id="rId3"/>
              </a:rPr>
              <a:t>Branching Coral</a:t>
            </a:r>
            <a:r>
              <a:rPr lang="en-US" sz="120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Copyright © Michigan Basin Fossils</a:t>
            </a:r>
            <a:r>
              <a:rPr lang="en-US" sz="120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pic>
        <p:nvPicPr>
          <p:cNvPr id="5" name="Picture 4" descr="Corekids logo">
            <a:extLst>
              <a:ext uri="{FF2B5EF4-FFF2-40B4-BE49-F238E27FC236}">
                <a16:creationId xmlns:a16="http://schemas.microsoft.com/office/drawing/2014/main" id="{243D0A70-7E8A-952D-53AE-F6AF6CE16E4E}"/>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0357371" y="108470"/>
            <a:ext cx="1728592" cy="705189"/>
          </a:xfrm>
          <a:prstGeom prst="rect">
            <a:avLst/>
          </a:prstGeom>
        </p:spPr>
      </p:pic>
    </p:spTree>
    <p:extLst>
      <p:ext uri="{BB962C8B-B14F-4D97-AF65-F5344CB8AC3E}">
        <p14:creationId xmlns:p14="http://schemas.microsoft.com/office/powerpoint/2010/main" val="546423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44EA3-0DCB-DC43-EA81-6D88A61FD6C2}"/>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CA82B56C-BAE3-0AFE-C501-560E68C61F8C}"/>
              </a:ext>
            </a:extLst>
          </p:cNvPr>
          <p:cNvSpPr>
            <a:spLocks noGrp="1"/>
          </p:cNvSpPr>
          <p:nvPr>
            <p:ph type="title"/>
          </p:nvPr>
        </p:nvSpPr>
        <p:spPr>
          <a:xfrm>
            <a:off x="301758" y="132271"/>
            <a:ext cx="7742647" cy="965158"/>
          </a:xfrm>
        </p:spPr>
        <p:txBody>
          <a:bodyPr>
            <a:normAutofit fontScale="90000"/>
          </a:bodyPr>
          <a:lstStyle/>
          <a:p>
            <a:r>
              <a:rPr lang="en-US">
                <a:latin typeface="Arial" panose="020B0604020202020204" pitchFamily="34" charset="0"/>
                <a:cs typeface="Arial" panose="020B0604020202020204" pitchFamily="34" charset="0"/>
              </a:rPr>
              <a:t>ANCIENT </a:t>
            </a:r>
            <a:r>
              <a:rPr lang="en-US">
                <a:solidFill>
                  <a:schemeClr val="accent1"/>
                </a:solidFill>
                <a:latin typeface="Arial" panose="020B0604020202020204" pitchFamily="34" charset="0"/>
                <a:cs typeface="Arial" panose="020B0604020202020204" pitchFamily="34" charset="0"/>
              </a:rPr>
              <a:t>VS MODERN (corals)</a:t>
            </a:r>
          </a:p>
        </p:txBody>
      </p:sp>
      <p:pic>
        <p:nvPicPr>
          <p:cNvPr id="5" name="Picture 4" descr="A coral fossil 390 million years old">
            <a:extLst>
              <a:ext uri="{FF2B5EF4-FFF2-40B4-BE49-F238E27FC236}">
                <a16:creationId xmlns:a16="http://schemas.microsoft.com/office/drawing/2014/main" id="{7BF18ABC-EA66-4AE7-1F70-40330731C5B9}"/>
              </a:ext>
            </a:extLst>
          </p:cNvPr>
          <p:cNvPicPr>
            <a:picLocks noChangeAspect="1"/>
          </p:cNvPicPr>
          <p:nvPr/>
        </p:nvPicPr>
        <p:blipFill>
          <a:blip r:embed="rId2"/>
          <a:stretch>
            <a:fillRect/>
          </a:stretch>
        </p:blipFill>
        <p:spPr>
          <a:xfrm>
            <a:off x="233363" y="1252537"/>
            <a:ext cx="5486401" cy="4781551"/>
          </a:xfrm>
          <a:prstGeom prst="rect">
            <a:avLst/>
          </a:prstGeom>
        </p:spPr>
      </p:pic>
      <p:sp>
        <p:nvSpPr>
          <p:cNvPr id="8" name="Google Shape;2329;p46">
            <a:extLst>
              <a:ext uri="{FF2B5EF4-FFF2-40B4-BE49-F238E27FC236}">
                <a16:creationId xmlns:a16="http://schemas.microsoft.com/office/drawing/2014/main" id="{C114CC42-AE1C-810E-8243-E44795245ED1}"/>
              </a:ext>
            </a:extLst>
          </p:cNvPr>
          <p:cNvSpPr txBox="1">
            <a:spLocks/>
          </p:cNvSpPr>
          <p:nvPr/>
        </p:nvSpPr>
        <p:spPr>
          <a:xfrm>
            <a:off x="8300788" y="396017"/>
            <a:ext cx="3702160" cy="6873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dirty="0">
                <a:latin typeface="Arial" panose="020B0604020202020204" pitchFamily="34" charset="0"/>
                <a:cs typeface="Arial" panose="020B0604020202020204" pitchFamily="34" charset="0"/>
              </a:rPr>
              <a:t>Modern coral reefs</a:t>
            </a:r>
          </a:p>
        </p:txBody>
      </p:sp>
      <p:pic>
        <p:nvPicPr>
          <p:cNvPr id="7" name="Picture 6" descr="A fish swimming in a modern coral reef&#10;">
            <a:extLst>
              <a:ext uri="{FF2B5EF4-FFF2-40B4-BE49-F238E27FC236}">
                <a16:creationId xmlns:a16="http://schemas.microsoft.com/office/drawing/2014/main" id="{610C5477-3656-D928-9C70-04C51D4EED26}"/>
              </a:ext>
            </a:extLst>
          </p:cNvPr>
          <p:cNvPicPr>
            <a:picLocks noChangeAspect="1"/>
          </p:cNvPicPr>
          <p:nvPr/>
        </p:nvPicPr>
        <p:blipFill>
          <a:blip r:embed="rId3"/>
          <a:stretch>
            <a:fillRect/>
          </a:stretch>
        </p:blipFill>
        <p:spPr>
          <a:xfrm>
            <a:off x="6810985" y="1059656"/>
            <a:ext cx="4666031" cy="5095876"/>
          </a:xfrm>
          <a:prstGeom prst="rect">
            <a:avLst/>
          </a:prstGeom>
        </p:spPr>
      </p:pic>
      <p:sp>
        <p:nvSpPr>
          <p:cNvPr id="11" name="TextBox 10">
            <a:extLst>
              <a:ext uri="{FF2B5EF4-FFF2-40B4-BE49-F238E27FC236}">
                <a16:creationId xmlns:a16="http://schemas.microsoft.com/office/drawing/2014/main" id="{D715FC71-AC2F-5EF2-4B7C-55F71ED0567C}"/>
              </a:ext>
            </a:extLst>
          </p:cNvPr>
          <p:cNvSpPr txBox="1"/>
          <p:nvPr/>
        </p:nvSpPr>
        <p:spPr>
          <a:xfrm>
            <a:off x="6815293" y="6164958"/>
            <a:ext cx="46617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ea typeface="+mn-lt"/>
                <a:cs typeface="Arial" panose="020B0604020202020204" pitchFamily="34" charset="0"/>
              </a:rPr>
              <a:t>Photo by Mark Peter: “pillar coral” Licensed </a:t>
            </a:r>
            <a:r>
              <a:rPr lang="en-US" sz="1200" dirty="0">
                <a:latin typeface="Arial" panose="020B0604020202020204" pitchFamily="34" charset="0"/>
                <a:ea typeface="+mn-lt"/>
                <a:cs typeface="Arial" panose="020B0604020202020204" pitchFamily="34" charset="0"/>
              </a:rPr>
              <a:t>under Creative </a:t>
            </a:r>
            <a:r>
              <a:rPr lang="en-US" sz="1200">
                <a:latin typeface="Arial" panose="020B0604020202020204" pitchFamily="34" charset="0"/>
                <a:ea typeface="+mn-lt"/>
                <a:cs typeface="Arial" panose="020B0604020202020204" pitchFamily="34" charset="0"/>
              </a:rPr>
              <a:t>Commons Attribution 2.0 CC BY 2.0 via </a:t>
            </a:r>
            <a:r>
              <a:rPr lang="en-US" sz="1200">
                <a:latin typeface="Arial" panose="020B0604020202020204" pitchFamily="34" charset="0"/>
                <a:ea typeface="+mn-lt"/>
                <a:cs typeface="Arial" panose="020B0604020202020204" pitchFamily="34" charset="0"/>
                <a:hlinkClick r:id="rId4"/>
              </a:rPr>
              <a:t>Wikimedia commons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622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5E561-98C6-EA86-B418-B28A690A09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C6FBF-96F4-89FE-B12B-DB3C46460C34}"/>
              </a:ext>
            </a:extLst>
          </p:cNvPr>
          <p:cNvSpPr>
            <a:spLocks noGrp="1"/>
          </p:cNvSpPr>
          <p:nvPr>
            <p:ph type="title"/>
          </p:nvPr>
        </p:nvSpPr>
        <p:spPr>
          <a:xfrm>
            <a:off x="838200" y="365125"/>
            <a:ext cx="9127603" cy="965158"/>
          </a:xfrm>
        </p:spPr>
        <p:txBody>
          <a:bodyPr>
            <a:noAutofit/>
          </a:bodyPr>
          <a:lstStyle/>
          <a:p>
            <a:r>
              <a:rPr lang="en-US" sz="3600" dirty="0">
                <a:latin typeface="Arial" panose="020B0604020202020204" pitchFamily="34" charset="0"/>
                <a:cs typeface="Arial" panose="020B0604020202020204" pitchFamily="34" charset="0"/>
              </a:rPr>
              <a:t>ANCIENT </a:t>
            </a:r>
            <a:r>
              <a:rPr lang="en-US" sz="3600" dirty="0">
                <a:solidFill>
                  <a:schemeClr val="accent1"/>
                </a:solidFill>
                <a:latin typeface="Arial" panose="020B0604020202020204" pitchFamily="34" charset="0"/>
                <a:cs typeface="Arial" panose="020B0604020202020204" pitchFamily="34" charset="0"/>
              </a:rPr>
              <a:t>VS MODERN (ancient starfish)</a:t>
            </a:r>
          </a:p>
        </p:txBody>
      </p:sp>
      <p:pic>
        <p:nvPicPr>
          <p:cNvPr id="4" name="Picture 3" descr="A starfish fossil. It looks just like any modern starfish, with a flat, central body and five broad arms that spread out like a star.">
            <a:extLst>
              <a:ext uri="{FF2B5EF4-FFF2-40B4-BE49-F238E27FC236}">
                <a16:creationId xmlns:a16="http://schemas.microsoft.com/office/drawing/2014/main" id="{51EB9552-B320-DD49-07C9-90486886A563}"/>
              </a:ext>
            </a:extLst>
          </p:cNvPr>
          <p:cNvPicPr>
            <a:picLocks noChangeAspect="1"/>
          </p:cNvPicPr>
          <p:nvPr/>
        </p:nvPicPr>
        <p:blipFill>
          <a:blip r:embed="rId2"/>
          <a:stretch>
            <a:fillRect/>
          </a:stretch>
        </p:blipFill>
        <p:spPr>
          <a:xfrm>
            <a:off x="839745" y="1335174"/>
            <a:ext cx="5621294" cy="5237977"/>
          </a:xfrm>
          <a:prstGeom prst="rect">
            <a:avLst/>
          </a:prstGeom>
        </p:spPr>
      </p:pic>
      <p:sp>
        <p:nvSpPr>
          <p:cNvPr id="6" name="Google Shape;2329;p46">
            <a:extLst>
              <a:ext uri="{FF2B5EF4-FFF2-40B4-BE49-F238E27FC236}">
                <a16:creationId xmlns:a16="http://schemas.microsoft.com/office/drawing/2014/main" id="{7AA59072-7F6B-E265-C3CA-FC4FC3A1E48A}"/>
              </a:ext>
            </a:extLst>
          </p:cNvPr>
          <p:cNvSpPr txBox="1">
            <a:spLocks/>
          </p:cNvSpPr>
          <p:nvPr/>
        </p:nvSpPr>
        <p:spPr>
          <a:xfrm>
            <a:off x="6913422" y="3032567"/>
            <a:ext cx="4869605" cy="126187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dirty="0">
                <a:latin typeface="Arial" panose="020B0604020202020204" pitchFamily="34" charset="0"/>
                <a:cs typeface="Arial" panose="020B0604020202020204" pitchFamily="34" charset="0"/>
              </a:rPr>
              <a:t>Starfish(</a:t>
            </a:r>
            <a:r>
              <a:rPr lang="en-US" sz="2900">
                <a:latin typeface="Arial" panose="020B0604020202020204" pitchFamily="34" charset="0"/>
                <a:cs typeface="Arial" panose="020B0604020202020204" pitchFamily="34" charset="0"/>
              </a:rPr>
              <a:t>sea star) </a:t>
            </a:r>
            <a:r>
              <a:rPr lang="en-US" sz="2900" dirty="0">
                <a:latin typeface="Arial" panose="020B0604020202020204" pitchFamily="34" charset="0"/>
                <a:cs typeface="Arial" panose="020B0604020202020204" pitchFamily="34" charset="0"/>
              </a:rPr>
              <a:t>from Arkona, Ontario (400 mya)</a:t>
            </a:r>
          </a:p>
        </p:txBody>
      </p:sp>
      <p:sp>
        <p:nvSpPr>
          <p:cNvPr id="8" name="TextBox 7">
            <a:extLst>
              <a:ext uri="{FF2B5EF4-FFF2-40B4-BE49-F238E27FC236}">
                <a16:creationId xmlns:a16="http://schemas.microsoft.com/office/drawing/2014/main" id="{A99ED13C-6777-DDE5-BDAB-0A7B3EA221F6}"/>
              </a:ext>
            </a:extLst>
          </p:cNvPr>
          <p:cNvSpPr txBox="1"/>
          <p:nvPr/>
        </p:nvSpPr>
        <p:spPr>
          <a:xfrm>
            <a:off x="6461039" y="6111486"/>
            <a:ext cx="265981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Photo by John Topor: “</a:t>
            </a:r>
            <a:r>
              <a:rPr lang="en-US" sz="1200">
                <a:latin typeface="Arial" panose="020B0604020202020204" pitchFamily="34" charset="0"/>
                <a:cs typeface="Arial" panose="020B0604020202020204" pitchFamily="34" charset="0"/>
                <a:hlinkClick r:id="rId3"/>
              </a:rPr>
              <a:t>Starfish</a:t>
            </a:r>
            <a:r>
              <a:rPr lang="en-US" sz="120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Copyright © Michigan Basin Fossils</a:t>
            </a:r>
            <a:r>
              <a:rPr lang="en-US" sz="120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941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065EF-921B-66B1-6D8F-41CDC51A93CD}"/>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37F47622-14BD-AA4D-2748-9AD17F96C24C}"/>
              </a:ext>
            </a:extLst>
          </p:cNvPr>
          <p:cNvSpPr>
            <a:spLocks noGrp="1"/>
          </p:cNvSpPr>
          <p:nvPr>
            <p:ph type="title"/>
          </p:nvPr>
        </p:nvSpPr>
        <p:spPr>
          <a:xfrm>
            <a:off x="509964" y="234581"/>
            <a:ext cx="8634036" cy="965158"/>
          </a:xfrm>
        </p:spPr>
        <p:txBody>
          <a:bodyPr>
            <a:normAutofit/>
          </a:bodyPr>
          <a:lstStyle/>
          <a:p>
            <a:r>
              <a:rPr lang="en-US">
                <a:latin typeface="Arial" panose="020B0604020202020204" pitchFamily="34" charset="0"/>
                <a:cs typeface="Arial" panose="020B0604020202020204" pitchFamily="34" charset="0"/>
              </a:rPr>
              <a:t>ANCIENT </a:t>
            </a:r>
            <a:r>
              <a:rPr lang="en-US">
                <a:solidFill>
                  <a:schemeClr val="accent1"/>
                </a:solidFill>
                <a:latin typeface="Arial" panose="020B0604020202020204" pitchFamily="34" charset="0"/>
                <a:cs typeface="Arial" panose="020B0604020202020204" pitchFamily="34" charset="0"/>
              </a:rPr>
              <a:t>VS MODERN (starfish)</a:t>
            </a:r>
          </a:p>
        </p:txBody>
      </p:sp>
      <p:pic>
        <p:nvPicPr>
          <p:cNvPr id="3" name="Picture 2" descr="A starfish fossil 400 million years old">
            <a:extLst>
              <a:ext uri="{FF2B5EF4-FFF2-40B4-BE49-F238E27FC236}">
                <a16:creationId xmlns:a16="http://schemas.microsoft.com/office/drawing/2014/main" id="{DA8AB687-D955-85F3-EF9B-06C92C732C6C}"/>
              </a:ext>
            </a:extLst>
          </p:cNvPr>
          <p:cNvPicPr>
            <a:picLocks noChangeAspect="1"/>
          </p:cNvPicPr>
          <p:nvPr/>
        </p:nvPicPr>
        <p:blipFill>
          <a:blip r:embed="rId2"/>
          <a:stretch>
            <a:fillRect/>
          </a:stretch>
        </p:blipFill>
        <p:spPr>
          <a:xfrm>
            <a:off x="839745" y="1335174"/>
            <a:ext cx="5621294" cy="5237977"/>
          </a:xfrm>
          <a:prstGeom prst="rect">
            <a:avLst/>
          </a:prstGeom>
        </p:spPr>
      </p:pic>
      <p:sp>
        <p:nvSpPr>
          <p:cNvPr id="8" name="Google Shape;2329;p46">
            <a:extLst>
              <a:ext uri="{FF2B5EF4-FFF2-40B4-BE49-F238E27FC236}">
                <a16:creationId xmlns:a16="http://schemas.microsoft.com/office/drawing/2014/main" id="{C1626BF9-3333-CE5C-3E50-34FEA1984B3B}"/>
              </a:ext>
            </a:extLst>
          </p:cNvPr>
          <p:cNvSpPr txBox="1">
            <a:spLocks/>
          </p:cNvSpPr>
          <p:nvPr/>
        </p:nvSpPr>
        <p:spPr>
          <a:xfrm>
            <a:off x="7083706" y="5613417"/>
            <a:ext cx="4846357" cy="6873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a:latin typeface="Arial" panose="020B0604020202020204" pitchFamily="34" charset="0"/>
                <a:cs typeface="Arial" panose="020B0604020202020204" pitchFamily="34" charset="0"/>
              </a:rPr>
              <a:t>Modern starfish (</a:t>
            </a:r>
            <a:r>
              <a:rPr lang="en-US" sz="2900" dirty="0">
                <a:latin typeface="Arial" panose="020B0604020202020204" pitchFamily="34" charset="0"/>
                <a:cs typeface="Arial" panose="020B0604020202020204" pitchFamily="34" charset="0"/>
              </a:rPr>
              <a:t>sea stars)</a:t>
            </a:r>
          </a:p>
        </p:txBody>
      </p:sp>
      <p:pic>
        <p:nvPicPr>
          <p:cNvPr id="2" name="Picture 1" descr="A modern starfish on the sand&#10;">
            <a:extLst>
              <a:ext uri="{FF2B5EF4-FFF2-40B4-BE49-F238E27FC236}">
                <a16:creationId xmlns:a16="http://schemas.microsoft.com/office/drawing/2014/main" id="{416E3EC4-6E80-10D1-3E37-D74167337AE2}"/>
              </a:ext>
            </a:extLst>
          </p:cNvPr>
          <p:cNvPicPr>
            <a:picLocks noChangeAspect="1"/>
          </p:cNvPicPr>
          <p:nvPr/>
        </p:nvPicPr>
        <p:blipFill>
          <a:blip r:embed="rId3"/>
          <a:stretch>
            <a:fillRect/>
          </a:stretch>
        </p:blipFill>
        <p:spPr>
          <a:xfrm>
            <a:off x="6896384" y="1741363"/>
            <a:ext cx="5036345" cy="3840956"/>
          </a:xfrm>
          <a:prstGeom prst="rect">
            <a:avLst/>
          </a:prstGeom>
        </p:spPr>
      </p:pic>
      <p:sp>
        <p:nvSpPr>
          <p:cNvPr id="11" name="TextBox 10">
            <a:extLst>
              <a:ext uri="{FF2B5EF4-FFF2-40B4-BE49-F238E27FC236}">
                <a16:creationId xmlns:a16="http://schemas.microsoft.com/office/drawing/2014/main" id="{FF93DA00-0241-982D-084E-D27741FE66B3}"/>
              </a:ext>
            </a:extLst>
          </p:cNvPr>
          <p:cNvSpPr txBox="1"/>
          <p:nvPr/>
        </p:nvSpPr>
        <p:spPr>
          <a:xfrm>
            <a:off x="6896384" y="1063934"/>
            <a:ext cx="42466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ea typeface="+mn-lt"/>
                <a:cs typeface="Arial" panose="020B0604020202020204" pitchFamily="34" charset="0"/>
              </a:rPr>
              <a:t>Photo by Paul Shaffner</a:t>
            </a:r>
            <a:r>
              <a:rPr lang="en-US" sz="1200">
                <a:latin typeface="Arial" panose="020B0604020202020204" pitchFamily="34" charset="0"/>
                <a:ea typeface="+mn-lt"/>
                <a:cs typeface="Arial" panose="020B0604020202020204" pitchFamily="34" charset="0"/>
              </a:rPr>
              <a:t>, from the page “</a:t>
            </a:r>
            <a:r>
              <a:rPr lang="en-US" sz="1200">
                <a:latin typeface="Arial" panose="020B0604020202020204" pitchFamily="34" charset="0"/>
                <a:ea typeface="+mn-lt"/>
                <a:cs typeface="Arial" panose="020B0604020202020204" pitchFamily="34" charset="0"/>
                <a:hlinkClick r:id="rId4"/>
              </a:rPr>
              <a:t>Sea Life, Islands and Oceania</a:t>
            </a:r>
            <a:r>
              <a:rPr lang="en-US" sz="1200">
                <a:latin typeface="Arial" panose="020B0604020202020204" pitchFamily="34" charset="0"/>
                <a:ea typeface="+mn-lt"/>
                <a:cs typeface="Arial" panose="020B0604020202020204" pitchFamily="34" charset="0"/>
              </a:rPr>
              <a:t>”. </a:t>
            </a:r>
            <a:r>
              <a:rPr lang="en-US" sz="1200" dirty="0">
                <a:latin typeface="Arial" panose="020B0604020202020204" pitchFamily="34" charset="0"/>
                <a:ea typeface="+mn-lt"/>
                <a:cs typeface="Arial" panose="020B0604020202020204" pitchFamily="34" charset="0"/>
              </a:rPr>
              <a:t>Licensed under Creative Commons Attribution 2.0 Generic (CC BY </a:t>
            </a:r>
            <a:r>
              <a:rPr lang="en-US" sz="1200">
                <a:latin typeface="Arial" panose="020B0604020202020204" pitchFamily="34" charset="0"/>
                <a:ea typeface="+mn-lt"/>
                <a:cs typeface="Arial" panose="020B0604020202020204" pitchFamily="34" charset="0"/>
              </a:rPr>
              <a:t>2.0).</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46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B2E665-58E4-3F58-EAF6-3D2BD4DE799A}"/>
            </a:ext>
          </a:extLst>
        </p:cNvPr>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3AAEA-7E9A-F908-5799-0C5E7E0573DF}"/>
              </a:ext>
            </a:extLst>
          </p:cNvPr>
          <p:cNvSpPr>
            <a:spLocks noGrp="1"/>
          </p:cNvSpPr>
          <p:nvPr>
            <p:ph type="title"/>
          </p:nvPr>
        </p:nvSpPr>
        <p:spPr>
          <a:xfrm>
            <a:off x="1254575" y="-469"/>
            <a:ext cx="9201222" cy="1187818"/>
          </a:xfrm>
        </p:spPr>
        <p:txBody>
          <a:bodyPr>
            <a:noAutofit/>
          </a:bodyPr>
          <a:lstStyle/>
          <a:p>
            <a:r>
              <a:rPr lang="en-US" sz="4800" b="1" dirty="0">
                <a:solidFill>
                  <a:srgbClr val="0070C0"/>
                </a:solidFill>
                <a:latin typeface="Arial"/>
                <a:cs typeface="Arial"/>
              </a:rPr>
              <a:t>What will we learn in this unit? </a:t>
            </a:r>
          </a:p>
        </p:txBody>
      </p:sp>
      <p:sp>
        <p:nvSpPr>
          <p:cNvPr id="3" name="TextBox 2">
            <a:extLst>
              <a:ext uri="{FF2B5EF4-FFF2-40B4-BE49-F238E27FC236}">
                <a16:creationId xmlns:a16="http://schemas.microsoft.com/office/drawing/2014/main" id="{EAC53E45-DD22-E5B7-1577-ED7828F16F18}"/>
              </a:ext>
            </a:extLst>
          </p:cNvPr>
          <p:cNvSpPr txBox="1"/>
          <p:nvPr/>
        </p:nvSpPr>
        <p:spPr>
          <a:xfrm>
            <a:off x="636676" y="1545751"/>
            <a:ext cx="1405456" cy="400110"/>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Lesson 1</a:t>
            </a:r>
          </a:p>
        </p:txBody>
      </p:sp>
      <p:grpSp>
        <p:nvGrpSpPr>
          <p:cNvPr id="8" name="Group 7">
            <a:extLst>
              <a:ext uri="{FF2B5EF4-FFF2-40B4-BE49-F238E27FC236}">
                <a16:creationId xmlns:a16="http://schemas.microsoft.com/office/drawing/2014/main" id="{BC45CC07-D7BA-B558-7BCD-247E38425B99}"/>
              </a:ext>
              <a:ext uri="{C183D7F6-B498-43B3-948B-1728B52AA6E4}">
                <adec:decorative xmlns:adec="http://schemas.microsoft.com/office/drawing/2017/decorative" val="1"/>
              </a:ext>
            </a:extLst>
          </p:cNvPr>
          <p:cNvGrpSpPr/>
          <p:nvPr/>
        </p:nvGrpSpPr>
        <p:grpSpPr>
          <a:xfrm>
            <a:off x="632659" y="2007471"/>
            <a:ext cx="1330772" cy="1330772"/>
            <a:chOff x="632659" y="2007471"/>
            <a:chExt cx="1330772" cy="1330772"/>
          </a:xfrm>
        </p:grpSpPr>
        <p:sp>
          <p:nvSpPr>
            <p:cNvPr id="81" name="Rectangle: Diagonal Corners Rounded 80">
              <a:extLst>
                <a:ext uri="{FF2B5EF4-FFF2-40B4-BE49-F238E27FC236}">
                  <a16:creationId xmlns:a16="http://schemas.microsoft.com/office/drawing/2014/main" id="{F3E892D7-19E1-C9D9-1721-D356A7FB623A}"/>
                </a:ext>
                <a:ext uri="{C183D7F6-B498-43B3-948B-1728B52AA6E4}">
                  <adec:decorative xmlns:adec="http://schemas.microsoft.com/office/drawing/2017/decorative" val="0"/>
                </a:ext>
              </a:extLst>
            </p:cNvPr>
            <p:cNvSpPr/>
            <p:nvPr/>
          </p:nvSpPr>
          <p:spPr>
            <a:xfrm>
              <a:off x="632659" y="2007471"/>
              <a:ext cx="1330772" cy="1330772"/>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latin typeface="Arial"/>
                <a:cs typeface="Arial"/>
              </a:endParaRPr>
            </a:p>
          </p:txBody>
        </p:sp>
        <p:sp>
          <p:nvSpPr>
            <p:cNvPr id="85" name="Rectangle 84">
              <a:extLst>
                <a:ext uri="{FF2B5EF4-FFF2-40B4-BE49-F238E27FC236}">
                  <a16:creationId xmlns:a16="http://schemas.microsoft.com/office/drawing/2014/main" id="{1DE0E0A7-E2AE-9A6A-ABD0-F0D0574C04C8}"/>
                </a:ext>
                <a:ext uri="{C183D7F6-B498-43B3-948B-1728B52AA6E4}">
                  <adec:decorative xmlns:adec="http://schemas.microsoft.com/office/drawing/2017/decorative" val="0"/>
                </a:ext>
              </a:extLst>
            </p:cNvPr>
            <p:cNvSpPr/>
            <p:nvPr/>
          </p:nvSpPr>
          <p:spPr>
            <a:xfrm>
              <a:off x="877665" y="2198276"/>
              <a:ext cx="853483" cy="93178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latin typeface="Arial"/>
                <a:cs typeface="Arial"/>
              </a:endParaRPr>
            </a:p>
          </p:txBody>
        </p:sp>
      </p:grpSp>
      <p:sp>
        <p:nvSpPr>
          <p:cNvPr id="108" name="TextBox 107">
            <a:extLst>
              <a:ext uri="{FF2B5EF4-FFF2-40B4-BE49-F238E27FC236}">
                <a16:creationId xmlns:a16="http://schemas.microsoft.com/office/drawing/2014/main" id="{5E1EE29F-349F-9DDA-B1EF-59A7F3653DED}"/>
              </a:ext>
            </a:extLst>
          </p:cNvPr>
          <p:cNvSpPr txBox="1"/>
          <p:nvPr/>
        </p:nvSpPr>
        <p:spPr>
          <a:xfrm>
            <a:off x="122133" y="3394439"/>
            <a:ext cx="2390134" cy="707886"/>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FOSSILS AND ENVIRONMENTS</a:t>
            </a:r>
            <a:endParaRPr lang="en-US" sz="1600" dirty="0">
              <a:latin typeface="Arial"/>
              <a:cs typeface="Arial"/>
            </a:endParaRPr>
          </a:p>
        </p:txBody>
      </p:sp>
      <p:sp>
        <p:nvSpPr>
          <p:cNvPr id="4" name="TextBox 3">
            <a:extLst>
              <a:ext uri="{FF2B5EF4-FFF2-40B4-BE49-F238E27FC236}">
                <a16:creationId xmlns:a16="http://schemas.microsoft.com/office/drawing/2014/main" id="{70CAFE8A-1064-1A2E-1D02-7211C6B4AFE9}"/>
              </a:ext>
            </a:extLst>
          </p:cNvPr>
          <p:cNvSpPr txBox="1"/>
          <p:nvPr/>
        </p:nvSpPr>
        <p:spPr>
          <a:xfrm>
            <a:off x="3046243" y="1514859"/>
            <a:ext cx="1405456" cy="400110"/>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Lesson 2</a:t>
            </a:r>
          </a:p>
        </p:txBody>
      </p:sp>
      <p:grpSp>
        <p:nvGrpSpPr>
          <p:cNvPr id="9" name="Group 8">
            <a:extLst>
              <a:ext uri="{FF2B5EF4-FFF2-40B4-BE49-F238E27FC236}">
                <a16:creationId xmlns:a16="http://schemas.microsoft.com/office/drawing/2014/main" id="{0A4764EB-0E7A-5237-8254-F4216736D240}"/>
              </a:ext>
              <a:ext uri="{C183D7F6-B498-43B3-948B-1728B52AA6E4}">
                <adec:decorative xmlns:adec="http://schemas.microsoft.com/office/drawing/2017/decorative" val="1"/>
              </a:ext>
            </a:extLst>
          </p:cNvPr>
          <p:cNvGrpSpPr/>
          <p:nvPr/>
        </p:nvGrpSpPr>
        <p:grpSpPr>
          <a:xfrm>
            <a:off x="3007668" y="1982480"/>
            <a:ext cx="1330772" cy="1330772"/>
            <a:chOff x="3007668" y="1982480"/>
            <a:chExt cx="1330772" cy="1330772"/>
          </a:xfrm>
        </p:grpSpPr>
        <p:sp>
          <p:nvSpPr>
            <p:cNvPr id="84" name="Rectangle: Diagonal Corners Rounded 83">
              <a:extLst>
                <a:ext uri="{FF2B5EF4-FFF2-40B4-BE49-F238E27FC236}">
                  <a16:creationId xmlns:a16="http://schemas.microsoft.com/office/drawing/2014/main" id="{30E6717A-B921-C113-0C39-CC538A53DADE}"/>
                </a:ext>
                <a:ext uri="{C183D7F6-B498-43B3-948B-1728B52AA6E4}">
                  <adec:decorative xmlns:adec="http://schemas.microsoft.com/office/drawing/2017/decorative" val="1"/>
                </a:ext>
              </a:extLst>
            </p:cNvPr>
            <p:cNvSpPr/>
            <p:nvPr/>
          </p:nvSpPr>
          <p:spPr>
            <a:xfrm>
              <a:off x="3007668" y="1982480"/>
              <a:ext cx="1330772" cy="1330772"/>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latin typeface="Arial"/>
                <a:cs typeface="Arial"/>
              </a:endParaRPr>
            </a:p>
          </p:txBody>
        </p:sp>
        <p:pic>
          <p:nvPicPr>
            <p:cNvPr id="121" name="Graphic 120">
              <a:extLst>
                <a:ext uri="{FF2B5EF4-FFF2-40B4-BE49-F238E27FC236}">
                  <a16:creationId xmlns:a16="http://schemas.microsoft.com/office/drawing/2014/main" id="{26A71380-22D7-74B7-1AE9-8B22EFFF6A8F}"/>
                </a:ext>
                <a:ext uri="{C183D7F6-B498-43B3-948B-1728B52AA6E4}">
                  <adec:decorative xmlns:adec="http://schemas.microsoft.com/office/drawing/2017/decorative" val="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15854" y="2215656"/>
              <a:ext cx="914400" cy="914400"/>
            </a:xfrm>
            <a:prstGeom prst="rect">
              <a:avLst/>
            </a:prstGeom>
          </p:spPr>
        </p:pic>
      </p:grpSp>
      <p:sp>
        <p:nvSpPr>
          <p:cNvPr id="111" name="TextBox 110">
            <a:extLst>
              <a:ext uri="{FF2B5EF4-FFF2-40B4-BE49-F238E27FC236}">
                <a16:creationId xmlns:a16="http://schemas.microsoft.com/office/drawing/2014/main" id="{49342AF0-E3C9-5F5A-97F4-4F3697680D0C}"/>
              </a:ext>
            </a:extLst>
          </p:cNvPr>
          <p:cNvSpPr txBox="1"/>
          <p:nvPr/>
        </p:nvSpPr>
        <p:spPr>
          <a:xfrm>
            <a:off x="2509019" y="3394653"/>
            <a:ext cx="2286362" cy="707886"/>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HOW DO FOSSILS FORM?</a:t>
            </a:r>
          </a:p>
        </p:txBody>
      </p:sp>
      <p:sp>
        <p:nvSpPr>
          <p:cNvPr id="5" name="TextBox 4">
            <a:extLst>
              <a:ext uri="{FF2B5EF4-FFF2-40B4-BE49-F238E27FC236}">
                <a16:creationId xmlns:a16="http://schemas.microsoft.com/office/drawing/2014/main" id="{26C40F8C-C02C-0B81-C620-434BAECD4D97}"/>
              </a:ext>
            </a:extLst>
          </p:cNvPr>
          <p:cNvSpPr txBox="1"/>
          <p:nvPr/>
        </p:nvSpPr>
        <p:spPr>
          <a:xfrm>
            <a:off x="5424919" y="1514859"/>
            <a:ext cx="1405456" cy="400110"/>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Lesson 3</a:t>
            </a:r>
          </a:p>
        </p:txBody>
      </p:sp>
      <p:grpSp>
        <p:nvGrpSpPr>
          <p:cNvPr id="10" name="Group 9">
            <a:extLst>
              <a:ext uri="{FF2B5EF4-FFF2-40B4-BE49-F238E27FC236}">
                <a16:creationId xmlns:a16="http://schemas.microsoft.com/office/drawing/2014/main" id="{91404B77-F93D-C9D3-0A9E-ACC0F3153852}"/>
              </a:ext>
              <a:ext uri="{C183D7F6-B498-43B3-948B-1728B52AA6E4}">
                <adec:decorative xmlns:adec="http://schemas.microsoft.com/office/drawing/2017/decorative" val="1"/>
              </a:ext>
            </a:extLst>
          </p:cNvPr>
          <p:cNvGrpSpPr/>
          <p:nvPr/>
        </p:nvGrpSpPr>
        <p:grpSpPr>
          <a:xfrm>
            <a:off x="5420816" y="1941381"/>
            <a:ext cx="1330772" cy="1330772"/>
            <a:chOff x="5420816" y="1941381"/>
            <a:chExt cx="1330772" cy="1330772"/>
          </a:xfrm>
        </p:grpSpPr>
        <p:sp>
          <p:nvSpPr>
            <p:cNvPr id="91" name="Rectangle: Diagonal Corners Rounded 90">
              <a:extLst>
                <a:ext uri="{FF2B5EF4-FFF2-40B4-BE49-F238E27FC236}">
                  <a16:creationId xmlns:a16="http://schemas.microsoft.com/office/drawing/2014/main" id="{9B61C42D-C96B-1687-3202-510E73E1BE05}"/>
                </a:ext>
                <a:ext uri="{C183D7F6-B498-43B3-948B-1728B52AA6E4}">
                  <adec:decorative xmlns:adec="http://schemas.microsoft.com/office/drawing/2017/decorative" val="1"/>
                </a:ext>
              </a:extLst>
            </p:cNvPr>
            <p:cNvSpPr/>
            <p:nvPr/>
          </p:nvSpPr>
          <p:spPr>
            <a:xfrm>
              <a:off x="5420816" y="1941381"/>
              <a:ext cx="1330772" cy="1330772"/>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dirty="0">
                <a:latin typeface="Arial"/>
                <a:cs typeface="Arial"/>
              </a:endParaRPr>
            </a:p>
          </p:txBody>
        </p:sp>
        <p:sp>
          <p:nvSpPr>
            <p:cNvPr id="92" name="Rectangle 91">
              <a:extLst>
                <a:ext uri="{FF2B5EF4-FFF2-40B4-BE49-F238E27FC236}">
                  <a16:creationId xmlns:a16="http://schemas.microsoft.com/office/drawing/2014/main" id="{CAA46681-1C9C-6C74-ACD5-0BC228C3FF24}"/>
                </a:ext>
                <a:ext uri="{C183D7F6-B498-43B3-948B-1728B52AA6E4}">
                  <adec:decorative xmlns:adec="http://schemas.microsoft.com/office/drawing/2017/decorative" val="0"/>
                </a:ext>
              </a:extLst>
            </p:cNvPr>
            <p:cNvSpPr/>
            <p:nvPr/>
          </p:nvSpPr>
          <p:spPr>
            <a:xfrm>
              <a:off x="5728941" y="2198276"/>
              <a:ext cx="763557" cy="763557"/>
            </a:xfrm>
            <a:prstGeom prst="rect">
              <a:avLst/>
            </a:prstGeom>
            <a:blipFill>
              <a:blip>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latin typeface="Arial"/>
                <a:cs typeface="Arial"/>
              </a:endParaRPr>
            </a:p>
          </p:txBody>
        </p:sp>
      </p:grpSp>
      <p:sp>
        <p:nvSpPr>
          <p:cNvPr id="110" name="TextBox 109">
            <a:extLst>
              <a:ext uri="{FF2B5EF4-FFF2-40B4-BE49-F238E27FC236}">
                <a16:creationId xmlns:a16="http://schemas.microsoft.com/office/drawing/2014/main" id="{4753AE82-91C8-49B7-59EC-D7E4B4E95828}"/>
              </a:ext>
            </a:extLst>
          </p:cNvPr>
          <p:cNvSpPr txBox="1"/>
          <p:nvPr/>
        </p:nvSpPr>
        <p:spPr>
          <a:xfrm>
            <a:off x="5060503" y="3394653"/>
            <a:ext cx="2051399" cy="707886"/>
          </a:xfrm>
          <a:prstGeom prst="rect">
            <a:avLst/>
          </a:prstGeom>
          <a:noFill/>
        </p:spPr>
        <p:txBody>
          <a:bodyPr wrap="square" rtlCol="0">
            <a:spAutoFit/>
          </a:bodyPr>
          <a:lstStyle/>
          <a:p>
            <a:pPr algn="ctr"/>
            <a:r>
              <a:rPr lang="en-US" sz="2000">
                <a:latin typeface="Arial"/>
                <a:ea typeface="ADLaM Display" panose="02010000000000000000" pitchFamily="2" charset="0"/>
                <a:cs typeface="Arial"/>
              </a:rPr>
              <a:t>THE STORY OF A FOSSIL</a:t>
            </a:r>
          </a:p>
        </p:txBody>
      </p:sp>
      <p:sp>
        <p:nvSpPr>
          <p:cNvPr id="6" name="TextBox 5">
            <a:extLst>
              <a:ext uri="{FF2B5EF4-FFF2-40B4-BE49-F238E27FC236}">
                <a16:creationId xmlns:a16="http://schemas.microsoft.com/office/drawing/2014/main" id="{E3992FEA-F81B-09B4-435F-FF0FC078801A}"/>
              </a:ext>
            </a:extLst>
          </p:cNvPr>
          <p:cNvSpPr txBox="1"/>
          <p:nvPr/>
        </p:nvSpPr>
        <p:spPr>
          <a:xfrm>
            <a:off x="7762405" y="1545751"/>
            <a:ext cx="1405456" cy="400110"/>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Lesson 4</a:t>
            </a:r>
          </a:p>
        </p:txBody>
      </p:sp>
      <p:grpSp>
        <p:nvGrpSpPr>
          <p:cNvPr id="11" name="Group 10">
            <a:extLst>
              <a:ext uri="{FF2B5EF4-FFF2-40B4-BE49-F238E27FC236}">
                <a16:creationId xmlns:a16="http://schemas.microsoft.com/office/drawing/2014/main" id="{F014C31C-A719-B601-ECDE-11CAAC16570B}"/>
              </a:ext>
              <a:ext uri="{C183D7F6-B498-43B3-948B-1728B52AA6E4}">
                <adec:decorative xmlns:adec="http://schemas.microsoft.com/office/drawing/2017/decorative" val="1"/>
              </a:ext>
            </a:extLst>
          </p:cNvPr>
          <p:cNvGrpSpPr/>
          <p:nvPr/>
        </p:nvGrpSpPr>
        <p:grpSpPr>
          <a:xfrm>
            <a:off x="7776314" y="1982480"/>
            <a:ext cx="1330772" cy="1330772"/>
            <a:chOff x="7776314" y="1982480"/>
            <a:chExt cx="1330772" cy="1330772"/>
          </a:xfrm>
        </p:grpSpPr>
        <p:sp>
          <p:nvSpPr>
            <p:cNvPr id="96" name="Rectangle: Diagonal Corners Rounded 95">
              <a:extLst>
                <a:ext uri="{FF2B5EF4-FFF2-40B4-BE49-F238E27FC236}">
                  <a16:creationId xmlns:a16="http://schemas.microsoft.com/office/drawing/2014/main" id="{9328972C-D0E5-5E03-F9B7-5728FD010DB2}"/>
                </a:ext>
                <a:ext uri="{C183D7F6-B498-43B3-948B-1728B52AA6E4}">
                  <adec:decorative xmlns:adec="http://schemas.microsoft.com/office/drawing/2017/decorative" val="1"/>
                </a:ext>
              </a:extLst>
            </p:cNvPr>
            <p:cNvSpPr/>
            <p:nvPr/>
          </p:nvSpPr>
          <p:spPr>
            <a:xfrm>
              <a:off x="7776314" y="1982480"/>
              <a:ext cx="1330772" cy="1330772"/>
            </a:xfrm>
            <a:prstGeom prst="round2DiagRect">
              <a:avLst>
                <a:gd name="adj1" fmla="val 29727"/>
                <a:gd name="adj2" fmla="val 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US">
                <a:latin typeface="Arial"/>
                <a:cs typeface="Arial"/>
              </a:endParaRPr>
            </a:p>
          </p:txBody>
        </p:sp>
        <p:sp>
          <p:nvSpPr>
            <p:cNvPr id="97" name="Rectangle 96">
              <a:extLst>
                <a:ext uri="{FF2B5EF4-FFF2-40B4-BE49-F238E27FC236}">
                  <a16:creationId xmlns:a16="http://schemas.microsoft.com/office/drawing/2014/main" id="{F64DCDFE-6010-C664-8D02-5D70C82928A9}"/>
                </a:ext>
                <a:ext uri="{C183D7F6-B498-43B3-948B-1728B52AA6E4}">
                  <adec:decorative xmlns:adec="http://schemas.microsoft.com/office/drawing/2017/decorative" val="0"/>
                </a:ext>
              </a:extLst>
            </p:cNvPr>
            <p:cNvSpPr/>
            <p:nvPr/>
          </p:nvSpPr>
          <p:spPr>
            <a:xfrm>
              <a:off x="8059921" y="2266088"/>
              <a:ext cx="763557" cy="763557"/>
            </a:xfrm>
            <a:prstGeom prst="rect">
              <a:avLst/>
            </a:prstGeom>
            <a:blipFill>
              <a:blip>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latin typeface="Arial"/>
                <a:cs typeface="Arial"/>
              </a:endParaRPr>
            </a:p>
          </p:txBody>
        </p:sp>
      </p:grpSp>
      <p:sp>
        <p:nvSpPr>
          <p:cNvPr id="112" name="TextBox 111">
            <a:extLst>
              <a:ext uri="{FF2B5EF4-FFF2-40B4-BE49-F238E27FC236}">
                <a16:creationId xmlns:a16="http://schemas.microsoft.com/office/drawing/2014/main" id="{A48FC276-8F98-706C-E0AC-291EDE746076}"/>
              </a:ext>
            </a:extLst>
          </p:cNvPr>
          <p:cNvSpPr txBox="1"/>
          <p:nvPr/>
        </p:nvSpPr>
        <p:spPr>
          <a:xfrm>
            <a:off x="7323891" y="3339965"/>
            <a:ext cx="2342509" cy="1015663"/>
          </a:xfrm>
          <a:prstGeom prst="rect">
            <a:avLst/>
          </a:prstGeom>
          <a:noFill/>
        </p:spPr>
        <p:txBody>
          <a:bodyPr wrap="square" rtlCol="0">
            <a:spAutoFit/>
          </a:bodyPr>
          <a:lstStyle/>
          <a:p>
            <a:pPr algn="ctr"/>
            <a:r>
              <a:rPr lang="en-US" sz="2000">
                <a:latin typeface="Arial"/>
                <a:ea typeface="ADLaM Display" panose="02010000000000000000" pitchFamily="2" charset="0"/>
                <a:cs typeface="Arial"/>
              </a:rPr>
              <a:t>WHERE WAS MICHIGAN IN THE PAST?</a:t>
            </a:r>
          </a:p>
        </p:txBody>
      </p:sp>
      <p:sp>
        <p:nvSpPr>
          <p:cNvPr id="7" name="TextBox 6">
            <a:extLst>
              <a:ext uri="{FF2B5EF4-FFF2-40B4-BE49-F238E27FC236}">
                <a16:creationId xmlns:a16="http://schemas.microsoft.com/office/drawing/2014/main" id="{412E349A-AED1-E39F-7327-D9C686BB5AC7}"/>
              </a:ext>
            </a:extLst>
          </p:cNvPr>
          <p:cNvSpPr txBox="1"/>
          <p:nvPr/>
        </p:nvSpPr>
        <p:spPr>
          <a:xfrm>
            <a:off x="10089594" y="1514859"/>
            <a:ext cx="1405456" cy="400110"/>
          </a:xfrm>
          <a:prstGeom prst="rect">
            <a:avLst/>
          </a:prstGeom>
          <a:noFill/>
        </p:spPr>
        <p:txBody>
          <a:bodyPr wrap="square" lIns="91440" tIns="45720" rIns="91440" bIns="45720" rtlCol="0" anchor="t">
            <a:spAutoFit/>
          </a:bodyPr>
          <a:lstStyle/>
          <a:p>
            <a:pPr algn="ctr"/>
            <a:r>
              <a:rPr lang="en-US" sz="2000" dirty="0">
                <a:latin typeface="Arial"/>
                <a:ea typeface="ADLaM Display"/>
                <a:cs typeface="Arial"/>
              </a:rPr>
              <a:t>Lesson 5</a:t>
            </a:r>
          </a:p>
        </p:txBody>
      </p:sp>
      <p:grpSp>
        <p:nvGrpSpPr>
          <p:cNvPr id="12" name="Group 11">
            <a:extLst>
              <a:ext uri="{FF2B5EF4-FFF2-40B4-BE49-F238E27FC236}">
                <a16:creationId xmlns:a16="http://schemas.microsoft.com/office/drawing/2014/main" id="{78C05996-98CD-BEAF-2736-28E93350BD0A}"/>
              </a:ext>
              <a:ext uri="{C183D7F6-B498-43B3-948B-1728B52AA6E4}">
                <adec:decorative xmlns:adec="http://schemas.microsoft.com/office/drawing/2017/decorative" val="1"/>
              </a:ext>
            </a:extLst>
          </p:cNvPr>
          <p:cNvGrpSpPr/>
          <p:nvPr/>
        </p:nvGrpSpPr>
        <p:grpSpPr>
          <a:xfrm>
            <a:off x="10138022" y="1923868"/>
            <a:ext cx="1330772" cy="1330772"/>
            <a:chOff x="10138022" y="1923868"/>
            <a:chExt cx="1330772" cy="1330772"/>
          </a:xfrm>
        </p:grpSpPr>
        <p:sp>
          <p:nvSpPr>
            <p:cNvPr id="101" name="Rectangle: Diagonal Corners Rounded 100">
              <a:extLst>
                <a:ext uri="{FF2B5EF4-FFF2-40B4-BE49-F238E27FC236}">
                  <a16:creationId xmlns:a16="http://schemas.microsoft.com/office/drawing/2014/main" id="{CEEEC06D-D733-574D-0AA1-B404C3D2DCC3}"/>
                </a:ext>
                <a:ext uri="{C183D7F6-B498-43B3-948B-1728B52AA6E4}">
                  <adec:decorative xmlns:adec="http://schemas.microsoft.com/office/drawing/2017/decorative" val="1"/>
                </a:ext>
              </a:extLst>
            </p:cNvPr>
            <p:cNvSpPr/>
            <p:nvPr/>
          </p:nvSpPr>
          <p:spPr>
            <a:xfrm>
              <a:off x="10138022" y="1923868"/>
              <a:ext cx="1330772" cy="1330772"/>
            </a:xfrm>
            <a:prstGeom prst="round2DiagRect">
              <a:avLst>
                <a:gd name="adj1" fmla="val 29727"/>
                <a:gd name="adj2" fmla="val 0"/>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txBody>
            <a:bodyPr/>
            <a:lstStyle/>
            <a:p>
              <a:endParaRPr lang="en-US">
                <a:latin typeface="Arial"/>
                <a:cs typeface="Arial"/>
              </a:endParaRPr>
            </a:p>
          </p:txBody>
        </p:sp>
        <p:sp>
          <p:nvSpPr>
            <p:cNvPr id="102" name="Rectangle 101">
              <a:extLst>
                <a:ext uri="{FF2B5EF4-FFF2-40B4-BE49-F238E27FC236}">
                  <a16:creationId xmlns:a16="http://schemas.microsoft.com/office/drawing/2014/main" id="{23B12BFA-F9EF-FD4F-F707-7B446B74D44E}"/>
                </a:ext>
                <a:ext uri="{C183D7F6-B498-43B3-948B-1728B52AA6E4}">
                  <adec:decorative xmlns:adec="http://schemas.microsoft.com/office/drawing/2017/decorative" val="0"/>
                </a:ext>
              </a:extLst>
            </p:cNvPr>
            <p:cNvSpPr/>
            <p:nvPr/>
          </p:nvSpPr>
          <p:spPr>
            <a:xfrm>
              <a:off x="10431927" y="2207476"/>
              <a:ext cx="763557" cy="763557"/>
            </a:xfrm>
            <a:prstGeom prst="rect">
              <a:avLst/>
            </a:prstGeom>
            <a:blipFill>
              <a:blip>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latin typeface="Arial"/>
                <a:cs typeface="Arial"/>
              </a:endParaRPr>
            </a:p>
          </p:txBody>
        </p:sp>
      </p:grpSp>
      <p:sp>
        <p:nvSpPr>
          <p:cNvPr id="113" name="TextBox 112">
            <a:extLst>
              <a:ext uri="{FF2B5EF4-FFF2-40B4-BE49-F238E27FC236}">
                <a16:creationId xmlns:a16="http://schemas.microsoft.com/office/drawing/2014/main" id="{261BFC22-A46E-6537-458C-5400ED678A35}"/>
              </a:ext>
            </a:extLst>
          </p:cNvPr>
          <p:cNvSpPr txBox="1"/>
          <p:nvPr/>
        </p:nvSpPr>
        <p:spPr>
          <a:xfrm>
            <a:off x="9946220" y="3313252"/>
            <a:ext cx="1961510" cy="1015663"/>
          </a:xfrm>
          <a:prstGeom prst="rect">
            <a:avLst/>
          </a:prstGeom>
          <a:noFill/>
        </p:spPr>
        <p:txBody>
          <a:bodyPr wrap="square" rtlCol="0">
            <a:spAutoFit/>
          </a:bodyPr>
          <a:lstStyle/>
          <a:p>
            <a:pPr algn="ctr"/>
            <a:r>
              <a:rPr lang="en-US" sz="2000">
                <a:latin typeface="Arial"/>
                <a:ea typeface="ADLaM Display" panose="02010000000000000000" pitchFamily="2" charset="0"/>
                <a:cs typeface="Arial"/>
              </a:rPr>
              <a:t>COMMON FOSSILS IN MICHIGAN</a:t>
            </a:r>
          </a:p>
        </p:txBody>
      </p:sp>
      <p:sp>
        <p:nvSpPr>
          <p:cNvPr id="114" name="Shape 46482">
            <a:extLst>
              <a:ext uri="{FF2B5EF4-FFF2-40B4-BE49-F238E27FC236}">
                <a16:creationId xmlns:a16="http://schemas.microsoft.com/office/drawing/2014/main" id="{334577EA-104D-9332-0202-2F0B9E96F60D}"/>
              </a:ext>
              <a:ext uri="{C183D7F6-B498-43B3-948B-1728B52AA6E4}">
                <adec:decorative xmlns:adec="http://schemas.microsoft.com/office/drawing/2017/decorative" val="1"/>
              </a:ext>
            </a:extLst>
          </p:cNvPr>
          <p:cNvSpPr/>
          <p:nvPr/>
        </p:nvSpPr>
        <p:spPr>
          <a:xfrm>
            <a:off x="788980" y="4494752"/>
            <a:ext cx="942168" cy="2363248"/>
          </a:xfrm>
          <a:custGeom>
            <a:avLst/>
            <a:gdLst/>
            <a:ahLst/>
            <a:cxnLst>
              <a:cxn ang="0">
                <a:pos x="wd2" y="hd2"/>
              </a:cxn>
              <a:cxn ang="5400000">
                <a:pos x="wd2" y="hd2"/>
              </a:cxn>
              <a:cxn ang="10800000">
                <a:pos x="wd2" y="hd2"/>
              </a:cxn>
              <a:cxn ang="16200000">
                <a:pos x="wd2" y="hd2"/>
              </a:cxn>
            </a:cxnLst>
            <a:rect l="0" t="0" r="r" b="b"/>
            <a:pathLst>
              <a:path w="21439" h="21600" extrusionOk="0">
                <a:moveTo>
                  <a:pt x="4374" y="0"/>
                </a:moveTo>
                <a:cubicBezTo>
                  <a:pt x="3813" y="0"/>
                  <a:pt x="3308" y="81"/>
                  <a:pt x="2940" y="210"/>
                </a:cubicBezTo>
                <a:cubicBezTo>
                  <a:pt x="2573" y="338"/>
                  <a:pt x="2342" y="515"/>
                  <a:pt x="2342" y="712"/>
                </a:cubicBezTo>
                <a:lnTo>
                  <a:pt x="2342" y="4349"/>
                </a:lnTo>
                <a:lnTo>
                  <a:pt x="2342" y="4805"/>
                </a:lnTo>
                <a:lnTo>
                  <a:pt x="2342" y="6642"/>
                </a:lnTo>
                <a:cubicBezTo>
                  <a:pt x="2216" y="6639"/>
                  <a:pt x="2090" y="6640"/>
                  <a:pt x="1965" y="6645"/>
                </a:cubicBezTo>
                <a:cubicBezTo>
                  <a:pt x="1216" y="6673"/>
                  <a:pt x="548" y="6826"/>
                  <a:pt x="212" y="7061"/>
                </a:cubicBezTo>
                <a:cubicBezTo>
                  <a:pt x="-22" y="7225"/>
                  <a:pt x="-74" y="7421"/>
                  <a:pt x="114" y="7607"/>
                </a:cubicBezTo>
                <a:cubicBezTo>
                  <a:pt x="628" y="8461"/>
                  <a:pt x="1448" y="9291"/>
                  <a:pt x="2563" y="10072"/>
                </a:cubicBezTo>
                <a:cubicBezTo>
                  <a:pt x="3170" y="10498"/>
                  <a:pt x="3866" y="10907"/>
                  <a:pt x="4456" y="11335"/>
                </a:cubicBezTo>
                <a:cubicBezTo>
                  <a:pt x="4970" y="11709"/>
                  <a:pt x="5440" y="12112"/>
                  <a:pt x="5811" y="12517"/>
                </a:cubicBezTo>
                <a:lnTo>
                  <a:pt x="5136" y="21600"/>
                </a:lnTo>
                <a:lnTo>
                  <a:pt x="18342" y="21600"/>
                </a:lnTo>
                <a:lnTo>
                  <a:pt x="17644" y="12280"/>
                </a:lnTo>
                <a:cubicBezTo>
                  <a:pt x="17875" y="12024"/>
                  <a:pt x="18142" y="11774"/>
                  <a:pt x="18424" y="11525"/>
                </a:cubicBezTo>
                <a:cubicBezTo>
                  <a:pt x="19452" y="10614"/>
                  <a:pt x="20903" y="9745"/>
                  <a:pt x="21300" y="8772"/>
                </a:cubicBezTo>
                <a:cubicBezTo>
                  <a:pt x="21526" y="8217"/>
                  <a:pt x="21419" y="7653"/>
                  <a:pt x="21374" y="7093"/>
                </a:cubicBezTo>
                <a:cubicBezTo>
                  <a:pt x="21323" y="6473"/>
                  <a:pt x="21360" y="5853"/>
                  <a:pt x="21365" y="5233"/>
                </a:cubicBezTo>
                <a:cubicBezTo>
                  <a:pt x="21367" y="5036"/>
                  <a:pt x="21143" y="4859"/>
                  <a:pt x="20775" y="4730"/>
                </a:cubicBezTo>
                <a:cubicBezTo>
                  <a:pt x="20408" y="4602"/>
                  <a:pt x="19894" y="4521"/>
                  <a:pt x="19334" y="4521"/>
                </a:cubicBezTo>
                <a:lnTo>
                  <a:pt x="19112" y="4521"/>
                </a:lnTo>
                <a:cubicBezTo>
                  <a:pt x="18551" y="4521"/>
                  <a:pt x="18046" y="4602"/>
                  <a:pt x="17679" y="4730"/>
                </a:cubicBezTo>
                <a:cubicBezTo>
                  <a:pt x="17332" y="4852"/>
                  <a:pt x="17121" y="5018"/>
                  <a:pt x="17097" y="5201"/>
                </a:cubicBezTo>
                <a:lnTo>
                  <a:pt x="16458" y="5164"/>
                </a:lnTo>
                <a:lnTo>
                  <a:pt x="16458" y="4865"/>
                </a:lnTo>
                <a:cubicBezTo>
                  <a:pt x="16458" y="4669"/>
                  <a:pt x="16228" y="4489"/>
                  <a:pt x="15860" y="4360"/>
                </a:cubicBezTo>
                <a:cubicBezTo>
                  <a:pt x="15492" y="4231"/>
                  <a:pt x="14987" y="4154"/>
                  <a:pt x="14426" y="4154"/>
                </a:cubicBezTo>
                <a:lnTo>
                  <a:pt x="14197" y="4154"/>
                </a:lnTo>
                <a:cubicBezTo>
                  <a:pt x="13636" y="4154"/>
                  <a:pt x="13129" y="4231"/>
                  <a:pt x="12763" y="4360"/>
                </a:cubicBezTo>
                <a:cubicBezTo>
                  <a:pt x="12397" y="4489"/>
                  <a:pt x="12173" y="4669"/>
                  <a:pt x="12173" y="4865"/>
                </a:cubicBezTo>
                <a:lnTo>
                  <a:pt x="12173" y="4914"/>
                </a:lnTo>
                <a:lnTo>
                  <a:pt x="11542" y="4880"/>
                </a:lnTo>
                <a:lnTo>
                  <a:pt x="11542" y="4400"/>
                </a:lnTo>
                <a:cubicBezTo>
                  <a:pt x="11542" y="4204"/>
                  <a:pt x="11312" y="4024"/>
                  <a:pt x="10944" y="3895"/>
                </a:cubicBezTo>
                <a:cubicBezTo>
                  <a:pt x="10577" y="3766"/>
                  <a:pt x="10072" y="3689"/>
                  <a:pt x="9511" y="3689"/>
                </a:cubicBezTo>
                <a:lnTo>
                  <a:pt x="9289" y="3689"/>
                </a:lnTo>
                <a:cubicBezTo>
                  <a:pt x="8728" y="3689"/>
                  <a:pt x="8223" y="3766"/>
                  <a:pt x="7856" y="3895"/>
                </a:cubicBezTo>
                <a:cubicBezTo>
                  <a:pt x="7488" y="4024"/>
                  <a:pt x="7258" y="4204"/>
                  <a:pt x="7258" y="4400"/>
                </a:cubicBezTo>
                <a:lnTo>
                  <a:pt x="7258" y="4630"/>
                </a:lnTo>
                <a:lnTo>
                  <a:pt x="6627" y="4593"/>
                </a:lnTo>
                <a:lnTo>
                  <a:pt x="6627" y="712"/>
                </a:lnTo>
                <a:cubicBezTo>
                  <a:pt x="6627" y="515"/>
                  <a:pt x="6405" y="338"/>
                  <a:pt x="6037" y="210"/>
                </a:cubicBezTo>
                <a:cubicBezTo>
                  <a:pt x="5669" y="81"/>
                  <a:pt x="5156" y="0"/>
                  <a:pt x="4595" y="0"/>
                </a:cubicBezTo>
                <a:lnTo>
                  <a:pt x="4374" y="0"/>
                </a:lnTo>
                <a:close/>
              </a:path>
            </a:pathLst>
          </a:custGeom>
          <a:solidFill>
            <a:schemeClr val="bg1">
              <a:lumMod val="85000"/>
            </a:schemeClr>
          </a:solidFill>
          <a:ln w="12700" cap="flat">
            <a:noFill/>
            <a:miter lim="400000"/>
          </a:ln>
          <a:effectLst/>
        </p:spPr>
        <p:txBody>
          <a:bodyPr wrap="square" lIns="53578" tIns="53578" rIns="53578" bIns="53578" numCol="1" anchor="ctr">
            <a:noAutofit/>
          </a:bodyPr>
          <a:lstStyle/>
          <a:p>
            <a:endParaRPr sz="5063" dirty="0">
              <a:latin typeface="Arial"/>
              <a:cs typeface="Arial"/>
            </a:endParaRPr>
          </a:p>
        </p:txBody>
      </p:sp>
      <p:sp>
        <p:nvSpPr>
          <p:cNvPr id="115" name="Shape 46483">
            <a:extLst>
              <a:ext uri="{FF2B5EF4-FFF2-40B4-BE49-F238E27FC236}">
                <a16:creationId xmlns:a16="http://schemas.microsoft.com/office/drawing/2014/main" id="{616B9320-9F21-C356-0606-BF9CF64F4BC8}"/>
              </a:ext>
              <a:ext uri="{C183D7F6-B498-43B3-948B-1728B52AA6E4}">
                <adec:decorative xmlns:adec="http://schemas.microsoft.com/office/drawing/2017/decorative" val="1"/>
              </a:ext>
            </a:extLst>
          </p:cNvPr>
          <p:cNvSpPr/>
          <p:nvPr/>
        </p:nvSpPr>
        <p:spPr>
          <a:xfrm>
            <a:off x="3175530" y="4494752"/>
            <a:ext cx="942168" cy="2395383"/>
          </a:xfrm>
          <a:custGeom>
            <a:avLst/>
            <a:gdLst/>
            <a:ahLst/>
            <a:cxnLst>
              <a:cxn ang="0">
                <a:pos x="wd2" y="hd2"/>
              </a:cxn>
              <a:cxn ang="5400000">
                <a:pos x="wd2" y="hd2"/>
              </a:cxn>
              <a:cxn ang="10800000">
                <a:pos x="wd2" y="hd2"/>
              </a:cxn>
              <a:cxn ang="16200000">
                <a:pos x="wd2" y="hd2"/>
              </a:cxn>
            </a:cxnLst>
            <a:rect l="0" t="0" r="r" b="b"/>
            <a:pathLst>
              <a:path w="21523" h="21584" extrusionOk="0">
                <a:moveTo>
                  <a:pt x="10411" y="3"/>
                </a:moveTo>
                <a:cubicBezTo>
                  <a:pt x="9856" y="-16"/>
                  <a:pt x="9330" y="39"/>
                  <a:pt x="8926" y="147"/>
                </a:cubicBezTo>
                <a:cubicBezTo>
                  <a:pt x="8523" y="254"/>
                  <a:pt x="8242" y="414"/>
                  <a:pt x="8184" y="598"/>
                </a:cubicBezTo>
                <a:lnTo>
                  <a:pt x="7376" y="5631"/>
                </a:lnTo>
                <a:lnTo>
                  <a:pt x="6568" y="5599"/>
                </a:lnTo>
                <a:lnTo>
                  <a:pt x="4757" y="1849"/>
                </a:lnTo>
                <a:cubicBezTo>
                  <a:pt x="4699" y="1665"/>
                  <a:pt x="4425" y="1506"/>
                  <a:pt x="4023" y="1398"/>
                </a:cubicBezTo>
                <a:cubicBezTo>
                  <a:pt x="3621" y="1290"/>
                  <a:pt x="3094" y="1233"/>
                  <a:pt x="2538" y="1252"/>
                </a:cubicBezTo>
                <a:lnTo>
                  <a:pt x="2318" y="1260"/>
                </a:lnTo>
                <a:cubicBezTo>
                  <a:pt x="1762" y="1280"/>
                  <a:pt x="1281" y="1373"/>
                  <a:pt x="955" y="1506"/>
                </a:cubicBezTo>
                <a:cubicBezTo>
                  <a:pt x="629" y="1639"/>
                  <a:pt x="456" y="1811"/>
                  <a:pt x="515" y="1995"/>
                </a:cubicBezTo>
                <a:lnTo>
                  <a:pt x="2832" y="7412"/>
                </a:lnTo>
                <a:cubicBezTo>
                  <a:pt x="1722" y="7352"/>
                  <a:pt x="631" y="7551"/>
                  <a:pt x="188" y="7893"/>
                </a:cubicBezTo>
                <a:cubicBezTo>
                  <a:pt x="-17" y="8052"/>
                  <a:pt x="-61" y="8233"/>
                  <a:pt x="90" y="8407"/>
                </a:cubicBezTo>
                <a:cubicBezTo>
                  <a:pt x="754" y="9197"/>
                  <a:pt x="1577" y="9972"/>
                  <a:pt x="2538" y="10729"/>
                </a:cubicBezTo>
                <a:cubicBezTo>
                  <a:pt x="3071" y="11149"/>
                  <a:pt x="3655" y="11561"/>
                  <a:pt x="4252" y="11972"/>
                </a:cubicBezTo>
                <a:cubicBezTo>
                  <a:pt x="4762" y="12323"/>
                  <a:pt x="5338" y="12691"/>
                  <a:pt x="5912" y="13045"/>
                </a:cubicBezTo>
                <a:lnTo>
                  <a:pt x="5239" y="21584"/>
                </a:lnTo>
                <a:lnTo>
                  <a:pt x="18399" y="21584"/>
                </a:lnTo>
                <a:lnTo>
                  <a:pt x="17723" y="13048"/>
                </a:lnTo>
                <a:cubicBezTo>
                  <a:pt x="18349" y="12671"/>
                  <a:pt x="18949" y="12295"/>
                  <a:pt x="19539" y="11916"/>
                </a:cubicBezTo>
                <a:cubicBezTo>
                  <a:pt x="20041" y="11594"/>
                  <a:pt x="20543" y="11266"/>
                  <a:pt x="20871" y="10910"/>
                </a:cubicBezTo>
                <a:cubicBezTo>
                  <a:pt x="21286" y="10459"/>
                  <a:pt x="21353" y="9980"/>
                  <a:pt x="21401" y="9507"/>
                </a:cubicBezTo>
                <a:cubicBezTo>
                  <a:pt x="21510" y="8453"/>
                  <a:pt x="21539" y="7399"/>
                  <a:pt x="21516" y="6345"/>
                </a:cubicBezTo>
                <a:cubicBezTo>
                  <a:pt x="21512" y="6160"/>
                  <a:pt x="21294" y="5993"/>
                  <a:pt x="20928" y="5872"/>
                </a:cubicBezTo>
                <a:cubicBezTo>
                  <a:pt x="20562" y="5750"/>
                  <a:pt x="20051" y="5674"/>
                  <a:pt x="19492" y="5674"/>
                </a:cubicBezTo>
                <a:lnTo>
                  <a:pt x="19272" y="5674"/>
                </a:lnTo>
                <a:cubicBezTo>
                  <a:pt x="18712" y="5671"/>
                  <a:pt x="18203" y="5747"/>
                  <a:pt x="17844" y="5872"/>
                </a:cubicBezTo>
                <a:cubicBezTo>
                  <a:pt x="17633" y="5945"/>
                  <a:pt x="17486" y="6033"/>
                  <a:pt x="17395" y="6131"/>
                </a:cubicBezTo>
                <a:lnTo>
                  <a:pt x="16628" y="6085"/>
                </a:lnTo>
                <a:lnTo>
                  <a:pt x="16628" y="5826"/>
                </a:lnTo>
                <a:cubicBezTo>
                  <a:pt x="16628" y="5640"/>
                  <a:pt x="16399" y="5471"/>
                  <a:pt x="16033" y="5350"/>
                </a:cubicBezTo>
                <a:cubicBezTo>
                  <a:pt x="15667" y="5229"/>
                  <a:pt x="15164" y="5155"/>
                  <a:pt x="14605" y="5155"/>
                </a:cubicBezTo>
                <a:lnTo>
                  <a:pt x="14385" y="5155"/>
                </a:lnTo>
                <a:cubicBezTo>
                  <a:pt x="13826" y="5156"/>
                  <a:pt x="13324" y="5229"/>
                  <a:pt x="12957" y="5350"/>
                </a:cubicBezTo>
                <a:cubicBezTo>
                  <a:pt x="12542" y="5487"/>
                  <a:pt x="12306" y="5683"/>
                  <a:pt x="12361" y="5890"/>
                </a:cubicBezTo>
                <a:lnTo>
                  <a:pt x="11594" y="5858"/>
                </a:lnTo>
                <a:lnTo>
                  <a:pt x="12435" y="747"/>
                </a:lnTo>
                <a:cubicBezTo>
                  <a:pt x="12493" y="563"/>
                  <a:pt x="12321" y="388"/>
                  <a:pt x="11994" y="255"/>
                </a:cubicBezTo>
                <a:cubicBezTo>
                  <a:pt x="11668" y="121"/>
                  <a:pt x="11187" y="28"/>
                  <a:pt x="10632" y="9"/>
                </a:cubicBezTo>
                <a:lnTo>
                  <a:pt x="10411" y="3"/>
                </a:lnTo>
                <a:close/>
              </a:path>
            </a:pathLst>
          </a:custGeom>
          <a:solidFill>
            <a:schemeClr val="bg1">
              <a:lumMod val="85000"/>
            </a:schemeClr>
          </a:solidFill>
          <a:ln w="12700" cap="flat">
            <a:noFill/>
            <a:miter lim="400000"/>
          </a:ln>
          <a:effectLst/>
        </p:spPr>
        <p:txBody>
          <a:bodyPr wrap="square" lIns="53578" tIns="53578" rIns="53578" bIns="53578" numCol="1" anchor="ctr">
            <a:noAutofit/>
          </a:bodyPr>
          <a:lstStyle/>
          <a:p>
            <a:endParaRPr sz="5063" dirty="0">
              <a:latin typeface="Arial"/>
              <a:cs typeface="Arial"/>
            </a:endParaRPr>
          </a:p>
        </p:txBody>
      </p:sp>
      <p:sp>
        <p:nvSpPr>
          <p:cNvPr id="116" name="Shape 46484">
            <a:extLst>
              <a:ext uri="{FF2B5EF4-FFF2-40B4-BE49-F238E27FC236}">
                <a16:creationId xmlns:a16="http://schemas.microsoft.com/office/drawing/2014/main" id="{4A520585-27FD-CC4D-250B-232D1B840B24}"/>
              </a:ext>
              <a:ext uri="{C183D7F6-B498-43B3-948B-1728B52AA6E4}">
                <adec:decorative xmlns:adec="http://schemas.microsoft.com/office/drawing/2017/decorative" val="1"/>
              </a:ext>
            </a:extLst>
          </p:cNvPr>
          <p:cNvSpPr/>
          <p:nvPr/>
        </p:nvSpPr>
        <p:spPr>
          <a:xfrm>
            <a:off x="8040713" y="4478684"/>
            <a:ext cx="965897" cy="2395383"/>
          </a:xfrm>
          <a:custGeom>
            <a:avLst/>
            <a:gdLst/>
            <a:ahLst/>
            <a:cxnLst>
              <a:cxn ang="0">
                <a:pos x="wd2" y="hd2"/>
              </a:cxn>
              <a:cxn ang="5400000">
                <a:pos x="wd2" y="hd2"/>
              </a:cxn>
              <a:cxn ang="10800000">
                <a:pos x="wd2" y="hd2"/>
              </a:cxn>
              <a:cxn ang="16200000">
                <a:pos x="wd2" y="hd2"/>
              </a:cxn>
            </a:cxnLst>
            <a:rect l="0" t="0" r="r" b="b"/>
            <a:pathLst>
              <a:path w="21489" h="21585" extrusionOk="0">
                <a:moveTo>
                  <a:pt x="9556" y="3"/>
                </a:moveTo>
                <a:cubicBezTo>
                  <a:pt x="9046" y="-15"/>
                  <a:pt x="8562" y="37"/>
                  <a:pt x="8191" y="138"/>
                </a:cubicBezTo>
                <a:cubicBezTo>
                  <a:pt x="7821" y="240"/>
                  <a:pt x="7563" y="388"/>
                  <a:pt x="7509" y="562"/>
                </a:cubicBezTo>
                <a:lnTo>
                  <a:pt x="6766" y="5345"/>
                </a:lnTo>
                <a:lnTo>
                  <a:pt x="6023" y="5316"/>
                </a:lnTo>
                <a:lnTo>
                  <a:pt x="4365" y="1743"/>
                </a:lnTo>
                <a:cubicBezTo>
                  <a:pt x="4311" y="1569"/>
                  <a:pt x="4060" y="1418"/>
                  <a:pt x="3691" y="1317"/>
                </a:cubicBezTo>
                <a:cubicBezTo>
                  <a:pt x="3322" y="1215"/>
                  <a:pt x="2836" y="1160"/>
                  <a:pt x="2327" y="1179"/>
                </a:cubicBezTo>
                <a:lnTo>
                  <a:pt x="2128" y="1187"/>
                </a:lnTo>
                <a:cubicBezTo>
                  <a:pt x="1618" y="1206"/>
                  <a:pt x="1174" y="1294"/>
                  <a:pt x="875" y="1419"/>
                </a:cubicBezTo>
                <a:cubicBezTo>
                  <a:pt x="577" y="1545"/>
                  <a:pt x="416" y="1704"/>
                  <a:pt x="470" y="1878"/>
                </a:cubicBezTo>
                <a:lnTo>
                  <a:pt x="2594" y="6982"/>
                </a:lnTo>
                <a:cubicBezTo>
                  <a:pt x="1576" y="6925"/>
                  <a:pt x="582" y="7112"/>
                  <a:pt x="176" y="7434"/>
                </a:cubicBezTo>
                <a:cubicBezTo>
                  <a:pt x="-12" y="7583"/>
                  <a:pt x="-58" y="7755"/>
                  <a:pt x="81" y="7919"/>
                </a:cubicBezTo>
                <a:cubicBezTo>
                  <a:pt x="549" y="8678"/>
                  <a:pt x="1306" y="9415"/>
                  <a:pt x="2327" y="10108"/>
                </a:cubicBezTo>
                <a:cubicBezTo>
                  <a:pt x="2979" y="10551"/>
                  <a:pt x="3698" y="10988"/>
                  <a:pt x="4127" y="11463"/>
                </a:cubicBezTo>
                <a:cubicBezTo>
                  <a:pt x="4236" y="11583"/>
                  <a:pt x="4324" y="11705"/>
                  <a:pt x="4391" y="11828"/>
                </a:cubicBezTo>
                <a:cubicBezTo>
                  <a:pt x="4446" y="12001"/>
                  <a:pt x="4494" y="12173"/>
                  <a:pt x="4534" y="12345"/>
                </a:cubicBezTo>
                <a:cubicBezTo>
                  <a:pt x="4895" y="13874"/>
                  <a:pt x="4697" y="15410"/>
                  <a:pt x="4488" y="16942"/>
                </a:cubicBezTo>
                <a:cubicBezTo>
                  <a:pt x="4277" y="18490"/>
                  <a:pt x="4054" y="20037"/>
                  <a:pt x="3821" y="21585"/>
                </a:cubicBezTo>
                <a:lnTo>
                  <a:pt x="17745" y="21585"/>
                </a:lnTo>
                <a:cubicBezTo>
                  <a:pt x="17559" y="18474"/>
                  <a:pt x="17374" y="15363"/>
                  <a:pt x="17188" y="12252"/>
                </a:cubicBezTo>
                <a:cubicBezTo>
                  <a:pt x="17180" y="12109"/>
                  <a:pt x="17171" y="11966"/>
                  <a:pt x="17163" y="11824"/>
                </a:cubicBezTo>
                <a:cubicBezTo>
                  <a:pt x="17322" y="11658"/>
                  <a:pt x="17497" y="11493"/>
                  <a:pt x="17689" y="11331"/>
                </a:cubicBezTo>
                <a:cubicBezTo>
                  <a:pt x="18073" y="11007"/>
                  <a:pt x="18523" y="10692"/>
                  <a:pt x="18859" y="10355"/>
                </a:cubicBezTo>
                <a:cubicBezTo>
                  <a:pt x="19475" y="9738"/>
                  <a:pt x="19658" y="9079"/>
                  <a:pt x="19861" y="8427"/>
                </a:cubicBezTo>
                <a:cubicBezTo>
                  <a:pt x="20119" y="7599"/>
                  <a:pt x="20433" y="6772"/>
                  <a:pt x="20716" y="5944"/>
                </a:cubicBezTo>
                <a:cubicBezTo>
                  <a:pt x="20992" y="5135"/>
                  <a:pt x="21243" y="4325"/>
                  <a:pt x="21467" y="3514"/>
                </a:cubicBezTo>
                <a:cubicBezTo>
                  <a:pt x="21542" y="3343"/>
                  <a:pt x="21426" y="3176"/>
                  <a:pt x="21165" y="3041"/>
                </a:cubicBezTo>
                <a:cubicBezTo>
                  <a:pt x="20941" y="2926"/>
                  <a:pt x="20612" y="2834"/>
                  <a:pt x="20206" y="2783"/>
                </a:cubicBezTo>
                <a:lnTo>
                  <a:pt x="20241" y="2771"/>
                </a:lnTo>
                <a:cubicBezTo>
                  <a:pt x="19736" y="2741"/>
                  <a:pt x="19241" y="2781"/>
                  <a:pt x="18850" y="2874"/>
                </a:cubicBezTo>
                <a:cubicBezTo>
                  <a:pt x="18460" y="2967"/>
                  <a:pt x="18179" y="3111"/>
                  <a:pt x="18090" y="3282"/>
                </a:cubicBezTo>
                <a:lnTo>
                  <a:pt x="16060" y="5809"/>
                </a:lnTo>
                <a:lnTo>
                  <a:pt x="15430" y="5777"/>
                </a:lnTo>
                <a:lnTo>
                  <a:pt x="15438" y="5774"/>
                </a:lnTo>
                <a:lnTo>
                  <a:pt x="15274" y="5768"/>
                </a:lnTo>
                <a:lnTo>
                  <a:pt x="17373" y="1684"/>
                </a:lnTo>
                <a:cubicBezTo>
                  <a:pt x="17462" y="1512"/>
                  <a:pt x="17343" y="1343"/>
                  <a:pt x="17071" y="1211"/>
                </a:cubicBezTo>
                <a:cubicBezTo>
                  <a:pt x="16799" y="1079"/>
                  <a:pt x="16375" y="983"/>
                  <a:pt x="15870" y="952"/>
                </a:cubicBezTo>
                <a:lnTo>
                  <a:pt x="15672" y="941"/>
                </a:lnTo>
                <a:cubicBezTo>
                  <a:pt x="15167" y="910"/>
                  <a:pt x="14680" y="953"/>
                  <a:pt x="14290" y="1046"/>
                </a:cubicBezTo>
                <a:cubicBezTo>
                  <a:pt x="13899" y="1140"/>
                  <a:pt x="13610" y="1283"/>
                  <a:pt x="13521" y="1455"/>
                </a:cubicBezTo>
                <a:lnTo>
                  <a:pt x="11405" y="5571"/>
                </a:lnTo>
                <a:lnTo>
                  <a:pt x="10636" y="5539"/>
                </a:lnTo>
                <a:lnTo>
                  <a:pt x="11405" y="703"/>
                </a:lnTo>
                <a:cubicBezTo>
                  <a:pt x="11458" y="529"/>
                  <a:pt x="11307" y="364"/>
                  <a:pt x="11007" y="238"/>
                </a:cubicBezTo>
                <a:cubicBezTo>
                  <a:pt x="10708" y="112"/>
                  <a:pt x="10265" y="24"/>
                  <a:pt x="9755" y="6"/>
                </a:cubicBezTo>
                <a:lnTo>
                  <a:pt x="9556" y="3"/>
                </a:lnTo>
                <a:close/>
              </a:path>
            </a:pathLst>
          </a:custGeom>
          <a:solidFill>
            <a:schemeClr val="bg1">
              <a:lumMod val="85000"/>
            </a:schemeClr>
          </a:solidFill>
          <a:ln w="12700" cap="flat">
            <a:noFill/>
            <a:miter lim="400000"/>
          </a:ln>
          <a:effectLst/>
        </p:spPr>
        <p:txBody>
          <a:bodyPr wrap="square" lIns="53578" tIns="53578" rIns="53578" bIns="53578" numCol="1" anchor="ctr">
            <a:noAutofit/>
          </a:bodyPr>
          <a:lstStyle/>
          <a:p>
            <a:endParaRPr sz="5063" dirty="0">
              <a:latin typeface="Arial"/>
              <a:cs typeface="Arial"/>
            </a:endParaRPr>
          </a:p>
        </p:txBody>
      </p:sp>
      <p:sp>
        <p:nvSpPr>
          <p:cNvPr id="118" name="Shape 46486">
            <a:extLst>
              <a:ext uri="{FF2B5EF4-FFF2-40B4-BE49-F238E27FC236}">
                <a16:creationId xmlns:a16="http://schemas.microsoft.com/office/drawing/2014/main" id="{EC51E6A4-2F03-9945-084C-DD18E79F5B01}"/>
              </a:ext>
              <a:ext uri="{C183D7F6-B498-43B3-948B-1728B52AA6E4}">
                <adec:decorative xmlns:adec="http://schemas.microsoft.com/office/drawing/2017/decorative" val="1"/>
              </a:ext>
            </a:extLst>
          </p:cNvPr>
          <p:cNvSpPr/>
          <p:nvPr/>
        </p:nvSpPr>
        <p:spPr>
          <a:xfrm>
            <a:off x="5562080" y="4470650"/>
            <a:ext cx="944169" cy="2395383"/>
          </a:xfrm>
          <a:custGeom>
            <a:avLst/>
            <a:gdLst/>
            <a:ahLst/>
            <a:cxnLst>
              <a:cxn ang="0">
                <a:pos x="wd2" y="hd2"/>
              </a:cxn>
              <a:cxn ang="5400000">
                <a:pos x="wd2" y="hd2"/>
              </a:cxn>
              <a:cxn ang="10800000">
                <a:pos x="wd2" y="hd2"/>
              </a:cxn>
              <a:cxn ang="16200000">
                <a:pos x="wd2" y="hd2"/>
              </a:cxn>
            </a:cxnLst>
            <a:rect l="0" t="0" r="r" b="b"/>
            <a:pathLst>
              <a:path w="21502" h="21584" extrusionOk="0">
                <a:moveTo>
                  <a:pt x="10379" y="3"/>
                </a:moveTo>
                <a:cubicBezTo>
                  <a:pt x="9825" y="-16"/>
                  <a:pt x="9301" y="42"/>
                  <a:pt x="8899" y="149"/>
                </a:cubicBezTo>
                <a:cubicBezTo>
                  <a:pt x="8497" y="257"/>
                  <a:pt x="8217" y="414"/>
                  <a:pt x="8158" y="598"/>
                </a:cubicBezTo>
                <a:lnTo>
                  <a:pt x="7353" y="5674"/>
                </a:lnTo>
                <a:lnTo>
                  <a:pt x="6548" y="5642"/>
                </a:lnTo>
                <a:lnTo>
                  <a:pt x="4742" y="1849"/>
                </a:lnTo>
                <a:cubicBezTo>
                  <a:pt x="4684" y="1665"/>
                  <a:pt x="4411" y="1506"/>
                  <a:pt x="4010" y="1398"/>
                </a:cubicBezTo>
                <a:cubicBezTo>
                  <a:pt x="3609" y="1290"/>
                  <a:pt x="3084" y="1233"/>
                  <a:pt x="2530" y="1252"/>
                </a:cubicBezTo>
                <a:lnTo>
                  <a:pt x="2310" y="1260"/>
                </a:lnTo>
                <a:cubicBezTo>
                  <a:pt x="1756" y="1280"/>
                  <a:pt x="1277" y="1373"/>
                  <a:pt x="952" y="1506"/>
                </a:cubicBezTo>
                <a:cubicBezTo>
                  <a:pt x="627" y="1639"/>
                  <a:pt x="455" y="1811"/>
                  <a:pt x="513" y="1995"/>
                </a:cubicBezTo>
                <a:lnTo>
                  <a:pt x="2823" y="7412"/>
                </a:lnTo>
                <a:cubicBezTo>
                  <a:pt x="1716" y="7352"/>
                  <a:pt x="629" y="7551"/>
                  <a:pt x="187" y="7893"/>
                </a:cubicBezTo>
                <a:cubicBezTo>
                  <a:pt x="-17" y="8052"/>
                  <a:pt x="-61" y="8233"/>
                  <a:pt x="90" y="8407"/>
                </a:cubicBezTo>
                <a:cubicBezTo>
                  <a:pt x="749" y="9197"/>
                  <a:pt x="1568" y="9973"/>
                  <a:pt x="2530" y="10729"/>
                </a:cubicBezTo>
                <a:cubicBezTo>
                  <a:pt x="3056" y="11142"/>
                  <a:pt x="3627" y="11550"/>
                  <a:pt x="4401" y="11918"/>
                </a:cubicBezTo>
                <a:cubicBezTo>
                  <a:pt x="4783" y="12100"/>
                  <a:pt x="5214" y="12271"/>
                  <a:pt x="5533" y="12466"/>
                </a:cubicBezTo>
                <a:cubicBezTo>
                  <a:pt x="5966" y="12731"/>
                  <a:pt x="6178" y="13030"/>
                  <a:pt x="6147" y="13331"/>
                </a:cubicBezTo>
                <a:lnTo>
                  <a:pt x="5222" y="21584"/>
                </a:lnTo>
                <a:lnTo>
                  <a:pt x="18342" y="21584"/>
                </a:lnTo>
                <a:lnTo>
                  <a:pt x="17691" y="13333"/>
                </a:lnTo>
                <a:cubicBezTo>
                  <a:pt x="17751" y="13178"/>
                  <a:pt x="17865" y="13026"/>
                  <a:pt x="18033" y="12880"/>
                </a:cubicBezTo>
                <a:cubicBezTo>
                  <a:pt x="18165" y="12765"/>
                  <a:pt x="18329" y="12655"/>
                  <a:pt x="18496" y="12546"/>
                </a:cubicBezTo>
                <a:cubicBezTo>
                  <a:pt x="19413" y="11948"/>
                  <a:pt x="20442" y="11366"/>
                  <a:pt x="20945" y="10696"/>
                </a:cubicBezTo>
                <a:cubicBezTo>
                  <a:pt x="21238" y="10306"/>
                  <a:pt x="21322" y="9898"/>
                  <a:pt x="21376" y="9494"/>
                </a:cubicBezTo>
                <a:cubicBezTo>
                  <a:pt x="21514" y="8444"/>
                  <a:pt x="21539" y="7395"/>
                  <a:pt x="21449" y="6345"/>
                </a:cubicBezTo>
                <a:cubicBezTo>
                  <a:pt x="21449" y="6159"/>
                  <a:pt x="21228" y="5993"/>
                  <a:pt x="20863" y="5872"/>
                </a:cubicBezTo>
                <a:cubicBezTo>
                  <a:pt x="20498" y="5750"/>
                  <a:pt x="19989" y="5674"/>
                  <a:pt x="19432" y="5674"/>
                </a:cubicBezTo>
                <a:lnTo>
                  <a:pt x="19212" y="5674"/>
                </a:lnTo>
                <a:cubicBezTo>
                  <a:pt x="18933" y="5673"/>
                  <a:pt x="18665" y="5691"/>
                  <a:pt x="18423" y="5726"/>
                </a:cubicBezTo>
                <a:cubicBezTo>
                  <a:pt x="18184" y="5759"/>
                  <a:pt x="17968" y="5809"/>
                  <a:pt x="17789" y="5872"/>
                </a:cubicBezTo>
                <a:cubicBezTo>
                  <a:pt x="17563" y="5950"/>
                  <a:pt x="17404" y="6047"/>
                  <a:pt x="17325" y="6153"/>
                </a:cubicBezTo>
                <a:lnTo>
                  <a:pt x="16593" y="6123"/>
                </a:lnTo>
                <a:lnTo>
                  <a:pt x="18879" y="1787"/>
                </a:lnTo>
                <a:cubicBezTo>
                  <a:pt x="18975" y="1605"/>
                  <a:pt x="18841" y="1428"/>
                  <a:pt x="18545" y="1287"/>
                </a:cubicBezTo>
                <a:cubicBezTo>
                  <a:pt x="18250" y="1147"/>
                  <a:pt x="17792" y="1044"/>
                  <a:pt x="17244" y="1012"/>
                </a:cubicBezTo>
                <a:lnTo>
                  <a:pt x="17032" y="998"/>
                </a:lnTo>
                <a:cubicBezTo>
                  <a:pt x="16484" y="966"/>
                  <a:pt x="15944" y="1010"/>
                  <a:pt x="15520" y="1109"/>
                </a:cubicBezTo>
                <a:cubicBezTo>
                  <a:pt x="15095" y="1208"/>
                  <a:pt x="14787" y="1362"/>
                  <a:pt x="14690" y="1544"/>
                </a:cubicBezTo>
                <a:lnTo>
                  <a:pt x="12396" y="5915"/>
                </a:lnTo>
                <a:lnTo>
                  <a:pt x="11558" y="5880"/>
                </a:lnTo>
                <a:lnTo>
                  <a:pt x="12396" y="747"/>
                </a:lnTo>
                <a:cubicBezTo>
                  <a:pt x="12454" y="563"/>
                  <a:pt x="12282" y="388"/>
                  <a:pt x="11957" y="255"/>
                </a:cubicBezTo>
                <a:cubicBezTo>
                  <a:pt x="11631" y="121"/>
                  <a:pt x="11153" y="28"/>
                  <a:pt x="10599" y="9"/>
                </a:cubicBezTo>
                <a:lnTo>
                  <a:pt x="10379" y="3"/>
                </a:lnTo>
                <a:close/>
              </a:path>
            </a:pathLst>
          </a:custGeom>
          <a:solidFill>
            <a:schemeClr val="bg1">
              <a:lumMod val="85000"/>
            </a:schemeClr>
          </a:solidFill>
          <a:ln w="12700" cap="flat">
            <a:noFill/>
            <a:miter lim="400000"/>
          </a:ln>
          <a:effectLst/>
        </p:spPr>
        <p:txBody>
          <a:bodyPr wrap="square" lIns="53578" tIns="53578" rIns="53578" bIns="53578" numCol="1" anchor="ctr">
            <a:noAutofit/>
          </a:bodyPr>
          <a:lstStyle/>
          <a:p>
            <a:endParaRPr sz="5063" dirty="0">
              <a:latin typeface="Arial"/>
              <a:cs typeface="Arial"/>
            </a:endParaRPr>
          </a:p>
        </p:txBody>
      </p:sp>
      <p:sp>
        <p:nvSpPr>
          <p:cNvPr id="117" name="Shape 46485">
            <a:extLst>
              <a:ext uri="{FF2B5EF4-FFF2-40B4-BE49-F238E27FC236}">
                <a16:creationId xmlns:a16="http://schemas.microsoft.com/office/drawing/2014/main" id="{6B6CA409-BC88-1227-4ABF-C2A770D0289D}"/>
              </a:ext>
              <a:ext uri="{C183D7F6-B498-43B3-948B-1728B52AA6E4}">
                <adec:decorative xmlns:adec="http://schemas.microsoft.com/office/drawing/2017/decorative" val="1"/>
              </a:ext>
            </a:extLst>
          </p:cNvPr>
          <p:cNvSpPr/>
          <p:nvPr/>
        </p:nvSpPr>
        <p:spPr>
          <a:xfrm>
            <a:off x="10240585" y="4470650"/>
            <a:ext cx="1228617" cy="2395413"/>
          </a:xfrm>
          <a:custGeom>
            <a:avLst/>
            <a:gdLst/>
            <a:ahLst/>
            <a:cxnLst>
              <a:cxn ang="0">
                <a:pos x="wd2" y="hd2"/>
              </a:cxn>
              <a:cxn ang="5400000">
                <a:pos x="wd2" y="hd2"/>
              </a:cxn>
              <a:cxn ang="10800000">
                <a:pos x="wd2" y="hd2"/>
              </a:cxn>
              <a:cxn ang="16200000">
                <a:pos x="wd2" y="hd2"/>
              </a:cxn>
            </a:cxnLst>
            <a:rect l="0" t="0" r="r" b="b"/>
            <a:pathLst>
              <a:path w="21522" h="21585" extrusionOk="0">
                <a:moveTo>
                  <a:pt x="12120" y="3"/>
                </a:moveTo>
                <a:cubicBezTo>
                  <a:pt x="11719" y="-15"/>
                  <a:pt x="11337" y="40"/>
                  <a:pt x="11046" y="141"/>
                </a:cubicBezTo>
                <a:cubicBezTo>
                  <a:pt x="10754" y="243"/>
                  <a:pt x="10557" y="391"/>
                  <a:pt x="10515" y="564"/>
                </a:cubicBezTo>
                <a:lnTo>
                  <a:pt x="9930" y="5345"/>
                </a:lnTo>
                <a:lnTo>
                  <a:pt x="9345" y="5316"/>
                </a:lnTo>
                <a:lnTo>
                  <a:pt x="8040" y="1743"/>
                </a:lnTo>
                <a:cubicBezTo>
                  <a:pt x="7998" y="1569"/>
                  <a:pt x="7800" y="1418"/>
                  <a:pt x="7509" y="1317"/>
                </a:cubicBezTo>
                <a:cubicBezTo>
                  <a:pt x="7219" y="1215"/>
                  <a:pt x="6836" y="1160"/>
                  <a:pt x="6435" y="1179"/>
                </a:cubicBezTo>
                <a:lnTo>
                  <a:pt x="6272" y="1187"/>
                </a:lnTo>
                <a:cubicBezTo>
                  <a:pt x="5870" y="1206"/>
                  <a:pt x="5528" y="1294"/>
                  <a:pt x="5292" y="1419"/>
                </a:cubicBezTo>
                <a:cubicBezTo>
                  <a:pt x="5057" y="1545"/>
                  <a:pt x="4930" y="1707"/>
                  <a:pt x="4973" y="1881"/>
                </a:cubicBezTo>
                <a:cubicBezTo>
                  <a:pt x="5170" y="2880"/>
                  <a:pt x="5458" y="3876"/>
                  <a:pt x="5836" y="4866"/>
                </a:cubicBezTo>
                <a:cubicBezTo>
                  <a:pt x="6102" y="5562"/>
                  <a:pt x="6417" y="6255"/>
                  <a:pt x="6700" y="6949"/>
                </a:cubicBezTo>
                <a:cubicBezTo>
                  <a:pt x="6771" y="7124"/>
                  <a:pt x="6841" y="7300"/>
                  <a:pt x="6727" y="7469"/>
                </a:cubicBezTo>
                <a:cubicBezTo>
                  <a:pt x="6670" y="7555"/>
                  <a:pt x="6567" y="7632"/>
                  <a:pt x="6401" y="7687"/>
                </a:cubicBezTo>
                <a:cubicBezTo>
                  <a:pt x="5957" y="7832"/>
                  <a:pt x="5433" y="7764"/>
                  <a:pt x="4993" y="7613"/>
                </a:cubicBezTo>
                <a:cubicBezTo>
                  <a:pt x="4584" y="7473"/>
                  <a:pt x="4220" y="7272"/>
                  <a:pt x="3864" y="7087"/>
                </a:cubicBezTo>
                <a:cubicBezTo>
                  <a:pt x="3502" y="6900"/>
                  <a:pt x="3056" y="6746"/>
                  <a:pt x="2592" y="6606"/>
                </a:cubicBezTo>
                <a:cubicBezTo>
                  <a:pt x="2269" y="6508"/>
                  <a:pt x="1934" y="6418"/>
                  <a:pt x="1552" y="6400"/>
                </a:cubicBezTo>
                <a:cubicBezTo>
                  <a:pt x="1149" y="6381"/>
                  <a:pt x="733" y="6448"/>
                  <a:pt x="436" y="6573"/>
                </a:cubicBezTo>
                <a:cubicBezTo>
                  <a:pt x="114" y="6710"/>
                  <a:pt x="-36" y="6896"/>
                  <a:pt x="8" y="7079"/>
                </a:cubicBezTo>
                <a:cubicBezTo>
                  <a:pt x="49" y="7247"/>
                  <a:pt x="260" y="7398"/>
                  <a:pt x="484" y="7549"/>
                </a:cubicBezTo>
                <a:cubicBezTo>
                  <a:pt x="2483" y="8895"/>
                  <a:pt x="4829" y="10135"/>
                  <a:pt x="7232" y="11350"/>
                </a:cubicBezTo>
                <a:cubicBezTo>
                  <a:pt x="7497" y="11485"/>
                  <a:pt x="7768" y="11618"/>
                  <a:pt x="7978" y="11770"/>
                </a:cubicBezTo>
                <a:cubicBezTo>
                  <a:pt x="8261" y="11974"/>
                  <a:pt x="8428" y="12204"/>
                  <a:pt x="8467" y="12442"/>
                </a:cubicBezTo>
                <a:lnTo>
                  <a:pt x="7917" y="21585"/>
                </a:lnTo>
                <a:lnTo>
                  <a:pt x="18880" y="21585"/>
                </a:lnTo>
                <a:lnTo>
                  <a:pt x="18282" y="11742"/>
                </a:lnTo>
                <a:cubicBezTo>
                  <a:pt x="18531" y="11452"/>
                  <a:pt x="18784" y="11162"/>
                  <a:pt x="19043" y="10872"/>
                </a:cubicBezTo>
                <a:cubicBezTo>
                  <a:pt x="19269" y="10621"/>
                  <a:pt x="19501" y="10368"/>
                  <a:pt x="19669" y="10105"/>
                </a:cubicBezTo>
                <a:cubicBezTo>
                  <a:pt x="19956" y="9656"/>
                  <a:pt x="20056" y="9187"/>
                  <a:pt x="20159" y="8721"/>
                </a:cubicBezTo>
                <a:cubicBezTo>
                  <a:pt x="20351" y="7851"/>
                  <a:pt x="20565" y="6981"/>
                  <a:pt x="20791" y="6112"/>
                </a:cubicBezTo>
                <a:cubicBezTo>
                  <a:pt x="21017" y="5246"/>
                  <a:pt x="21255" y="4380"/>
                  <a:pt x="21505" y="3514"/>
                </a:cubicBezTo>
                <a:cubicBezTo>
                  <a:pt x="21564" y="3343"/>
                  <a:pt x="21466" y="3179"/>
                  <a:pt x="21260" y="3044"/>
                </a:cubicBezTo>
                <a:cubicBezTo>
                  <a:pt x="21084" y="2929"/>
                  <a:pt x="20825" y="2834"/>
                  <a:pt x="20506" y="2783"/>
                </a:cubicBezTo>
                <a:lnTo>
                  <a:pt x="20540" y="2771"/>
                </a:lnTo>
                <a:cubicBezTo>
                  <a:pt x="20142" y="2741"/>
                  <a:pt x="19752" y="2781"/>
                  <a:pt x="19445" y="2874"/>
                </a:cubicBezTo>
                <a:cubicBezTo>
                  <a:pt x="19137" y="2967"/>
                  <a:pt x="18909" y="3111"/>
                  <a:pt x="18839" y="3282"/>
                </a:cubicBezTo>
                <a:lnTo>
                  <a:pt x="17241" y="5809"/>
                </a:lnTo>
                <a:lnTo>
                  <a:pt x="16752" y="5777"/>
                </a:lnTo>
                <a:lnTo>
                  <a:pt x="16622" y="5768"/>
                </a:lnTo>
                <a:lnTo>
                  <a:pt x="18282" y="1684"/>
                </a:lnTo>
                <a:cubicBezTo>
                  <a:pt x="18352" y="1512"/>
                  <a:pt x="18251" y="1346"/>
                  <a:pt x="18037" y="1214"/>
                </a:cubicBezTo>
                <a:cubicBezTo>
                  <a:pt x="17823" y="1082"/>
                  <a:pt x="17496" y="983"/>
                  <a:pt x="17098" y="952"/>
                </a:cubicBezTo>
                <a:lnTo>
                  <a:pt x="16942" y="941"/>
                </a:lnTo>
                <a:cubicBezTo>
                  <a:pt x="16544" y="910"/>
                  <a:pt x="16161" y="953"/>
                  <a:pt x="15854" y="1046"/>
                </a:cubicBezTo>
                <a:cubicBezTo>
                  <a:pt x="15546" y="1140"/>
                  <a:pt x="15319" y="1283"/>
                  <a:pt x="15249" y="1455"/>
                </a:cubicBezTo>
                <a:lnTo>
                  <a:pt x="13582" y="5571"/>
                </a:lnTo>
                <a:lnTo>
                  <a:pt x="12977" y="5539"/>
                </a:lnTo>
                <a:lnTo>
                  <a:pt x="13582" y="703"/>
                </a:lnTo>
                <a:cubicBezTo>
                  <a:pt x="13625" y="529"/>
                  <a:pt x="13499" y="364"/>
                  <a:pt x="13263" y="238"/>
                </a:cubicBezTo>
                <a:cubicBezTo>
                  <a:pt x="13027" y="112"/>
                  <a:pt x="12685" y="27"/>
                  <a:pt x="12283" y="9"/>
                </a:cubicBezTo>
                <a:lnTo>
                  <a:pt x="12120" y="3"/>
                </a:lnTo>
                <a:close/>
              </a:path>
            </a:pathLst>
          </a:custGeom>
          <a:solidFill>
            <a:schemeClr val="bg1">
              <a:lumMod val="85000"/>
            </a:schemeClr>
          </a:solidFill>
          <a:ln w="12700" cap="flat">
            <a:noFill/>
            <a:miter lim="400000"/>
          </a:ln>
          <a:effectLst/>
        </p:spPr>
        <p:txBody>
          <a:bodyPr wrap="square" lIns="53578" tIns="53578" rIns="53578" bIns="53578" numCol="1" anchor="ctr">
            <a:noAutofit/>
          </a:bodyPr>
          <a:lstStyle/>
          <a:p>
            <a:endParaRPr sz="5063" dirty="0">
              <a:latin typeface="Arial"/>
              <a:cs typeface="Arial"/>
            </a:endParaRPr>
          </a:p>
        </p:txBody>
      </p:sp>
      <p:sp>
        <p:nvSpPr>
          <p:cNvPr id="119" name="Rectangle 118">
            <a:extLst>
              <a:ext uri="{FF2B5EF4-FFF2-40B4-BE49-F238E27FC236}">
                <a16:creationId xmlns:a16="http://schemas.microsoft.com/office/drawing/2014/main" id="{F74A0C98-75A4-FD5E-0504-60F8EE386469}"/>
              </a:ext>
              <a:ext uri="{C183D7F6-B498-43B3-948B-1728B52AA6E4}">
                <adec:decorative xmlns:adec="http://schemas.microsoft.com/office/drawing/2017/decorative" val="1"/>
              </a:ext>
            </a:extLst>
          </p:cNvPr>
          <p:cNvSpPr/>
          <p:nvPr/>
        </p:nvSpPr>
        <p:spPr>
          <a:xfrm>
            <a:off x="2882096" y="1030147"/>
            <a:ext cx="9306855" cy="81023"/>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3552949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9B49E6-3E19-56CF-7C07-AF4C528DC68A}"/>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3414BFF-2723-A393-8987-6CE57E537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7B396-435E-41F8-195B-38CF5C224E26}"/>
              </a:ext>
            </a:extLst>
          </p:cNvPr>
          <p:cNvSpPr>
            <a:spLocks noGrp="1"/>
          </p:cNvSpPr>
          <p:nvPr>
            <p:ph type="title"/>
          </p:nvPr>
        </p:nvSpPr>
        <p:spPr>
          <a:xfrm>
            <a:off x="5836374" y="465736"/>
            <a:ext cx="5397237" cy="1325563"/>
          </a:xfrm>
        </p:spPr>
        <p:txBody>
          <a:bodyPr>
            <a:normAutofit fontScale="90000"/>
          </a:bodyPr>
          <a:lstStyle/>
          <a:p>
            <a:r>
              <a:rPr lang="en-US" sz="3700" b="1" dirty="0">
                <a:solidFill>
                  <a:srgbClr val="0070C0"/>
                </a:solidFill>
                <a:latin typeface="Arial" panose="020B0604020202020204" pitchFamily="34" charset="0"/>
                <a:cs typeface="Arial" panose="020B0604020202020204" pitchFamily="34" charset="0"/>
              </a:rPr>
              <a:t>WRITING ASSIGNMENT (HOMEWORK LESSON 1)</a:t>
            </a:r>
          </a:p>
        </p:txBody>
      </p:sp>
      <p:sp>
        <p:nvSpPr>
          <p:cNvPr id="36" name="Freeform: Shape 35">
            <a:extLst>
              <a:ext uri="{FF2B5EF4-FFF2-40B4-BE49-F238E27FC236}">
                <a16:creationId xmlns:a16="http://schemas.microsoft.com/office/drawing/2014/main" id="{BACC6AC3-ED05-9D0B-948D-ACEC7C53E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D8970C7-E302-32A1-9F54-D3C7A6631548}"/>
              </a:ext>
            </a:extLst>
          </p:cNvPr>
          <p:cNvSpPr>
            <a:spLocks noGrp="1"/>
          </p:cNvSpPr>
          <p:nvPr>
            <p:ph idx="1"/>
          </p:nvPr>
        </p:nvSpPr>
        <p:spPr>
          <a:xfrm>
            <a:off x="1886485" y="976113"/>
            <a:ext cx="4880299" cy="5472107"/>
          </a:xfrm>
        </p:spPr>
        <p:txBody>
          <a:bodyPr vert="horz" lIns="91440" tIns="45720" rIns="91440" bIns="45720" rtlCol="0" anchor="t">
            <a:noAutofit/>
          </a:bodyPr>
          <a:lstStyle/>
          <a:p>
            <a:pPr marL="186690" indent="0">
              <a:buNone/>
            </a:pPr>
            <a:r>
              <a:rPr lang="en-US" sz="2400" dirty="0">
                <a:latin typeface="Tahoma"/>
                <a:ea typeface="Tahoma"/>
                <a:cs typeface="Tahoma"/>
              </a:rPr>
              <a:t>If you were:</a:t>
            </a:r>
            <a:endParaRPr lang="en-US" dirty="0"/>
          </a:p>
          <a:p>
            <a:pPr marL="186690" indent="0">
              <a:buNone/>
            </a:pPr>
            <a:endParaRPr lang="en-US" sz="2400" dirty="0">
              <a:latin typeface="Tahoma"/>
              <a:ea typeface="Tahoma"/>
              <a:cs typeface="Tahoma"/>
            </a:endParaRPr>
          </a:p>
          <a:p>
            <a:pPr marL="186690" indent="0">
              <a:buNone/>
            </a:pPr>
            <a:r>
              <a:rPr lang="en-US" sz="2400" dirty="0">
                <a:latin typeface="Tahoma"/>
                <a:ea typeface="Tahoma"/>
                <a:cs typeface="Tahoma"/>
              </a:rPr>
              <a:t>A fish</a:t>
            </a:r>
            <a:endParaRPr lang="en-US" dirty="0">
              <a:latin typeface="Aptos" panose="02110004020202020204"/>
              <a:ea typeface="Tahoma"/>
              <a:cs typeface="Tahoma"/>
            </a:endParaRPr>
          </a:p>
          <a:p>
            <a:pPr marL="186690" indent="0">
              <a:buNone/>
            </a:pPr>
            <a:endParaRPr lang="en-US" sz="2400" dirty="0">
              <a:latin typeface="Tahoma"/>
              <a:ea typeface="Tahoma"/>
              <a:cs typeface="Tahoma"/>
            </a:endParaRPr>
          </a:p>
          <a:p>
            <a:pPr marL="186690" indent="0">
              <a:buNone/>
            </a:pPr>
            <a:r>
              <a:rPr lang="en-US" sz="2400" dirty="0">
                <a:latin typeface="Tahoma"/>
                <a:ea typeface="Tahoma"/>
                <a:cs typeface="Tahoma"/>
              </a:rPr>
              <a:t>A tree</a:t>
            </a:r>
            <a:endParaRPr lang="en-US" dirty="0">
              <a:latin typeface="Aptos" panose="02110004020202020204"/>
              <a:ea typeface="Tahoma"/>
              <a:cs typeface="Tahoma"/>
            </a:endParaRPr>
          </a:p>
          <a:p>
            <a:pPr marL="186690" indent="0">
              <a:buNone/>
            </a:pPr>
            <a:endParaRPr lang="en-US">
              <a:latin typeface="Aptos" panose="02110004020202020204"/>
              <a:ea typeface="Tahoma"/>
              <a:cs typeface="Tahoma"/>
            </a:endParaRPr>
          </a:p>
          <a:p>
            <a:pPr marL="186690" indent="0">
              <a:buNone/>
            </a:pPr>
            <a:r>
              <a:rPr lang="en-US" sz="2400" dirty="0">
                <a:latin typeface="Tahoma"/>
                <a:ea typeface="Tahoma"/>
                <a:cs typeface="Tahoma"/>
              </a:rPr>
              <a:t>A cow </a:t>
            </a:r>
            <a:endParaRPr lang="en-US">
              <a:latin typeface="Aptos" panose="02110004020202020204"/>
              <a:ea typeface="Tahoma"/>
              <a:cs typeface="Tahoma"/>
            </a:endParaRPr>
          </a:p>
          <a:p>
            <a:pPr marL="186690" indent="0">
              <a:buNone/>
            </a:pPr>
            <a:endParaRPr lang="en-US" sz="2400" dirty="0">
              <a:latin typeface="Tahoma"/>
              <a:ea typeface="Tahoma"/>
              <a:cs typeface="Tahoma"/>
            </a:endParaRPr>
          </a:p>
          <a:p>
            <a:pPr marL="186690" indent="0">
              <a:buNone/>
            </a:pPr>
            <a:r>
              <a:rPr lang="en-US" sz="2400" dirty="0">
                <a:latin typeface="Tahoma"/>
                <a:ea typeface="Tahoma"/>
                <a:cs typeface="Tahoma"/>
              </a:rPr>
              <a:t>A lion</a:t>
            </a:r>
            <a:endParaRPr lang="en-US" dirty="0">
              <a:latin typeface="Aptos" panose="02110004020202020204"/>
              <a:ea typeface="Tahoma"/>
              <a:cs typeface="Tahoma"/>
            </a:endParaRPr>
          </a:p>
          <a:p>
            <a:pPr marL="186690" indent="0">
              <a:buNone/>
            </a:pPr>
            <a:endParaRPr lang="en-US" sz="2400" dirty="0">
              <a:latin typeface="Tahoma"/>
              <a:ea typeface="Tahoma"/>
              <a:cs typeface="Tahoma"/>
            </a:endParaRPr>
          </a:p>
          <a:p>
            <a:pPr marL="186690" indent="0">
              <a:buNone/>
            </a:pPr>
            <a:r>
              <a:rPr lang="en-US" sz="2400" dirty="0">
                <a:latin typeface="Tahoma"/>
                <a:ea typeface="Tahoma"/>
                <a:cs typeface="Tahoma"/>
              </a:rPr>
              <a:t>A polar bear</a:t>
            </a:r>
            <a:endParaRPr lang="en-US" dirty="0">
              <a:latin typeface="Aptos" panose="02110004020202020204"/>
              <a:ea typeface="Tahoma"/>
              <a:cs typeface="Tahoma"/>
            </a:endParaRPr>
          </a:p>
          <a:p>
            <a:pPr marL="186690" indent="0">
              <a:buNone/>
            </a:pPr>
            <a:endParaRPr lang="en-US" sz="2400" dirty="0">
              <a:latin typeface="Tahoma"/>
              <a:ea typeface="Tahoma"/>
              <a:cs typeface="Tahoma"/>
            </a:endParaRPr>
          </a:p>
          <a:p>
            <a:pPr marL="0" indent="0">
              <a:buNone/>
            </a:pPr>
            <a:endParaRPr lang="en-US" sz="2400" dirty="0">
              <a:latin typeface="Aptos"/>
              <a:ea typeface="Source Sans Pro"/>
              <a:cs typeface="Tahoma"/>
            </a:endParaRPr>
          </a:p>
        </p:txBody>
      </p:sp>
      <p:pic>
        <p:nvPicPr>
          <p:cNvPr id="17" name="Graphic 16" descr="Clownfish outline">
            <a:extLst>
              <a:ext uri="{FF2B5EF4-FFF2-40B4-BE49-F238E27FC236}">
                <a16:creationId xmlns:a16="http://schemas.microsoft.com/office/drawing/2014/main" id="{12110BD8-42D7-BD55-4B8E-4D1A77E3B5E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236955" y="1661469"/>
            <a:ext cx="914400" cy="914400"/>
          </a:xfrm>
          <a:prstGeom prst="rect">
            <a:avLst/>
          </a:prstGeom>
        </p:spPr>
      </p:pic>
      <p:pic>
        <p:nvPicPr>
          <p:cNvPr id="18" name="Graphic 17" descr="Deciduous tree outline">
            <a:extLst>
              <a:ext uri="{FF2B5EF4-FFF2-40B4-BE49-F238E27FC236}">
                <a16:creationId xmlns:a16="http://schemas.microsoft.com/office/drawing/2014/main" id="{D24C81CA-B419-7BC5-7993-E285F90515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35667" y="2576642"/>
            <a:ext cx="914400" cy="914400"/>
          </a:xfrm>
          <a:prstGeom prst="rect">
            <a:avLst/>
          </a:prstGeom>
        </p:spPr>
      </p:pic>
      <p:pic>
        <p:nvPicPr>
          <p:cNvPr id="16" name="Graphic 15" descr="Cow outline">
            <a:extLst>
              <a:ext uri="{FF2B5EF4-FFF2-40B4-BE49-F238E27FC236}">
                <a16:creationId xmlns:a16="http://schemas.microsoft.com/office/drawing/2014/main" id="{2E9E9DD4-E866-D656-9ABE-970A188529D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38241" y="3619242"/>
            <a:ext cx="914400" cy="914400"/>
          </a:xfrm>
          <a:prstGeom prst="rect">
            <a:avLst/>
          </a:prstGeom>
        </p:spPr>
      </p:pic>
      <p:pic>
        <p:nvPicPr>
          <p:cNvPr id="4" name="Graphic 3" descr="Bear outline">
            <a:extLst>
              <a:ext uri="{FF2B5EF4-FFF2-40B4-BE49-F238E27FC236}">
                <a16:creationId xmlns:a16="http://schemas.microsoft.com/office/drawing/2014/main" id="{541EC935-ED02-7F5B-C3EF-56E05F1043A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55988" y="5340178"/>
            <a:ext cx="914400" cy="914400"/>
          </a:xfrm>
          <a:prstGeom prst="rect">
            <a:avLst/>
          </a:prstGeom>
        </p:spPr>
      </p:pic>
      <p:pic>
        <p:nvPicPr>
          <p:cNvPr id="19" name="Graphic 18" descr="Lion outline">
            <a:extLst>
              <a:ext uri="{FF2B5EF4-FFF2-40B4-BE49-F238E27FC236}">
                <a16:creationId xmlns:a16="http://schemas.microsoft.com/office/drawing/2014/main" id="{CF0821FA-965F-285D-6E0C-8AF8B659E2A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692611" y="4464908"/>
            <a:ext cx="914400" cy="914400"/>
          </a:xfrm>
          <a:prstGeom prst="rect">
            <a:avLst/>
          </a:prstGeom>
        </p:spPr>
      </p:pic>
      <p:sp>
        <p:nvSpPr>
          <p:cNvPr id="21" name="Content Placeholder 2">
            <a:extLst>
              <a:ext uri="{FF2B5EF4-FFF2-40B4-BE49-F238E27FC236}">
                <a16:creationId xmlns:a16="http://schemas.microsoft.com/office/drawing/2014/main" id="{A13D785F-0128-45E7-1D05-BEFB489BEDFD}"/>
              </a:ext>
            </a:extLst>
          </p:cNvPr>
          <p:cNvSpPr txBox="1">
            <a:spLocks/>
          </p:cNvSpPr>
          <p:nvPr/>
        </p:nvSpPr>
        <p:spPr>
          <a:xfrm>
            <a:off x="6096020" y="2796675"/>
            <a:ext cx="4870002" cy="30007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6690" indent="0">
              <a:buNone/>
            </a:pPr>
            <a:r>
              <a:rPr lang="en-US" sz="2400" dirty="0">
                <a:latin typeface="Arial" panose="020B0604020202020204" pitchFamily="34" charset="0"/>
                <a:ea typeface="Tahoma"/>
                <a:cs typeface="Arial" panose="020B0604020202020204" pitchFamily="34" charset="0"/>
              </a:rPr>
              <a:t>What would your habitat need in order for you to survive? </a:t>
            </a:r>
            <a:endParaRPr lang="en-US" dirty="0">
              <a:latin typeface="Arial" panose="020B0604020202020204" pitchFamily="34" charset="0"/>
              <a:ea typeface="Tahoma"/>
              <a:cs typeface="Arial" panose="020B0604020202020204" pitchFamily="34" charset="0"/>
            </a:endParaRPr>
          </a:p>
          <a:p>
            <a:pPr marL="186690" indent="0">
              <a:buFont typeface="Arial" panose="020B0604020202020204" pitchFamily="34" charset="0"/>
              <a:buNone/>
            </a:pPr>
            <a:endParaRPr lang="en-US" sz="2400" dirty="0">
              <a:latin typeface="Arial" panose="020B0604020202020204" pitchFamily="34" charset="0"/>
              <a:ea typeface="Tahoma"/>
              <a:cs typeface="Arial" panose="020B0604020202020204" pitchFamily="34" charset="0"/>
            </a:endParaRPr>
          </a:p>
          <a:p>
            <a:pPr marL="186690" indent="0">
              <a:buFont typeface="Arial" panose="020B0604020202020204" pitchFamily="34" charset="0"/>
              <a:buNone/>
            </a:pPr>
            <a:r>
              <a:rPr lang="en-US" sz="2400" dirty="0">
                <a:latin typeface="Arial" panose="020B0604020202020204" pitchFamily="34" charset="0"/>
                <a:ea typeface="Tahoma"/>
                <a:cs typeface="Arial" panose="020B0604020202020204" pitchFamily="34" charset="0"/>
              </a:rPr>
              <a:t>Draw or write your response </a:t>
            </a:r>
            <a:r>
              <a:rPr lang="en-US" sz="2400" b="1" u="sng" dirty="0">
                <a:latin typeface="Arial" panose="020B0604020202020204" pitchFamily="34" charset="0"/>
                <a:ea typeface="Tahoma"/>
                <a:cs typeface="Arial" panose="020B0604020202020204" pitchFamily="34" charset="0"/>
              </a:rPr>
              <a:t>for each organism</a:t>
            </a:r>
            <a:r>
              <a:rPr lang="en-US" sz="2400" dirty="0">
                <a:latin typeface="Arial" panose="020B0604020202020204" pitchFamily="34" charset="0"/>
                <a:ea typeface="Tahoma"/>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sz="2400" dirty="0">
              <a:latin typeface="Arial" panose="020B0604020202020204" pitchFamily="34" charset="0"/>
              <a:ea typeface="Source Sans Pro"/>
              <a:cs typeface="Arial" panose="020B0604020202020204" pitchFamily="34" charset="0"/>
            </a:endParaRPr>
          </a:p>
        </p:txBody>
      </p:sp>
    </p:spTree>
    <p:extLst>
      <p:ext uri="{BB962C8B-B14F-4D97-AF65-F5344CB8AC3E}">
        <p14:creationId xmlns:p14="http://schemas.microsoft.com/office/powerpoint/2010/main" val="1584883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4D2278-39E4-9E86-4628-65698A27F577}"/>
            </a:ext>
          </a:extLst>
        </p:cNvPr>
        <p:cNvGrpSpPr/>
        <p:nvPr/>
      </p:nvGrpSpPr>
      <p:grpSpPr>
        <a:xfrm>
          <a:off x="0" y="0"/>
          <a:ext cx="0" cy="0"/>
          <a:chOff x="0" y="0"/>
          <a:chExt cx="0" cy="0"/>
        </a:xfrm>
      </p:grpSpPr>
      <p:pic>
        <p:nvPicPr>
          <p:cNvPr id="6" name="Picture 5" descr="Background photo: A Fish fossil">
            <a:extLst>
              <a:ext uri="{FF2B5EF4-FFF2-40B4-BE49-F238E27FC236}">
                <a16:creationId xmlns:a16="http://schemas.microsoft.com/office/drawing/2014/main" id="{1F979815-C928-2A75-77E4-7009C6902940}"/>
              </a:ext>
            </a:extLst>
          </p:cNvPr>
          <p:cNvPicPr>
            <a:picLocks noChangeAspect="1"/>
          </p:cNvPicPr>
          <p:nvPr/>
        </p:nvPicPr>
        <p:blipFill>
          <a:blip r:embed="rId2"/>
          <a:srcRect t="2174" b="10617"/>
          <a:stretch>
            <a:fillRect/>
          </a:stretch>
        </p:blipFill>
        <p:spPr>
          <a:xfrm>
            <a:off x="20" y="10"/>
            <a:ext cx="12191980" cy="6857990"/>
          </a:xfrm>
          <a:prstGeom prst="rect">
            <a:avLst/>
          </a:prstGeom>
        </p:spPr>
      </p:pic>
      <p:sp>
        <p:nvSpPr>
          <p:cNvPr id="1043" name="Rectangle 104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C5D258-FF6C-FD16-70F9-C4A07E344C6A}"/>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4800" dirty="0">
                <a:solidFill>
                  <a:schemeClr val="tx1">
                    <a:lumMod val="85000"/>
                    <a:lumOff val="15000"/>
                  </a:schemeClr>
                </a:solidFill>
                <a:latin typeface="Arial" panose="020B0604020202020204" pitchFamily="34" charset="0"/>
                <a:cs typeface="Arial" panose="020B0604020202020204" pitchFamily="34" charset="0"/>
              </a:rPr>
              <a:t>HOW DO FOSSILS  FORM?</a:t>
            </a:r>
          </a:p>
        </p:txBody>
      </p:sp>
      <p:sp>
        <p:nvSpPr>
          <p:cNvPr id="8" name="TextBox 7">
            <a:extLst>
              <a:ext uri="{FF2B5EF4-FFF2-40B4-BE49-F238E27FC236}">
                <a16:creationId xmlns:a16="http://schemas.microsoft.com/office/drawing/2014/main" id="{9A1B6910-10AC-C012-7693-80BE8D9118FC}"/>
              </a:ext>
            </a:extLst>
          </p:cNvPr>
          <p:cNvSpPr txBox="1"/>
          <p:nvPr/>
        </p:nvSpPr>
        <p:spPr>
          <a:xfrm>
            <a:off x="196771" y="6207629"/>
            <a:ext cx="2882096" cy="584775"/>
          </a:xfrm>
          <a:prstGeom prst="rect">
            <a:avLst/>
          </a:prstGeom>
          <a:no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LESSON 2</a:t>
            </a:r>
          </a:p>
        </p:txBody>
      </p:sp>
      <p:cxnSp>
        <p:nvCxnSpPr>
          <p:cNvPr id="1045" name="Straight Connector 104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1C8D7DD-90C7-5F54-3247-E41CAD5D7165}"/>
              </a:ext>
            </a:extLst>
          </p:cNvPr>
          <p:cNvSpPr txBox="1"/>
          <p:nvPr/>
        </p:nvSpPr>
        <p:spPr>
          <a:xfrm>
            <a:off x="23150" y="0"/>
            <a:ext cx="4896091" cy="461665"/>
          </a:xfrm>
          <a:prstGeom prst="rect">
            <a:avLst/>
          </a:prstGeom>
          <a:noFill/>
        </p:spPr>
        <p:txBody>
          <a:bodyPr wrap="square">
            <a:spAutoFit/>
          </a:bodyPr>
          <a:lstStyle/>
          <a:p>
            <a:r>
              <a:rPr lang="fr-FR" sz="1200">
                <a:latin typeface="Arial" panose="020B0604020202020204" pitchFamily="34" charset="0"/>
                <a:cs typeface="Arial" panose="020B0604020202020204" pitchFamily="34" charset="0"/>
              </a:rPr>
              <a:t>Fossil Fish from the Fossil Butte National Monument, Wyoming. Courtesy of the </a:t>
            </a:r>
            <a:r>
              <a:rPr lang="fr-FR" sz="1200">
                <a:latin typeface="Arial" panose="020B0604020202020204" pitchFamily="34" charset="0"/>
                <a:cs typeface="Arial" panose="020B0604020202020204" pitchFamily="34" charset="0"/>
                <a:hlinkClick r:id="rId3"/>
              </a:rPr>
              <a:t>National Park Service</a:t>
            </a:r>
            <a:r>
              <a:rPr lang="fr-FR" sz="1200">
                <a:latin typeface="Arial" panose="020B0604020202020204" pitchFamily="34" charset="0"/>
                <a:cs typeface="Arial" panose="020B0604020202020204" pitchFamily="34" charset="0"/>
              </a:rPr>
              <a:t>. Public Domain.</a:t>
            </a: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47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3F984-932B-5E21-DBCF-581A1CCBE9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739C23-8A29-3DB7-185C-411B31EF145C}"/>
              </a:ext>
            </a:extLst>
          </p:cNvPr>
          <p:cNvSpPr>
            <a:spLocks noGrp="1"/>
          </p:cNvSpPr>
          <p:nvPr>
            <p:ph type="title"/>
          </p:nvPr>
        </p:nvSpPr>
        <p:spPr/>
        <p:txBody>
          <a:bodyPr/>
          <a:lstStyle/>
          <a:p>
            <a:r>
              <a:rPr lang="en" b="1" dirty="0">
                <a:latin typeface="Arial" panose="020B0604020202020204" pitchFamily="34" charset="0"/>
                <a:cs typeface="Arial" panose="020B0604020202020204" pitchFamily="34" charset="0"/>
              </a:rPr>
              <a:t>WHAT</a:t>
            </a:r>
            <a:r>
              <a:rPr lang="en" b="1" dirty="0">
                <a:solidFill>
                  <a:srgbClr val="000000"/>
                </a:solidFill>
                <a:latin typeface="Arial" panose="020B0604020202020204" pitchFamily="34" charset="0"/>
                <a:cs typeface="Arial" panose="020B0604020202020204" pitchFamily="34" charset="0"/>
              </a:rPr>
              <a:t> ARE</a:t>
            </a:r>
            <a:r>
              <a:rPr lang="en" b="1" dirty="0">
                <a:solidFill>
                  <a:schemeClr val="accent1"/>
                </a:solidFill>
                <a:latin typeface="Arial" panose="020B0604020202020204" pitchFamily="34" charset="0"/>
                <a:cs typeface="Arial" panose="020B0604020202020204" pitchFamily="34" charset="0"/>
              </a:rPr>
              <a:t> </a:t>
            </a:r>
            <a:r>
              <a:rPr lang="en" b="1" dirty="0">
                <a:latin typeface="Arial" panose="020B0604020202020204" pitchFamily="34" charset="0"/>
                <a:cs typeface="Arial" panose="020B0604020202020204" pitchFamily="34" charset="0"/>
              </a:rPr>
              <a:t>FOSSILS?</a:t>
            </a:r>
            <a:br>
              <a:rPr lang="en" b="1" dirty="0">
                <a:latin typeface="Arial" panose="020B0604020202020204" pitchFamily="34" charset="0"/>
                <a:cs typeface="Arial" panose="020B0604020202020204" pitchFamily="34" charset="0"/>
              </a:rPr>
            </a:br>
            <a:r>
              <a:rPr lang="en" b="1" dirty="0">
                <a:solidFill>
                  <a:schemeClr val="accent1"/>
                </a:solidFill>
                <a:latin typeface="Arial" panose="020B0604020202020204" pitchFamily="34" charset="0"/>
                <a:cs typeface="Arial" panose="020B0604020202020204" pitchFamily="34" charset="0"/>
              </a:rPr>
              <a:t>WHAT IS FOSSILIZATION?</a:t>
            </a:r>
          </a:p>
        </p:txBody>
      </p:sp>
      <p:graphicFrame>
        <p:nvGraphicFramePr>
          <p:cNvPr id="5" name="Content Placeholder 2" descr="Fossils are the preserved remains or traces of living things that lived in the past. Another name for living things is organisms.&#10;Fossilization is the process by which living things from long ago are preserved. Fossils help scientists learn about organisms that lived millions of years ago!">
            <a:extLst>
              <a:ext uri="{FF2B5EF4-FFF2-40B4-BE49-F238E27FC236}">
                <a16:creationId xmlns:a16="http://schemas.microsoft.com/office/drawing/2014/main" id="{4C2087A0-FA4B-7C66-221E-64A19363481E}"/>
              </a:ext>
            </a:extLst>
          </p:cNvPr>
          <p:cNvGraphicFramePr>
            <a:graphicFrameLocks noGrp="1"/>
          </p:cNvGraphicFramePr>
          <p:nvPr>
            <p:ph idx="1"/>
            <p:extLst>
              <p:ext uri="{D42A27DB-BD31-4B8C-83A1-F6EECF244321}">
                <p14:modId xmlns:p14="http://schemas.microsoft.com/office/powerpoint/2010/main" val="221440034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5642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858E99-FA24-BF16-DEE8-F60D3FEC51C6}"/>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26AE2DC-B1C7-7027-937E-BB89E22BE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EA109-4B7A-6685-EBEE-07DABF132E39}"/>
              </a:ext>
            </a:extLst>
          </p:cNvPr>
          <p:cNvSpPr>
            <a:spLocks noGrp="1"/>
          </p:cNvSpPr>
          <p:nvPr>
            <p:ph type="title"/>
          </p:nvPr>
        </p:nvSpPr>
        <p:spPr>
          <a:xfrm>
            <a:off x="317022" y="990899"/>
            <a:ext cx="5397237" cy="1325563"/>
          </a:xfrm>
        </p:spPr>
        <p:txBody>
          <a:bodyPr>
            <a:normAutofit fontScale="90000"/>
          </a:bodyPr>
          <a:lstStyle/>
          <a:p>
            <a:r>
              <a:rPr lang="en-US" sz="3700" dirty="0">
                <a:solidFill>
                  <a:srgbClr val="0070C0"/>
                </a:solidFill>
                <a:latin typeface="Arial" panose="020B0604020202020204" pitchFamily="34" charset="0"/>
                <a:cs typeface="Arial" panose="020B0604020202020204" pitchFamily="34" charset="0"/>
              </a:rPr>
              <a:t>A</a:t>
            </a:r>
            <a:r>
              <a:rPr lang="en" sz="3700" dirty="0">
                <a:solidFill>
                  <a:srgbClr val="0070C0"/>
                </a:solidFill>
                <a:latin typeface="Arial" panose="020B0604020202020204" pitchFamily="34" charset="0"/>
                <a:cs typeface="Arial" panose="020B0604020202020204" pitchFamily="34" charset="0"/>
              </a:rPr>
              <a:t>RE ALL FOSSILS OLD? </a:t>
            </a:r>
            <a:br>
              <a:rPr lang="en" sz="3700" dirty="0">
                <a:solidFill>
                  <a:srgbClr val="0070C0"/>
                </a:solidFill>
                <a:latin typeface="Arial" panose="020B0604020202020204" pitchFamily="34" charset="0"/>
                <a:cs typeface="Arial" panose="020B0604020202020204" pitchFamily="34" charset="0"/>
              </a:rPr>
            </a:br>
            <a:r>
              <a:rPr lang="en" sz="3700" dirty="0">
                <a:solidFill>
                  <a:srgbClr val="0070C0"/>
                </a:solidFill>
                <a:latin typeface="Arial" panose="020B0604020202020204" pitchFamily="34" charset="0"/>
                <a:cs typeface="Arial" panose="020B0604020202020204" pitchFamily="34" charset="0"/>
              </a:rPr>
              <a:t>ARE THEY EASY TO FIND?</a:t>
            </a:r>
            <a:endParaRPr lang="en-US" sz="3700" dirty="0">
              <a:solidFill>
                <a:srgbClr val="0070C0"/>
              </a:solidFill>
              <a:latin typeface="Arial" panose="020B0604020202020204" pitchFamily="34" charset="0"/>
              <a:cs typeface="Arial" panose="020B0604020202020204" pitchFamily="34" charset="0"/>
            </a:endParaRPr>
          </a:p>
        </p:txBody>
      </p:sp>
      <p:sp>
        <p:nvSpPr>
          <p:cNvPr id="36" name="Freeform: Shape 35">
            <a:extLst>
              <a:ext uri="{FF2B5EF4-FFF2-40B4-BE49-F238E27FC236}">
                <a16:creationId xmlns:a16="http://schemas.microsoft.com/office/drawing/2014/main" id="{ACFBE0E5-5C6B-FAD8-37C2-40D803A8A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6C6BA47-06D0-0204-6ECE-64B37D8AE294}"/>
              </a:ext>
            </a:extLst>
          </p:cNvPr>
          <p:cNvSpPr>
            <a:spLocks noGrp="1"/>
          </p:cNvSpPr>
          <p:nvPr>
            <p:ph idx="1"/>
          </p:nvPr>
        </p:nvSpPr>
        <p:spPr>
          <a:xfrm>
            <a:off x="5099241" y="821654"/>
            <a:ext cx="6672028" cy="6491539"/>
          </a:xfrm>
        </p:spPr>
        <p:txBody>
          <a:bodyPr vert="horz" lIns="91440" tIns="45720" rIns="91440" bIns="45720" rtlCol="0" anchor="t">
            <a:noAutofit/>
          </a:bodyPr>
          <a:lstStyle/>
          <a:p>
            <a:pPr marL="643255" indent="-456565" fontAlgn="base"/>
            <a:r>
              <a:rPr lang="en-US" sz="2400" dirty="0">
                <a:latin typeface="Arial" panose="020B0604020202020204" pitchFamily="34" charset="0"/>
                <a:ea typeface="Tahoma"/>
                <a:cs typeface="Arial" panose="020B0604020202020204" pitchFamily="34" charset="0"/>
              </a:rPr>
              <a:t>Fossils are old! Greater than 10,000 years old – hundreds of millions of years old, some even billions of years old.</a:t>
            </a:r>
          </a:p>
          <a:p>
            <a:pPr marL="643255" indent="-456565" fontAlgn="base"/>
            <a:endParaRPr lang="en-US" sz="2400" dirty="0">
              <a:latin typeface="Arial" panose="020B0604020202020204" pitchFamily="34" charset="0"/>
              <a:ea typeface="Tahoma" panose="020B0604030504040204" pitchFamily="34" charset="0"/>
              <a:cs typeface="Arial" panose="020B0604020202020204" pitchFamily="34" charset="0"/>
            </a:endParaRPr>
          </a:p>
          <a:p>
            <a:pPr marL="643255" indent="-456565" fontAlgn="base"/>
            <a:r>
              <a:rPr lang="en-US" sz="2400" dirty="0">
                <a:latin typeface="Arial" panose="020B0604020202020204" pitchFamily="34" charset="0"/>
                <a:ea typeface="Tahoma"/>
                <a:cs typeface="Arial" panose="020B0604020202020204" pitchFamily="34" charset="0"/>
              </a:rPr>
              <a:t>They are usually found in rock layers (sedimentary rocks).</a:t>
            </a:r>
          </a:p>
          <a:p>
            <a:pPr marL="186690" indent="0" fontAlgn="base">
              <a:buNone/>
            </a:pPr>
            <a:endParaRPr lang="en-US" dirty="0">
              <a:latin typeface="Arial" panose="020B0604020202020204" pitchFamily="34" charset="0"/>
              <a:ea typeface="Tahoma" panose="020B0604030504040204" pitchFamily="34" charset="0"/>
              <a:cs typeface="Arial" panose="020B0604020202020204" pitchFamily="34" charset="0"/>
            </a:endParaRPr>
          </a:p>
          <a:p>
            <a:pPr marL="643255" indent="-456565" fontAlgn="base"/>
            <a:r>
              <a:rPr lang="en-US" sz="2400" dirty="0">
                <a:latin typeface="Arial" panose="020B0604020202020204" pitchFamily="34" charset="0"/>
                <a:ea typeface="Tahoma"/>
                <a:cs typeface="Arial" panose="020B0604020202020204" pitchFamily="34" charset="0"/>
              </a:rPr>
              <a:t>They are rare! A tiny percentage of living things become fossils when they die, and most are never found.</a:t>
            </a:r>
          </a:p>
          <a:p>
            <a:pPr marL="643255" indent="-456565" fontAlgn="base"/>
            <a:endParaRPr lang="en-US" sz="2400" dirty="0">
              <a:latin typeface="Arial" panose="020B0604020202020204" pitchFamily="34" charset="0"/>
              <a:ea typeface="Tahoma" panose="020B0604030504040204" pitchFamily="34" charset="0"/>
              <a:cs typeface="Arial" panose="020B0604020202020204" pitchFamily="34" charset="0"/>
            </a:endParaRPr>
          </a:p>
          <a:p>
            <a:pPr marL="643255" indent="-456565" fontAlgn="base"/>
            <a:r>
              <a:rPr lang="en-US" sz="2400" dirty="0">
                <a:latin typeface="Arial" panose="020B0604020202020204" pitchFamily="34" charset="0"/>
                <a:ea typeface="Tahoma"/>
                <a:cs typeface="Arial" panose="020B0604020202020204" pitchFamily="34" charset="0"/>
              </a:rPr>
              <a:t>Organisms are more likely to be fossilized if they died along or inside a waterbody like a lake or ocean or had a rapid burial like a mudslide.</a:t>
            </a:r>
          </a:p>
          <a:p>
            <a:endParaRPr lang="en-US" sz="2400" dirty="0">
              <a:latin typeface="Arial" panose="020B0604020202020204" pitchFamily="34" charset="0"/>
              <a:cs typeface="Arial" panose="020B0604020202020204" pitchFamily="34" charset="0"/>
            </a:endParaRPr>
          </a:p>
        </p:txBody>
      </p:sp>
      <p:sp>
        <p:nvSpPr>
          <p:cNvPr id="37" name="Arc 36">
            <a:extLst>
              <a:ext uri="{FF2B5EF4-FFF2-40B4-BE49-F238E27FC236}">
                <a16:creationId xmlns:a16="http://schemas.microsoft.com/office/drawing/2014/main" id="{8C556416-2AF2-9AD6-F7D9-DE6952C2D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6" name="Google Shape;1915;p41">
            <a:extLst>
              <a:ext uri="{FF2B5EF4-FFF2-40B4-BE49-F238E27FC236}">
                <a16:creationId xmlns:a16="http://schemas.microsoft.com/office/drawing/2014/main" id="{208D0CC2-5B73-AC20-C780-28ADC4FC1450}"/>
              </a:ext>
              <a:ext uri="{C183D7F6-B498-43B3-948B-1728B52AA6E4}">
                <adec:decorative xmlns:adec="http://schemas.microsoft.com/office/drawing/2017/decorative" val="1"/>
              </a:ext>
            </a:extLst>
          </p:cNvPr>
          <p:cNvGrpSpPr/>
          <p:nvPr/>
        </p:nvGrpSpPr>
        <p:grpSpPr>
          <a:xfrm>
            <a:off x="698353" y="4632924"/>
            <a:ext cx="2079571" cy="1626398"/>
            <a:chOff x="2152097" y="2968239"/>
            <a:chExt cx="299413" cy="246291"/>
          </a:xfrm>
        </p:grpSpPr>
        <p:sp>
          <p:nvSpPr>
            <p:cNvPr id="7" name="Google Shape;1916;p41">
              <a:extLst>
                <a:ext uri="{FF2B5EF4-FFF2-40B4-BE49-F238E27FC236}">
                  <a16:creationId xmlns:a16="http://schemas.microsoft.com/office/drawing/2014/main" id="{B77681B8-3EE8-20E4-F767-717D26DBB883}"/>
                </a:ext>
              </a:extLst>
            </p:cNvPr>
            <p:cNvSpPr/>
            <p:nvPr/>
          </p:nvSpPr>
          <p:spPr>
            <a:xfrm>
              <a:off x="2157127" y="2968239"/>
              <a:ext cx="294383" cy="244573"/>
            </a:xfrm>
            <a:custGeom>
              <a:avLst/>
              <a:gdLst/>
              <a:ahLst/>
              <a:cxnLst/>
              <a:rect l="l" t="t" r="r" b="b"/>
              <a:pathLst>
                <a:path w="4799" h="3987" extrusionOk="0">
                  <a:moveTo>
                    <a:pt x="1238" y="2172"/>
                  </a:moveTo>
                  <a:cubicBezTo>
                    <a:pt x="1238" y="2172"/>
                    <a:pt x="1623" y="2104"/>
                    <a:pt x="1733" y="2007"/>
                  </a:cubicBezTo>
                  <a:cubicBezTo>
                    <a:pt x="1842" y="1925"/>
                    <a:pt x="2722" y="1320"/>
                    <a:pt x="2887" y="1100"/>
                  </a:cubicBezTo>
                  <a:cubicBezTo>
                    <a:pt x="3066" y="895"/>
                    <a:pt x="3134" y="716"/>
                    <a:pt x="3149" y="633"/>
                  </a:cubicBezTo>
                  <a:cubicBezTo>
                    <a:pt x="3176" y="551"/>
                    <a:pt x="3217" y="98"/>
                    <a:pt x="3561" y="56"/>
                  </a:cubicBezTo>
                  <a:cubicBezTo>
                    <a:pt x="3904" y="1"/>
                    <a:pt x="3946" y="290"/>
                    <a:pt x="3863" y="455"/>
                  </a:cubicBezTo>
                  <a:cubicBezTo>
                    <a:pt x="3781" y="633"/>
                    <a:pt x="3684" y="908"/>
                    <a:pt x="3836" y="950"/>
                  </a:cubicBezTo>
                  <a:cubicBezTo>
                    <a:pt x="3987" y="990"/>
                    <a:pt x="4344" y="688"/>
                    <a:pt x="4578" y="950"/>
                  </a:cubicBezTo>
                  <a:cubicBezTo>
                    <a:pt x="4798" y="1197"/>
                    <a:pt x="4701" y="1527"/>
                    <a:pt x="4344" y="1595"/>
                  </a:cubicBezTo>
                  <a:cubicBezTo>
                    <a:pt x="3973" y="1650"/>
                    <a:pt x="3299" y="1884"/>
                    <a:pt x="2929" y="2077"/>
                  </a:cubicBezTo>
                  <a:cubicBezTo>
                    <a:pt x="2571" y="2269"/>
                    <a:pt x="1774" y="2791"/>
                    <a:pt x="1554" y="3094"/>
                  </a:cubicBezTo>
                  <a:cubicBezTo>
                    <a:pt x="1334" y="3382"/>
                    <a:pt x="1430" y="3754"/>
                    <a:pt x="1265" y="3863"/>
                  </a:cubicBezTo>
                  <a:cubicBezTo>
                    <a:pt x="1087" y="3959"/>
                    <a:pt x="647" y="3987"/>
                    <a:pt x="675" y="3671"/>
                  </a:cubicBezTo>
                  <a:cubicBezTo>
                    <a:pt x="702" y="3354"/>
                    <a:pt x="935" y="3149"/>
                    <a:pt x="757" y="3025"/>
                  </a:cubicBezTo>
                  <a:cubicBezTo>
                    <a:pt x="565" y="2887"/>
                    <a:pt x="345" y="3080"/>
                    <a:pt x="180" y="2695"/>
                  </a:cubicBezTo>
                  <a:cubicBezTo>
                    <a:pt x="1" y="2324"/>
                    <a:pt x="166" y="2159"/>
                    <a:pt x="510" y="2145"/>
                  </a:cubicBezTo>
                  <a:cubicBezTo>
                    <a:pt x="840" y="2117"/>
                    <a:pt x="1238" y="2172"/>
                    <a:pt x="1238" y="2172"/>
                  </a:cubicBezTo>
                  <a:close/>
                </a:path>
              </a:pathLst>
            </a:custGeom>
            <a:solidFill>
              <a:srgbClr val="FCD39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8" name="Google Shape;1917;p41">
              <a:extLst>
                <a:ext uri="{FF2B5EF4-FFF2-40B4-BE49-F238E27FC236}">
                  <a16:creationId xmlns:a16="http://schemas.microsoft.com/office/drawing/2014/main" id="{5018607B-5B6B-B1D9-7FFF-04C21A4EC67B}"/>
                </a:ext>
              </a:extLst>
            </p:cNvPr>
            <p:cNvSpPr/>
            <p:nvPr/>
          </p:nvSpPr>
          <p:spPr>
            <a:xfrm>
              <a:off x="2331709" y="2968239"/>
              <a:ext cx="118882" cy="96185"/>
            </a:xfrm>
            <a:custGeom>
              <a:avLst/>
              <a:gdLst/>
              <a:ahLst/>
              <a:cxnLst/>
              <a:rect l="l" t="t" r="r" b="b"/>
              <a:pathLst>
                <a:path w="1938" h="1568" extrusionOk="0">
                  <a:moveTo>
                    <a:pt x="0" y="1142"/>
                  </a:moveTo>
                  <a:lnTo>
                    <a:pt x="0" y="1142"/>
                  </a:lnTo>
                  <a:close/>
                  <a:moveTo>
                    <a:pt x="233" y="812"/>
                  </a:moveTo>
                  <a:cubicBezTo>
                    <a:pt x="275" y="730"/>
                    <a:pt x="303" y="661"/>
                    <a:pt x="303" y="633"/>
                  </a:cubicBezTo>
                  <a:cubicBezTo>
                    <a:pt x="330" y="551"/>
                    <a:pt x="371" y="98"/>
                    <a:pt x="715" y="56"/>
                  </a:cubicBezTo>
                  <a:cubicBezTo>
                    <a:pt x="1058" y="1"/>
                    <a:pt x="1100" y="290"/>
                    <a:pt x="1017" y="455"/>
                  </a:cubicBezTo>
                  <a:cubicBezTo>
                    <a:pt x="935" y="633"/>
                    <a:pt x="838" y="908"/>
                    <a:pt x="990" y="950"/>
                  </a:cubicBezTo>
                  <a:cubicBezTo>
                    <a:pt x="1141" y="990"/>
                    <a:pt x="1498" y="688"/>
                    <a:pt x="1732" y="950"/>
                  </a:cubicBezTo>
                  <a:cubicBezTo>
                    <a:pt x="1925" y="1170"/>
                    <a:pt x="1870" y="1458"/>
                    <a:pt x="1608" y="1568"/>
                  </a:cubicBezTo>
                  <a:cubicBezTo>
                    <a:pt x="1800" y="1430"/>
                    <a:pt x="1938" y="1238"/>
                    <a:pt x="1732" y="1032"/>
                  </a:cubicBezTo>
                  <a:cubicBezTo>
                    <a:pt x="1525" y="825"/>
                    <a:pt x="1058" y="1128"/>
                    <a:pt x="893" y="1005"/>
                  </a:cubicBezTo>
                  <a:cubicBezTo>
                    <a:pt x="728" y="895"/>
                    <a:pt x="825" y="620"/>
                    <a:pt x="866" y="482"/>
                  </a:cubicBezTo>
                  <a:cubicBezTo>
                    <a:pt x="907" y="345"/>
                    <a:pt x="935" y="180"/>
                    <a:pt x="825" y="153"/>
                  </a:cubicBezTo>
                  <a:cubicBezTo>
                    <a:pt x="701" y="125"/>
                    <a:pt x="550" y="193"/>
                    <a:pt x="385" y="523"/>
                  </a:cubicBezTo>
                  <a:cubicBezTo>
                    <a:pt x="343" y="633"/>
                    <a:pt x="288" y="730"/>
                    <a:pt x="233" y="812"/>
                  </a:cubicBezTo>
                  <a:close/>
                </a:path>
              </a:pathLst>
            </a:custGeom>
            <a:solidFill>
              <a:srgbClr val="FDE0B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9" name="Google Shape;1918;p41">
              <a:extLst>
                <a:ext uri="{FF2B5EF4-FFF2-40B4-BE49-F238E27FC236}">
                  <a16:creationId xmlns:a16="http://schemas.microsoft.com/office/drawing/2014/main" id="{59A24565-4A85-0CCF-82B1-2E4F6C816BFB}"/>
                </a:ext>
              </a:extLst>
            </p:cNvPr>
            <p:cNvSpPr/>
            <p:nvPr/>
          </p:nvSpPr>
          <p:spPr>
            <a:xfrm>
              <a:off x="2152097" y="3087183"/>
              <a:ext cx="118084" cy="127347"/>
            </a:xfrm>
            <a:custGeom>
              <a:avLst/>
              <a:gdLst/>
              <a:ahLst/>
              <a:cxnLst/>
              <a:rect l="l" t="t" r="r" b="b"/>
              <a:pathLst>
                <a:path w="1925" h="2076" extrusionOk="0">
                  <a:moveTo>
                    <a:pt x="1334" y="233"/>
                  </a:moveTo>
                  <a:cubicBezTo>
                    <a:pt x="1389" y="220"/>
                    <a:pt x="1719" y="151"/>
                    <a:pt x="1815" y="68"/>
                  </a:cubicBezTo>
                  <a:cubicBezTo>
                    <a:pt x="1842" y="55"/>
                    <a:pt x="1870" y="28"/>
                    <a:pt x="1924" y="0"/>
                  </a:cubicBezTo>
                  <a:cubicBezTo>
                    <a:pt x="1924" y="0"/>
                    <a:pt x="1829" y="151"/>
                    <a:pt x="1554" y="220"/>
                  </a:cubicBezTo>
                  <a:cubicBezTo>
                    <a:pt x="1526" y="233"/>
                    <a:pt x="1444" y="233"/>
                    <a:pt x="1334" y="233"/>
                  </a:cubicBezTo>
                  <a:close/>
                  <a:moveTo>
                    <a:pt x="1457" y="1650"/>
                  </a:moveTo>
                  <a:cubicBezTo>
                    <a:pt x="1375" y="1924"/>
                    <a:pt x="1059" y="2075"/>
                    <a:pt x="907" y="1897"/>
                  </a:cubicBezTo>
                  <a:cubicBezTo>
                    <a:pt x="742" y="1705"/>
                    <a:pt x="962" y="1333"/>
                    <a:pt x="990" y="1250"/>
                  </a:cubicBezTo>
                  <a:cubicBezTo>
                    <a:pt x="1004" y="1168"/>
                    <a:pt x="1197" y="907"/>
                    <a:pt x="1100" y="825"/>
                  </a:cubicBezTo>
                  <a:cubicBezTo>
                    <a:pt x="1004" y="742"/>
                    <a:pt x="729" y="948"/>
                    <a:pt x="482" y="715"/>
                  </a:cubicBezTo>
                  <a:cubicBezTo>
                    <a:pt x="0" y="261"/>
                    <a:pt x="852" y="248"/>
                    <a:pt x="1320" y="233"/>
                  </a:cubicBezTo>
                  <a:cubicBezTo>
                    <a:pt x="1252" y="220"/>
                    <a:pt x="894" y="178"/>
                    <a:pt x="592" y="206"/>
                  </a:cubicBezTo>
                  <a:cubicBezTo>
                    <a:pt x="248" y="220"/>
                    <a:pt x="83" y="385"/>
                    <a:pt x="262" y="756"/>
                  </a:cubicBezTo>
                  <a:cubicBezTo>
                    <a:pt x="427" y="1141"/>
                    <a:pt x="647" y="948"/>
                    <a:pt x="839" y="1086"/>
                  </a:cubicBezTo>
                  <a:cubicBezTo>
                    <a:pt x="1017" y="1210"/>
                    <a:pt x="784" y="1415"/>
                    <a:pt x="757" y="1732"/>
                  </a:cubicBezTo>
                  <a:cubicBezTo>
                    <a:pt x="729" y="2048"/>
                    <a:pt x="1169" y="2020"/>
                    <a:pt x="1347" y="1924"/>
                  </a:cubicBezTo>
                  <a:cubicBezTo>
                    <a:pt x="1416" y="1870"/>
                    <a:pt x="1444" y="1773"/>
                    <a:pt x="1457" y="1650"/>
                  </a:cubicBezTo>
                  <a:close/>
                </a:path>
              </a:pathLst>
            </a:custGeom>
            <a:solidFill>
              <a:srgbClr val="FDE0B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0" name="Google Shape;1919;p41">
              <a:extLst>
                <a:ext uri="{FF2B5EF4-FFF2-40B4-BE49-F238E27FC236}">
                  <a16:creationId xmlns:a16="http://schemas.microsoft.com/office/drawing/2014/main" id="{FBD1168B-1607-1622-A34F-54B000FA0277}"/>
                </a:ext>
              </a:extLst>
            </p:cNvPr>
            <p:cNvSpPr/>
            <p:nvPr/>
          </p:nvSpPr>
          <p:spPr>
            <a:xfrm>
              <a:off x="2219513" y="2986826"/>
              <a:ext cx="205804" cy="199915"/>
            </a:xfrm>
            <a:custGeom>
              <a:avLst/>
              <a:gdLst/>
              <a:ahLst/>
              <a:cxnLst/>
              <a:rect l="l" t="t" r="r" b="b"/>
              <a:pathLst>
                <a:path w="3355" h="3259" extrusionOk="0">
                  <a:moveTo>
                    <a:pt x="565" y="1924"/>
                  </a:moveTo>
                  <a:cubicBezTo>
                    <a:pt x="565" y="1924"/>
                    <a:pt x="1280" y="1581"/>
                    <a:pt x="1637" y="1237"/>
                  </a:cubicBezTo>
                  <a:cubicBezTo>
                    <a:pt x="2007" y="907"/>
                    <a:pt x="2090" y="812"/>
                    <a:pt x="2145" y="674"/>
                  </a:cubicBezTo>
                  <a:cubicBezTo>
                    <a:pt x="2200" y="522"/>
                    <a:pt x="2379" y="0"/>
                    <a:pt x="2544" y="42"/>
                  </a:cubicBezTo>
                  <a:cubicBezTo>
                    <a:pt x="2722" y="69"/>
                    <a:pt x="2282" y="687"/>
                    <a:pt x="2557" y="812"/>
                  </a:cubicBezTo>
                  <a:cubicBezTo>
                    <a:pt x="2819" y="935"/>
                    <a:pt x="3259" y="660"/>
                    <a:pt x="3299" y="894"/>
                  </a:cubicBezTo>
                  <a:cubicBezTo>
                    <a:pt x="3341" y="1127"/>
                    <a:pt x="3354" y="1032"/>
                    <a:pt x="2695" y="1279"/>
                  </a:cubicBezTo>
                  <a:cubicBezTo>
                    <a:pt x="2049" y="1526"/>
                    <a:pt x="1637" y="1719"/>
                    <a:pt x="1238" y="1911"/>
                  </a:cubicBezTo>
                  <a:cubicBezTo>
                    <a:pt x="840" y="2089"/>
                    <a:pt x="620" y="2309"/>
                    <a:pt x="523" y="2529"/>
                  </a:cubicBezTo>
                  <a:cubicBezTo>
                    <a:pt x="413" y="2736"/>
                    <a:pt x="386" y="3106"/>
                    <a:pt x="193" y="3189"/>
                  </a:cubicBezTo>
                  <a:cubicBezTo>
                    <a:pt x="1" y="3258"/>
                    <a:pt x="70" y="2681"/>
                    <a:pt x="317" y="2406"/>
                  </a:cubicBezTo>
                  <a:cubicBezTo>
                    <a:pt x="551" y="2117"/>
                    <a:pt x="413" y="1952"/>
                    <a:pt x="565" y="1924"/>
                  </a:cubicBezTo>
                  <a:close/>
                </a:path>
              </a:pathLst>
            </a:custGeom>
            <a:solidFill>
              <a:srgbClr val="FDE0B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grpSp>
        <p:nvGrpSpPr>
          <p:cNvPr id="11" name="Google Shape;1920;p41">
            <a:extLst>
              <a:ext uri="{FF2B5EF4-FFF2-40B4-BE49-F238E27FC236}">
                <a16:creationId xmlns:a16="http://schemas.microsoft.com/office/drawing/2014/main" id="{7BD18841-6C09-CFA7-24C5-E01FB2A9EA76}"/>
              </a:ext>
              <a:ext uri="{C183D7F6-B498-43B3-948B-1728B52AA6E4}">
                <adec:decorative xmlns:adec="http://schemas.microsoft.com/office/drawing/2017/decorative" val="1"/>
              </a:ext>
            </a:extLst>
          </p:cNvPr>
          <p:cNvGrpSpPr/>
          <p:nvPr/>
        </p:nvGrpSpPr>
        <p:grpSpPr>
          <a:xfrm>
            <a:off x="698353" y="3092846"/>
            <a:ext cx="1974510" cy="1615054"/>
            <a:chOff x="2152097" y="2968239"/>
            <a:chExt cx="299413" cy="246291"/>
          </a:xfrm>
        </p:grpSpPr>
        <p:sp>
          <p:nvSpPr>
            <p:cNvPr id="12" name="Google Shape;1921;p41">
              <a:extLst>
                <a:ext uri="{FF2B5EF4-FFF2-40B4-BE49-F238E27FC236}">
                  <a16:creationId xmlns:a16="http://schemas.microsoft.com/office/drawing/2014/main" id="{0FF9C2B3-A05D-AED8-79F9-6EB292B7F015}"/>
                </a:ext>
              </a:extLst>
            </p:cNvPr>
            <p:cNvSpPr/>
            <p:nvPr/>
          </p:nvSpPr>
          <p:spPr>
            <a:xfrm>
              <a:off x="2157127" y="2968239"/>
              <a:ext cx="294383" cy="244573"/>
            </a:xfrm>
            <a:custGeom>
              <a:avLst/>
              <a:gdLst/>
              <a:ahLst/>
              <a:cxnLst/>
              <a:rect l="l" t="t" r="r" b="b"/>
              <a:pathLst>
                <a:path w="4799" h="3987" extrusionOk="0">
                  <a:moveTo>
                    <a:pt x="1238" y="2172"/>
                  </a:moveTo>
                  <a:cubicBezTo>
                    <a:pt x="1238" y="2172"/>
                    <a:pt x="1623" y="2104"/>
                    <a:pt x="1733" y="2007"/>
                  </a:cubicBezTo>
                  <a:cubicBezTo>
                    <a:pt x="1842" y="1925"/>
                    <a:pt x="2722" y="1320"/>
                    <a:pt x="2887" y="1100"/>
                  </a:cubicBezTo>
                  <a:cubicBezTo>
                    <a:pt x="3066" y="895"/>
                    <a:pt x="3134" y="716"/>
                    <a:pt x="3149" y="633"/>
                  </a:cubicBezTo>
                  <a:cubicBezTo>
                    <a:pt x="3176" y="551"/>
                    <a:pt x="3217" y="98"/>
                    <a:pt x="3561" y="56"/>
                  </a:cubicBezTo>
                  <a:cubicBezTo>
                    <a:pt x="3904" y="1"/>
                    <a:pt x="3946" y="290"/>
                    <a:pt x="3863" y="455"/>
                  </a:cubicBezTo>
                  <a:cubicBezTo>
                    <a:pt x="3781" y="633"/>
                    <a:pt x="3684" y="908"/>
                    <a:pt x="3836" y="950"/>
                  </a:cubicBezTo>
                  <a:cubicBezTo>
                    <a:pt x="3987" y="990"/>
                    <a:pt x="4344" y="688"/>
                    <a:pt x="4578" y="950"/>
                  </a:cubicBezTo>
                  <a:cubicBezTo>
                    <a:pt x="4798" y="1197"/>
                    <a:pt x="4701" y="1527"/>
                    <a:pt x="4344" y="1595"/>
                  </a:cubicBezTo>
                  <a:cubicBezTo>
                    <a:pt x="3973" y="1650"/>
                    <a:pt x="3299" y="1884"/>
                    <a:pt x="2929" y="2077"/>
                  </a:cubicBezTo>
                  <a:cubicBezTo>
                    <a:pt x="2571" y="2269"/>
                    <a:pt x="1774" y="2791"/>
                    <a:pt x="1554" y="3094"/>
                  </a:cubicBezTo>
                  <a:cubicBezTo>
                    <a:pt x="1334" y="3382"/>
                    <a:pt x="1430" y="3754"/>
                    <a:pt x="1265" y="3863"/>
                  </a:cubicBezTo>
                  <a:cubicBezTo>
                    <a:pt x="1087" y="3959"/>
                    <a:pt x="647" y="3987"/>
                    <a:pt x="675" y="3671"/>
                  </a:cubicBezTo>
                  <a:cubicBezTo>
                    <a:pt x="702" y="3354"/>
                    <a:pt x="935" y="3149"/>
                    <a:pt x="757" y="3025"/>
                  </a:cubicBezTo>
                  <a:cubicBezTo>
                    <a:pt x="565" y="2887"/>
                    <a:pt x="345" y="3080"/>
                    <a:pt x="180" y="2695"/>
                  </a:cubicBezTo>
                  <a:cubicBezTo>
                    <a:pt x="1" y="2324"/>
                    <a:pt x="166" y="2159"/>
                    <a:pt x="510" y="2145"/>
                  </a:cubicBezTo>
                  <a:cubicBezTo>
                    <a:pt x="840" y="2117"/>
                    <a:pt x="1238" y="2172"/>
                    <a:pt x="1238" y="2172"/>
                  </a:cubicBezTo>
                  <a:close/>
                </a:path>
              </a:pathLst>
            </a:custGeom>
            <a:solidFill>
              <a:srgbClr val="FCD39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3" name="Google Shape;1922;p41">
              <a:extLst>
                <a:ext uri="{FF2B5EF4-FFF2-40B4-BE49-F238E27FC236}">
                  <a16:creationId xmlns:a16="http://schemas.microsoft.com/office/drawing/2014/main" id="{3EF1D671-C927-3DB2-9B20-7D68FF7CA94D}"/>
                </a:ext>
              </a:extLst>
            </p:cNvPr>
            <p:cNvSpPr/>
            <p:nvPr/>
          </p:nvSpPr>
          <p:spPr>
            <a:xfrm>
              <a:off x="2331709" y="2968239"/>
              <a:ext cx="118882" cy="96185"/>
            </a:xfrm>
            <a:custGeom>
              <a:avLst/>
              <a:gdLst/>
              <a:ahLst/>
              <a:cxnLst/>
              <a:rect l="l" t="t" r="r" b="b"/>
              <a:pathLst>
                <a:path w="1938" h="1568" extrusionOk="0">
                  <a:moveTo>
                    <a:pt x="0" y="1142"/>
                  </a:moveTo>
                  <a:lnTo>
                    <a:pt x="0" y="1142"/>
                  </a:lnTo>
                  <a:close/>
                  <a:moveTo>
                    <a:pt x="233" y="812"/>
                  </a:moveTo>
                  <a:cubicBezTo>
                    <a:pt x="275" y="730"/>
                    <a:pt x="303" y="661"/>
                    <a:pt x="303" y="633"/>
                  </a:cubicBezTo>
                  <a:cubicBezTo>
                    <a:pt x="330" y="551"/>
                    <a:pt x="371" y="98"/>
                    <a:pt x="715" y="56"/>
                  </a:cubicBezTo>
                  <a:cubicBezTo>
                    <a:pt x="1058" y="1"/>
                    <a:pt x="1100" y="290"/>
                    <a:pt x="1017" y="455"/>
                  </a:cubicBezTo>
                  <a:cubicBezTo>
                    <a:pt x="935" y="633"/>
                    <a:pt x="838" y="908"/>
                    <a:pt x="990" y="950"/>
                  </a:cubicBezTo>
                  <a:cubicBezTo>
                    <a:pt x="1141" y="990"/>
                    <a:pt x="1498" y="688"/>
                    <a:pt x="1732" y="950"/>
                  </a:cubicBezTo>
                  <a:cubicBezTo>
                    <a:pt x="1925" y="1170"/>
                    <a:pt x="1870" y="1458"/>
                    <a:pt x="1608" y="1568"/>
                  </a:cubicBezTo>
                  <a:cubicBezTo>
                    <a:pt x="1800" y="1430"/>
                    <a:pt x="1938" y="1238"/>
                    <a:pt x="1732" y="1032"/>
                  </a:cubicBezTo>
                  <a:cubicBezTo>
                    <a:pt x="1525" y="825"/>
                    <a:pt x="1058" y="1128"/>
                    <a:pt x="893" y="1005"/>
                  </a:cubicBezTo>
                  <a:cubicBezTo>
                    <a:pt x="728" y="895"/>
                    <a:pt x="825" y="620"/>
                    <a:pt x="866" y="482"/>
                  </a:cubicBezTo>
                  <a:cubicBezTo>
                    <a:pt x="907" y="345"/>
                    <a:pt x="935" y="180"/>
                    <a:pt x="825" y="153"/>
                  </a:cubicBezTo>
                  <a:cubicBezTo>
                    <a:pt x="701" y="125"/>
                    <a:pt x="550" y="193"/>
                    <a:pt x="385" y="523"/>
                  </a:cubicBezTo>
                  <a:cubicBezTo>
                    <a:pt x="343" y="633"/>
                    <a:pt x="288" y="730"/>
                    <a:pt x="233" y="812"/>
                  </a:cubicBezTo>
                  <a:close/>
                </a:path>
              </a:pathLst>
            </a:custGeom>
            <a:solidFill>
              <a:srgbClr val="FDE0B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4" name="Google Shape;1923;p41">
              <a:extLst>
                <a:ext uri="{FF2B5EF4-FFF2-40B4-BE49-F238E27FC236}">
                  <a16:creationId xmlns:a16="http://schemas.microsoft.com/office/drawing/2014/main" id="{23D0548D-E126-4F47-B962-25FD3FA8B74A}"/>
                </a:ext>
              </a:extLst>
            </p:cNvPr>
            <p:cNvSpPr/>
            <p:nvPr/>
          </p:nvSpPr>
          <p:spPr>
            <a:xfrm>
              <a:off x="2152097" y="3087183"/>
              <a:ext cx="118084" cy="127347"/>
            </a:xfrm>
            <a:custGeom>
              <a:avLst/>
              <a:gdLst/>
              <a:ahLst/>
              <a:cxnLst/>
              <a:rect l="l" t="t" r="r" b="b"/>
              <a:pathLst>
                <a:path w="1925" h="2076" extrusionOk="0">
                  <a:moveTo>
                    <a:pt x="1334" y="233"/>
                  </a:moveTo>
                  <a:cubicBezTo>
                    <a:pt x="1389" y="220"/>
                    <a:pt x="1719" y="151"/>
                    <a:pt x="1815" y="68"/>
                  </a:cubicBezTo>
                  <a:cubicBezTo>
                    <a:pt x="1842" y="55"/>
                    <a:pt x="1870" y="28"/>
                    <a:pt x="1924" y="0"/>
                  </a:cubicBezTo>
                  <a:cubicBezTo>
                    <a:pt x="1924" y="0"/>
                    <a:pt x="1829" y="151"/>
                    <a:pt x="1554" y="220"/>
                  </a:cubicBezTo>
                  <a:cubicBezTo>
                    <a:pt x="1526" y="233"/>
                    <a:pt x="1444" y="233"/>
                    <a:pt x="1334" y="233"/>
                  </a:cubicBezTo>
                  <a:close/>
                  <a:moveTo>
                    <a:pt x="1457" y="1650"/>
                  </a:moveTo>
                  <a:cubicBezTo>
                    <a:pt x="1375" y="1924"/>
                    <a:pt x="1059" y="2075"/>
                    <a:pt x="907" y="1897"/>
                  </a:cubicBezTo>
                  <a:cubicBezTo>
                    <a:pt x="742" y="1705"/>
                    <a:pt x="962" y="1333"/>
                    <a:pt x="990" y="1250"/>
                  </a:cubicBezTo>
                  <a:cubicBezTo>
                    <a:pt x="1004" y="1168"/>
                    <a:pt x="1197" y="907"/>
                    <a:pt x="1100" y="825"/>
                  </a:cubicBezTo>
                  <a:cubicBezTo>
                    <a:pt x="1004" y="742"/>
                    <a:pt x="729" y="948"/>
                    <a:pt x="482" y="715"/>
                  </a:cubicBezTo>
                  <a:cubicBezTo>
                    <a:pt x="0" y="261"/>
                    <a:pt x="852" y="248"/>
                    <a:pt x="1320" y="233"/>
                  </a:cubicBezTo>
                  <a:cubicBezTo>
                    <a:pt x="1252" y="220"/>
                    <a:pt x="894" y="178"/>
                    <a:pt x="592" y="206"/>
                  </a:cubicBezTo>
                  <a:cubicBezTo>
                    <a:pt x="248" y="220"/>
                    <a:pt x="83" y="385"/>
                    <a:pt x="262" y="756"/>
                  </a:cubicBezTo>
                  <a:cubicBezTo>
                    <a:pt x="427" y="1141"/>
                    <a:pt x="647" y="948"/>
                    <a:pt x="839" y="1086"/>
                  </a:cubicBezTo>
                  <a:cubicBezTo>
                    <a:pt x="1017" y="1210"/>
                    <a:pt x="784" y="1415"/>
                    <a:pt x="757" y="1732"/>
                  </a:cubicBezTo>
                  <a:cubicBezTo>
                    <a:pt x="729" y="2048"/>
                    <a:pt x="1169" y="2020"/>
                    <a:pt x="1347" y="1924"/>
                  </a:cubicBezTo>
                  <a:cubicBezTo>
                    <a:pt x="1416" y="1870"/>
                    <a:pt x="1444" y="1773"/>
                    <a:pt x="1457" y="1650"/>
                  </a:cubicBezTo>
                  <a:close/>
                </a:path>
              </a:pathLst>
            </a:custGeom>
            <a:solidFill>
              <a:srgbClr val="FDE0B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5" name="Google Shape;1924;p41">
              <a:extLst>
                <a:ext uri="{FF2B5EF4-FFF2-40B4-BE49-F238E27FC236}">
                  <a16:creationId xmlns:a16="http://schemas.microsoft.com/office/drawing/2014/main" id="{4C88C36D-B72E-DD45-C1AA-CB6CB2296577}"/>
                </a:ext>
              </a:extLst>
            </p:cNvPr>
            <p:cNvSpPr/>
            <p:nvPr/>
          </p:nvSpPr>
          <p:spPr>
            <a:xfrm>
              <a:off x="2219513" y="2986826"/>
              <a:ext cx="205804" cy="199915"/>
            </a:xfrm>
            <a:custGeom>
              <a:avLst/>
              <a:gdLst/>
              <a:ahLst/>
              <a:cxnLst/>
              <a:rect l="l" t="t" r="r" b="b"/>
              <a:pathLst>
                <a:path w="3355" h="3259" extrusionOk="0">
                  <a:moveTo>
                    <a:pt x="565" y="1924"/>
                  </a:moveTo>
                  <a:cubicBezTo>
                    <a:pt x="565" y="1924"/>
                    <a:pt x="1280" y="1581"/>
                    <a:pt x="1637" y="1237"/>
                  </a:cubicBezTo>
                  <a:cubicBezTo>
                    <a:pt x="2007" y="907"/>
                    <a:pt x="2090" y="812"/>
                    <a:pt x="2145" y="674"/>
                  </a:cubicBezTo>
                  <a:cubicBezTo>
                    <a:pt x="2200" y="522"/>
                    <a:pt x="2379" y="0"/>
                    <a:pt x="2544" y="42"/>
                  </a:cubicBezTo>
                  <a:cubicBezTo>
                    <a:pt x="2722" y="69"/>
                    <a:pt x="2282" y="687"/>
                    <a:pt x="2557" y="812"/>
                  </a:cubicBezTo>
                  <a:cubicBezTo>
                    <a:pt x="2819" y="935"/>
                    <a:pt x="3259" y="660"/>
                    <a:pt x="3299" y="894"/>
                  </a:cubicBezTo>
                  <a:cubicBezTo>
                    <a:pt x="3341" y="1127"/>
                    <a:pt x="3354" y="1032"/>
                    <a:pt x="2695" y="1279"/>
                  </a:cubicBezTo>
                  <a:cubicBezTo>
                    <a:pt x="2049" y="1526"/>
                    <a:pt x="1637" y="1719"/>
                    <a:pt x="1238" y="1911"/>
                  </a:cubicBezTo>
                  <a:cubicBezTo>
                    <a:pt x="840" y="2089"/>
                    <a:pt x="620" y="2309"/>
                    <a:pt x="523" y="2529"/>
                  </a:cubicBezTo>
                  <a:cubicBezTo>
                    <a:pt x="413" y="2736"/>
                    <a:pt x="386" y="3106"/>
                    <a:pt x="193" y="3189"/>
                  </a:cubicBezTo>
                  <a:cubicBezTo>
                    <a:pt x="1" y="3258"/>
                    <a:pt x="70" y="2681"/>
                    <a:pt x="317" y="2406"/>
                  </a:cubicBezTo>
                  <a:cubicBezTo>
                    <a:pt x="551" y="2117"/>
                    <a:pt x="413" y="1952"/>
                    <a:pt x="565" y="1924"/>
                  </a:cubicBezTo>
                  <a:close/>
                </a:path>
              </a:pathLst>
            </a:custGeom>
            <a:solidFill>
              <a:srgbClr val="FDE0B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53890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D08E6B-37E8-57F8-6522-46FEFB3F822C}"/>
              </a:ext>
            </a:extLst>
          </p:cNvPr>
          <p:cNvSpPr>
            <a:spLocks noGrp="1"/>
          </p:cNvSpPr>
          <p:nvPr>
            <p:ph type="title"/>
          </p:nvPr>
        </p:nvSpPr>
        <p:spPr>
          <a:xfrm>
            <a:off x="1582312" y="1396686"/>
            <a:ext cx="3240506" cy="4064628"/>
          </a:xfrm>
        </p:spPr>
        <p:txBody>
          <a:bodyPr>
            <a:normAutofit/>
          </a:bodyPr>
          <a:lstStyle/>
          <a:p>
            <a:r>
              <a:rPr lang="en-US" dirty="0">
                <a:solidFill>
                  <a:srgbClr val="FFFFFF"/>
                </a:solidFill>
                <a:latin typeface="Arial" panose="020B0604020202020204" pitchFamily="34" charset="0"/>
                <a:cs typeface="Arial" panose="020B0604020202020204" pitchFamily="34" charset="0"/>
              </a:rPr>
              <a:t>ARE ALL FOSSILS CREATED THE SAME WAY?</a:t>
            </a:r>
          </a:p>
        </p:txBody>
      </p:sp>
      <p:sp>
        <p:nvSpPr>
          <p:cNvPr id="26" name="Arc 25">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5732837-C28C-40FA-2A7B-444FEFAB5CAD}"/>
              </a:ext>
              <a:ext uri="{C183D7F6-B498-43B3-948B-1728B52AA6E4}">
                <adec:decorative xmlns:adec="http://schemas.microsoft.com/office/drawing/2017/decorative" val="1"/>
              </a:ext>
            </a:extLst>
          </p:cNvPr>
          <p:cNvSpPr>
            <a:spLocks noGrp="1"/>
          </p:cNvSpPr>
          <p:nvPr>
            <p:ph idx="1"/>
          </p:nvPr>
        </p:nvSpPr>
        <p:spPr>
          <a:xfrm>
            <a:off x="5370153" y="1526033"/>
            <a:ext cx="5536397" cy="3935281"/>
          </a:xfrm>
        </p:spPr>
        <p:txBody>
          <a:bodyPr vert="horz" lIns="91440" tIns="45720" rIns="91440" bIns="45720" rtlCol="0" anchor="t">
            <a:normAutofit/>
          </a:bodyPr>
          <a:lstStyle/>
          <a:p>
            <a:pPr marL="643255" indent="-456565" fontAlgn="base"/>
            <a:endParaRPr lang="en-US" dirty="0">
              <a:latin typeface="Arial" panose="020B0604020202020204" pitchFamily="34" charset="0"/>
              <a:ea typeface="Tahoma" panose="020B060403050404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47069C9-2370-ED1E-174E-ED56CBD6F006}"/>
              </a:ext>
            </a:extLst>
          </p:cNvPr>
          <p:cNvSpPr txBox="1"/>
          <p:nvPr/>
        </p:nvSpPr>
        <p:spPr>
          <a:xfrm>
            <a:off x="5872505" y="117551"/>
            <a:ext cx="5716019" cy="2782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Arial" panose="020B0604020202020204" pitchFamily="34" charset="0"/>
                <a:cs typeface="Arial" panose="020B0604020202020204" pitchFamily="34" charset="0"/>
              </a:rPr>
              <a:t>Illustration of the </a:t>
            </a:r>
            <a:r>
              <a:rPr lang="en-US" sz="1200">
                <a:latin typeface="Arial" panose="020B0604020202020204" pitchFamily="34" charset="0"/>
                <a:cs typeface="Arial" panose="020B0604020202020204" pitchFamily="34" charset="0"/>
                <a:hlinkClick r:id="rId2"/>
              </a:rPr>
              <a:t>Fossilization Process</a:t>
            </a:r>
            <a:r>
              <a:rPr lang="en-US" sz="1200">
                <a:latin typeface="Arial" panose="020B0604020202020204" pitchFamily="34" charset="0"/>
                <a:cs typeface="Arial" panose="020B0604020202020204" pitchFamily="34" charset="0"/>
              </a:rPr>
              <a:t>. Copyright © GeeksforGeeks. </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6A92EC1-CEA2-689C-3535-ACD6379E95B1}"/>
              </a:ext>
            </a:extLst>
          </p:cNvPr>
          <p:cNvSpPr txBox="1"/>
          <p:nvPr/>
        </p:nvSpPr>
        <p:spPr>
          <a:xfrm>
            <a:off x="5242471" y="5441670"/>
            <a:ext cx="6479397"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panose="020B0604020202020204" pitchFamily="34" charset="0"/>
                <a:cs typeface="Arial" panose="020B0604020202020204" pitchFamily="34" charset="0"/>
              </a:rPr>
              <a:t>This is a common way fossils are formed, but different types of fossils can involve other processes and materials</a:t>
            </a:r>
            <a:r>
              <a:rPr lang="en-US" sz="2400" dirty="0">
                <a:latin typeface="Arial" panose="020B0604020202020204" pitchFamily="34" charset="0"/>
                <a:ea typeface="Tahoma"/>
                <a:cs typeface="Arial" panose="020B0604020202020204" pitchFamily="34" charset="0"/>
              </a:rPr>
              <a:t>.</a:t>
            </a:r>
            <a:r>
              <a:rPr lang="en-US" sz="2800" dirty="0">
                <a:latin typeface="Arial" panose="020B0604020202020204" pitchFamily="34" charset="0"/>
                <a:ea typeface="Tahoma"/>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DB89947-15C2-4413-A621-4FADD0BFA01A}"/>
              </a:ext>
            </a:extLst>
          </p:cNvPr>
          <p:cNvSpPr txBox="1"/>
          <p:nvPr/>
        </p:nvSpPr>
        <p:spPr>
          <a:xfrm>
            <a:off x="5539555" y="4710490"/>
            <a:ext cx="24266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The earth’s movements raise the layers of the rocks to the surface.</a:t>
            </a:r>
          </a:p>
        </p:txBody>
      </p:sp>
      <p:sp>
        <p:nvSpPr>
          <p:cNvPr id="17" name="TextBox 16">
            <a:extLst>
              <a:ext uri="{FF2B5EF4-FFF2-40B4-BE49-F238E27FC236}">
                <a16:creationId xmlns:a16="http://schemas.microsoft.com/office/drawing/2014/main" id="{964C4895-DA9E-4511-8D80-EFEEE293C126}"/>
              </a:ext>
            </a:extLst>
          </p:cNvPr>
          <p:cNvSpPr txBox="1"/>
          <p:nvPr/>
        </p:nvSpPr>
        <p:spPr>
          <a:xfrm>
            <a:off x="8424146" y="4710489"/>
            <a:ext cx="24266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The rock erodes exposing the fossil.</a:t>
            </a:r>
          </a:p>
        </p:txBody>
      </p:sp>
      <p:sp>
        <p:nvSpPr>
          <p:cNvPr id="4" name="Rectangle 3">
            <a:extLst>
              <a:ext uri="{FF2B5EF4-FFF2-40B4-BE49-F238E27FC236}">
                <a16:creationId xmlns:a16="http://schemas.microsoft.com/office/drawing/2014/main" id="{D16A6027-2C92-45FB-9103-DEA24CC59BBA}"/>
              </a:ext>
              <a:ext uri="{C183D7F6-B498-43B3-948B-1728B52AA6E4}">
                <adec:decorative xmlns:adec="http://schemas.microsoft.com/office/drawing/2017/decorative" val="1"/>
              </a:ext>
            </a:extLst>
          </p:cNvPr>
          <p:cNvSpPr/>
          <p:nvPr/>
        </p:nvSpPr>
        <p:spPr>
          <a:xfrm>
            <a:off x="5227146" y="557036"/>
            <a:ext cx="6846834" cy="3729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llustration depicting a dinosaur dying in a river.">
            <a:extLst>
              <a:ext uri="{FF2B5EF4-FFF2-40B4-BE49-F238E27FC236}">
                <a16:creationId xmlns:a16="http://schemas.microsoft.com/office/drawing/2014/main" id="{CA733AFB-0C1F-4C0C-8382-3299B0BD53F9}"/>
              </a:ext>
              <a:ext uri="{C183D7F6-B498-43B3-948B-1728B52AA6E4}">
                <adec:decorative xmlns:adec="http://schemas.microsoft.com/office/drawing/2017/decorative" val="0"/>
              </a:ext>
            </a:extLst>
          </p:cNvPr>
          <p:cNvPicPr>
            <a:picLocks noChangeAspect="1"/>
          </p:cNvPicPr>
          <p:nvPr/>
        </p:nvPicPr>
        <p:blipFill rotWithShape="1">
          <a:blip r:embed="rId3"/>
          <a:srcRect l="4305" r="66803" b="69437"/>
          <a:stretch/>
        </p:blipFill>
        <p:spPr>
          <a:xfrm>
            <a:off x="4735363" y="617206"/>
            <a:ext cx="2177143" cy="1471859"/>
          </a:xfrm>
          <a:prstGeom prst="rect">
            <a:avLst/>
          </a:prstGeom>
        </p:spPr>
      </p:pic>
      <p:sp>
        <p:nvSpPr>
          <p:cNvPr id="13" name="TextBox 12">
            <a:extLst>
              <a:ext uri="{FF2B5EF4-FFF2-40B4-BE49-F238E27FC236}">
                <a16:creationId xmlns:a16="http://schemas.microsoft.com/office/drawing/2014/main" id="{23AEA75D-B073-4941-853E-5F02A5B64010}"/>
              </a:ext>
            </a:extLst>
          </p:cNvPr>
          <p:cNvSpPr txBox="1"/>
          <p:nvPr/>
        </p:nvSpPr>
        <p:spPr>
          <a:xfrm>
            <a:off x="4780963" y="2028771"/>
            <a:ext cx="24266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The dinosaur dies in a river.</a:t>
            </a:r>
          </a:p>
        </p:txBody>
      </p:sp>
      <p:sp>
        <p:nvSpPr>
          <p:cNvPr id="14" name="TextBox 13">
            <a:extLst>
              <a:ext uri="{FF2B5EF4-FFF2-40B4-BE49-F238E27FC236}">
                <a16:creationId xmlns:a16="http://schemas.microsoft.com/office/drawing/2014/main" id="{CE2F5FCF-32F2-4522-B7D2-32FD0C009D37}"/>
              </a:ext>
            </a:extLst>
          </p:cNvPr>
          <p:cNvSpPr txBox="1"/>
          <p:nvPr/>
        </p:nvSpPr>
        <p:spPr>
          <a:xfrm>
            <a:off x="7311826" y="2022775"/>
            <a:ext cx="24559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The body is covered with sediment. The meat decomposes. The dinosaur becomes a fossil.</a:t>
            </a:r>
          </a:p>
        </p:txBody>
      </p:sp>
      <p:sp>
        <p:nvSpPr>
          <p:cNvPr id="15" name="TextBox 14">
            <a:extLst>
              <a:ext uri="{FF2B5EF4-FFF2-40B4-BE49-F238E27FC236}">
                <a16:creationId xmlns:a16="http://schemas.microsoft.com/office/drawing/2014/main" id="{895CAEED-4180-4103-A48C-487A2E2B93BA}"/>
              </a:ext>
            </a:extLst>
          </p:cNvPr>
          <p:cNvSpPr txBox="1"/>
          <p:nvPr/>
        </p:nvSpPr>
        <p:spPr>
          <a:xfrm>
            <a:off x="9792756" y="1999722"/>
            <a:ext cx="20221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The sediments become rock. The skeleton is pressed.</a:t>
            </a:r>
          </a:p>
        </p:txBody>
      </p:sp>
      <p:pic>
        <p:nvPicPr>
          <p:cNvPr id="18" name="Picture 17" descr="Illustration depicting the dinosaur in water becoming covered in sediment.">
            <a:extLst>
              <a:ext uri="{FF2B5EF4-FFF2-40B4-BE49-F238E27FC236}">
                <a16:creationId xmlns:a16="http://schemas.microsoft.com/office/drawing/2014/main" id="{26D7B25C-7DC6-4A81-A3B9-750F99D7D655}"/>
              </a:ext>
              <a:ext uri="{C183D7F6-B498-43B3-948B-1728B52AA6E4}">
                <adec:decorative xmlns:adec="http://schemas.microsoft.com/office/drawing/2017/decorative" val="0"/>
              </a:ext>
            </a:extLst>
          </p:cNvPr>
          <p:cNvPicPr>
            <a:picLocks noChangeAspect="1"/>
          </p:cNvPicPr>
          <p:nvPr/>
        </p:nvPicPr>
        <p:blipFill rotWithShape="1">
          <a:blip r:embed="rId3"/>
          <a:srcRect l="37589" r="34128" b="70188"/>
          <a:stretch/>
        </p:blipFill>
        <p:spPr>
          <a:xfrm>
            <a:off x="7207642" y="558778"/>
            <a:ext cx="2131340" cy="1435669"/>
          </a:xfrm>
          <a:prstGeom prst="rect">
            <a:avLst/>
          </a:prstGeom>
        </p:spPr>
      </p:pic>
      <p:pic>
        <p:nvPicPr>
          <p:cNvPr id="19" name="Picture 18" descr="Illustration depicting sediment turning into rock.">
            <a:extLst>
              <a:ext uri="{FF2B5EF4-FFF2-40B4-BE49-F238E27FC236}">
                <a16:creationId xmlns:a16="http://schemas.microsoft.com/office/drawing/2014/main" id="{3EB2FF4C-C3F3-44C2-8F49-2AA17404A13C}"/>
              </a:ext>
              <a:ext uri="{C183D7F6-B498-43B3-948B-1728B52AA6E4}">
                <adec:decorative xmlns:adec="http://schemas.microsoft.com/office/drawing/2017/decorative" val="0"/>
              </a:ext>
            </a:extLst>
          </p:cNvPr>
          <p:cNvPicPr>
            <a:picLocks noChangeAspect="1"/>
          </p:cNvPicPr>
          <p:nvPr/>
        </p:nvPicPr>
        <p:blipFill rotWithShape="1">
          <a:blip r:embed="rId3"/>
          <a:srcRect l="69386" t="3683" r="2597" b="67110"/>
          <a:stretch/>
        </p:blipFill>
        <p:spPr>
          <a:xfrm>
            <a:off x="9709803" y="557036"/>
            <a:ext cx="2111375" cy="1406525"/>
          </a:xfrm>
          <a:prstGeom prst="rect">
            <a:avLst/>
          </a:prstGeom>
        </p:spPr>
      </p:pic>
      <p:pic>
        <p:nvPicPr>
          <p:cNvPr id="20" name="Picture 19" descr="Illustration showing uneven sediment layers caused by earth movements raising the layers.">
            <a:extLst>
              <a:ext uri="{FF2B5EF4-FFF2-40B4-BE49-F238E27FC236}">
                <a16:creationId xmlns:a16="http://schemas.microsoft.com/office/drawing/2014/main" id="{C49B5264-2A5D-41C7-9D82-4E83CA95A3E4}"/>
              </a:ext>
              <a:ext uri="{C183D7F6-B498-43B3-948B-1728B52AA6E4}">
                <adec:decorative xmlns:adec="http://schemas.microsoft.com/office/drawing/2017/decorative" val="0"/>
              </a:ext>
            </a:extLst>
          </p:cNvPr>
          <p:cNvPicPr>
            <a:picLocks noChangeAspect="1"/>
          </p:cNvPicPr>
          <p:nvPr/>
        </p:nvPicPr>
        <p:blipFill rotWithShape="1">
          <a:blip r:embed="rId3"/>
          <a:srcRect l="13390" t="51881" r="58327" b="12818"/>
          <a:stretch/>
        </p:blipFill>
        <p:spPr>
          <a:xfrm>
            <a:off x="5479599" y="2968069"/>
            <a:ext cx="2131340" cy="1700011"/>
          </a:xfrm>
          <a:prstGeom prst="rect">
            <a:avLst/>
          </a:prstGeom>
        </p:spPr>
      </p:pic>
      <p:pic>
        <p:nvPicPr>
          <p:cNvPr id="21" name="Picture 20" descr="Illustration showing rock eroding from a the surface of a hill, exposing a buried dinosaur.">
            <a:extLst>
              <a:ext uri="{FF2B5EF4-FFF2-40B4-BE49-F238E27FC236}">
                <a16:creationId xmlns:a16="http://schemas.microsoft.com/office/drawing/2014/main" id="{5A836A0E-91C5-4829-9837-73807E8E9F18}"/>
              </a:ext>
              <a:ext uri="{C183D7F6-B498-43B3-948B-1728B52AA6E4}">
                <adec:decorative xmlns:adec="http://schemas.microsoft.com/office/drawing/2017/decorative" val="0"/>
              </a:ext>
            </a:extLst>
          </p:cNvPr>
          <p:cNvPicPr>
            <a:picLocks noChangeAspect="1"/>
          </p:cNvPicPr>
          <p:nvPr/>
        </p:nvPicPr>
        <p:blipFill rotWithShape="1">
          <a:blip r:embed="rId3"/>
          <a:srcRect l="54158" t="53366" r="17558" b="11333"/>
          <a:stretch/>
        </p:blipFill>
        <p:spPr>
          <a:xfrm>
            <a:off x="8437465" y="2978916"/>
            <a:ext cx="2131340" cy="1700012"/>
          </a:xfrm>
          <a:prstGeom prst="rect">
            <a:avLst/>
          </a:prstGeom>
        </p:spPr>
      </p:pic>
    </p:spTree>
    <p:extLst>
      <p:ext uri="{BB962C8B-B14F-4D97-AF65-F5344CB8AC3E}">
        <p14:creationId xmlns:p14="http://schemas.microsoft.com/office/powerpoint/2010/main" val="988706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24;p46">
            <a:extLst>
              <a:ext uri="{FF2B5EF4-FFF2-40B4-BE49-F238E27FC236}">
                <a16:creationId xmlns:a16="http://schemas.microsoft.com/office/drawing/2014/main" id="{EA95E03C-5F24-D096-004C-1F0EBE8AFB13}"/>
              </a:ext>
            </a:extLst>
          </p:cNvPr>
          <p:cNvSpPr txBox="1">
            <a:spLocks noGrp="1"/>
          </p:cNvSpPr>
          <p:nvPr>
            <p:ph type="title" idx="4294967295"/>
          </p:nvPr>
        </p:nvSpPr>
        <p:spPr>
          <a:xfrm>
            <a:off x="3556715" y="570841"/>
            <a:ext cx="6490109" cy="763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TYPES OF</a:t>
            </a:r>
            <a:r>
              <a:rPr kumimoji="0" lang="en-US" sz="4400" b="0"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 FOSSILS</a:t>
            </a:r>
            <a:endParaRPr kumimoji="0" lang="en-US" sz="4400" b="0"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sp>
        <p:nvSpPr>
          <p:cNvPr id="2" name="Google Shape;2320;p46">
            <a:extLst>
              <a:ext uri="{FF2B5EF4-FFF2-40B4-BE49-F238E27FC236}">
                <a16:creationId xmlns:a16="http://schemas.microsoft.com/office/drawing/2014/main" id="{CDBF1F88-860A-4525-1856-5BAFCE2587FE}"/>
              </a:ext>
            </a:extLst>
          </p:cNvPr>
          <p:cNvSpPr txBox="1">
            <a:spLocks/>
          </p:cNvSpPr>
          <p:nvPr/>
        </p:nvSpPr>
        <p:spPr>
          <a:xfrm>
            <a:off x="1013452" y="1387864"/>
            <a:ext cx="1517841" cy="5432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rgbClr val="0070C0"/>
                </a:solidFill>
                <a:latin typeface="Arial" panose="020B0604020202020204" pitchFamily="34" charset="0"/>
                <a:ea typeface="Tahoma" panose="020B0604030504040204" pitchFamily="34" charset="0"/>
                <a:cs typeface="Arial" panose="020B0604020202020204" pitchFamily="34" charset="0"/>
              </a:rPr>
              <a:t>MOLD</a:t>
            </a:r>
          </a:p>
        </p:txBody>
      </p:sp>
      <p:pic>
        <p:nvPicPr>
          <p:cNvPr id="8" name="Picture 7" descr="mold fossil of a bivalve">
            <a:extLst>
              <a:ext uri="{FF2B5EF4-FFF2-40B4-BE49-F238E27FC236}">
                <a16:creationId xmlns:a16="http://schemas.microsoft.com/office/drawing/2014/main" id="{A04A708A-9F82-0A0F-D820-02FDCA09AB48}"/>
              </a:ext>
            </a:extLst>
          </p:cNvPr>
          <p:cNvPicPr>
            <a:picLocks noChangeAspect="1"/>
          </p:cNvPicPr>
          <p:nvPr/>
        </p:nvPicPr>
        <p:blipFill>
          <a:blip r:embed="rId2"/>
          <a:stretch>
            <a:fillRect/>
          </a:stretch>
        </p:blipFill>
        <p:spPr>
          <a:xfrm>
            <a:off x="872389" y="1931065"/>
            <a:ext cx="1776992" cy="1800169"/>
          </a:xfrm>
          <a:prstGeom prst="rect">
            <a:avLst/>
          </a:prstGeom>
        </p:spPr>
      </p:pic>
      <p:sp>
        <p:nvSpPr>
          <p:cNvPr id="3" name="Google Shape;2322;p46">
            <a:extLst>
              <a:ext uri="{FF2B5EF4-FFF2-40B4-BE49-F238E27FC236}">
                <a16:creationId xmlns:a16="http://schemas.microsoft.com/office/drawing/2014/main" id="{A56E6E29-44E3-5E89-CAA3-AFE7364EC337}"/>
              </a:ext>
            </a:extLst>
          </p:cNvPr>
          <p:cNvSpPr txBox="1">
            <a:spLocks/>
          </p:cNvSpPr>
          <p:nvPr/>
        </p:nvSpPr>
        <p:spPr>
          <a:xfrm>
            <a:off x="3766220" y="1407188"/>
            <a:ext cx="1484389" cy="5432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rgbClr val="0070C0"/>
                </a:solidFill>
                <a:latin typeface="Arial" panose="020B0604020202020204" pitchFamily="34" charset="0"/>
                <a:ea typeface="Tahoma" panose="020B0604030504040204" pitchFamily="34" charset="0"/>
                <a:cs typeface="Arial" panose="020B0604020202020204" pitchFamily="34" charset="0"/>
              </a:rPr>
              <a:t>CAST</a:t>
            </a:r>
          </a:p>
        </p:txBody>
      </p:sp>
      <p:pic>
        <p:nvPicPr>
          <p:cNvPr id="18" name="Picture 17" descr="cast fossil of a brachiopod">
            <a:extLst>
              <a:ext uri="{FF2B5EF4-FFF2-40B4-BE49-F238E27FC236}">
                <a16:creationId xmlns:a16="http://schemas.microsoft.com/office/drawing/2014/main" id="{21EB03C1-5707-7D66-1594-A3B436D13752}"/>
              </a:ext>
            </a:extLst>
          </p:cNvPr>
          <p:cNvPicPr>
            <a:picLocks noChangeAspect="1"/>
          </p:cNvPicPr>
          <p:nvPr/>
        </p:nvPicPr>
        <p:blipFill>
          <a:blip r:embed="rId3"/>
          <a:stretch>
            <a:fillRect/>
          </a:stretch>
        </p:blipFill>
        <p:spPr>
          <a:xfrm>
            <a:off x="3150135" y="1914975"/>
            <a:ext cx="2517112" cy="1811038"/>
          </a:xfrm>
          <a:prstGeom prst="rect">
            <a:avLst/>
          </a:prstGeom>
        </p:spPr>
      </p:pic>
      <p:sp>
        <p:nvSpPr>
          <p:cNvPr id="5" name="Google Shape;2325;p46">
            <a:extLst>
              <a:ext uri="{FF2B5EF4-FFF2-40B4-BE49-F238E27FC236}">
                <a16:creationId xmlns:a16="http://schemas.microsoft.com/office/drawing/2014/main" id="{DBD22AC3-A6EA-6A92-C5FF-1684A65E3407}"/>
              </a:ext>
            </a:extLst>
          </p:cNvPr>
          <p:cNvSpPr txBox="1">
            <a:spLocks/>
          </p:cNvSpPr>
          <p:nvPr/>
        </p:nvSpPr>
        <p:spPr>
          <a:xfrm>
            <a:off x="6099409" y="1395282"/>
            <a:ext cx="2917908" cy="555106"/>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rgbClr val="0070C0"/>
                </a:solidFill>
                <a:latin typeface="Arial" panose="020B0604020202020204" pitchFamily="34" charset="0"/>
                <a:ea typeface="Tahoma" panose="020B0604030504040204" pitchFamily="34" charset="0"/>
                <a:cs typeface="Arial" panose="020B0604020202020204" pitchFamily="34" charset="0"/>
              </a:rPr>
              <a:t>TRACE FOSSIL</a:t>
            </a:r>
          </a:p>
        </p:txBody>
      </p:sp>
      <p:pic>
        <p:nvPicPr>
          <p:cNvPr id="12" name="Picture 11" descr="footprint of a t-rex">
            <a:extLst>
              <a:ext uri="{FF2B5EF4-FFF2-40B4-BE49-F238E27FC236}">
                <a16:creationId xmlns:a16="http://schemas.microsoft.com/office/drawing/2014/main" id="{E3243E48-9F2F-1582-B844-6F77D91851E8}"/>
              </a:ext>
            </a:extLst>
          </p:cNvPr>
          <p:cNvPicPr>
            <a:picLocks noChangeAspect="1"/>
          </p:cNvPicPr>
          <p:nvPr/>
        </p:nvPicPr>
        <p:blipFill>
          <a:blip r:embed="rId4"/>
          <a:stretch>
            <a:fillRect/>
          </a:stretch>
        </p:blipFill>
        <p:spPr>
          <a:xfrm>
            <a:off x="6238876" y="1950389"/>
            <a:ext cx="2181289" cy="1804417"/>
          </a:xfrm>
          <a:prstGeom prst="rect">
            <a:avLst/>
          </a:prstGeom>
        </p:spPr>
      </p:pic>
      <p:sp>
        <p:nvSpPr>
          <p:cNvPr id="6" name="Google Shape;2327;p46">
            <a:extLst>
              <a:ext uri="{FF2B5EF4-FFF2-40B4-BE49-F238E27FC236}">
                <a16:creationId xmlns:a16="http://schemas.microsoft.com/office/drawing/2014/main" id="{D72DFED4-2EAE-CEE8-8BFD-9DB744CB3E50}"/>
              </a:ext>
            </a:extLst>
          </p:cNvPr>
          <p:cNvSpPr txBox="1">
            <a:spLocks/>
          </p:cNvSpPr>
          <p:nvPr/>
        </p:nvSpPr>
        <p:spPr>
          <a:xfrm>
            <a:off x="9046031" y="1407188"/>
            <a:ext cx="2917908" cy="5432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rgbClr val="0070C0"/>
                </a:solidFill>
                <a:latin typeface="Arial" panose="020B0604020202020204" pitchFamily="34" charset="0"/>
                <a:ea typeface="Tahoma" panose="020B0604030504040204" pitchFamily="34" charset="0"/>
                <a:cs typeface="Arial" panose="020B0604020202020204" pitchFamily="34" charset="0"/>
              </a:rPr>
              <a:t>CARBON FILM</a:t>
            </a:r>
          </a:p>
        </p:txBody>
      </p:sp>
      <p:pic>
        <p:nvPicPr>
          <p:cNvPr id="11" name="Picture 10" descr="carbon film of a fern leaf">
            <a:extLst>
              <a:ext uri="{FF2B5EF4-FFF2-40B4-BE49-F238E27FC236}">
                <a16:creationId xmlns:a16="http://schemas.microsoft.com/office/drawing/2014/main" id="{17CEE6B5-DE23-AE6E-151D-3F6805743E1C}"/>
              </a:ext>
            </a:extLst>
          </p:cNvPr>
          <p:cNvPicPr>
            <a:picLocks noChangeAspect="1"/>
          </p:cNvPicPr>
          <p:nvPr/>
        </p:nvPicPr>
        <p:blipFill>
          <a:blip r:embed="rId5"/>
          <a:srcRect l="13791" r="5979"/>
          <a:stretch>
            <a:fillRect/>
          </a:stretch>
        </p:blipFill>
        <p:spPr>
          <a:xfrm rot="16200000">
            <a:off x="9544845" y="1658057"/>
            <a:ext cx="1809596" cy="2424868"/>
          </a:xfrm>
          <a:prstGeom prst="rect">
            <a:avLst/>
          </a:prstGeom>
        </p:spPr>
      </p:pic>
      <p:sp>
        <p:nvSpPr>
          <p:cNvPr id="7" name="Google Shape;2329;p46">
            <a:extLst>
              <a:ext uri="{FF2B5EF4-FFF2-40B4-BE49-F238E27FC236}">
                <a16:creationId xmlns:a16="http://schemas.microsoft.com/office/drawing/2014/main" id="{A6D6685A-5958-C1BE-0258-2C7A6F0267F2}"/>
              </a:ext>
            </a:extLst>
          </p:cNvPr>
          <p:cNvSpPr txBox="1">
            <a:spLocks/>
          </p:cNvSpPr>
          <p:nvPr/>
        </p:nvSpPr>
        <p:spPr>
          <a:xfrm>
            <a:off x="1275269" y="4106756"/>
            <a:ext cx="3621659" cy="5432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rgbClr val="0070C0"/>
                </a:solidFill>
                <a:latin typeface="Arial" panose="020B0604020202020204" pitchFamily="34" charset="0"/>
                <a:ea typeface="Tahoma" panose="020B0604030504040204" pitchFamily="34" charset="0"/>
                <a:cs typeface="Arial" panose="020B0604020202020204" pitchFamily="34" charset="0"/>
              </a:rPr>
              <a:t>PERMINERALIZED</a:t>
            </a:r>
          </a:p>
        </p:txBody>
      </p:sp>
      <p:pic>
        <p:nvPicPr>
          <p:cNvPr id="10" name="Picture 9" descr="permineralized wood fossil">
            <a:extLst>
              <a:ext uri="{FF2B5EF4-FFF2-40B4-BE49-F238E27FC236}">
                <a16:creationId xmlns:a16="http://schemas.microsoft.com/office/drawing/2014/main" id="{88595CE6-59E7-3C09-4CB0-B7F5508FB2BB}"/>
              </a:ext>
            </a:extLst>
          </p:cNvPr>
          <p:cNvPicPr>
            <a:picLocks noChangeAspect="1"/>
          </p:cNvPicPr>
          <p:nvPr/>
        </p:nvPicPr>
        <p:blipFill>
          <a:blip r:embed="rId6"/>
          <a:stretch>
            <a:fillRect/>
          </a:stretch>
        </p:blipFill>
        <p:spPr>
          <a:xfrm>
            <a:off x="1756185" y="4637047"/>
            <a:ext cx="2659827" cy="1794055"/>
          </a:xfrm>
          <a:prstGeom prst="rect">
            <a:avLst/>
          </a:prstGeom>
        </p:spPr>
      </p:pic>
      <p:sp>
        <p:nvSpPr>
          <p:cNvPr id="13" name="Google Shape;2329;p46">
            <a:extLst>
              <a:ext uri="{FF2B5EF4-FFF2-40B4-BE49-F238E27FC236}">
                <a16:creationId xmlns:a16="http://schemas.microsoft.com/office/drawing/2014/main" id="{2FE837DA-1D01-AC00-DA02-E4C49DD725D7}"/>
              </a:ext>
            </a:extLst>
          </p:cNvPr>
          <p:cNvSpPr txBox="1">
            <a:spLocks/>
          </p:cNvSpPr>
          <p:nvPr/>
        </p:nvSpPr>
        <p:spPr>
          <a:xfrm>
            <a:off x="6096000" y="4121860"/>
            <a:ext cx="4730680" cy="54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2200"/>
              <a:buFont typeface="Titan One"/>
              <a:buNone/>
              <a:defRPr sz="2200" b="0" i="0" u="none" strike="noStrike" cap="none">
                <a:solidFill>
                  <a:schemeClr val="accent1"/>
                </a:solidFill>
                <a:latin typeface="Titan One"/>
                <a:ea typeface="Titan One"/>
                <a:cs typeface="Titan One"/>
                <a:sym typeface="Titan One"/>
              </a:defRPr>
            </a:lvl1pPr>
            <a:lvl2pPr marL="914400" marR="0" lvl="1"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2pPr>
            <a:lvl3pPr marL="1371600" marR="0" lvl="2"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3pPr>
            <a:lvl4pPr marL="1828800" marR="0" lvl="3"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4pPr>
            <a:lvl5pPr marL="2286000" marR="0" lvl="4"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5pPr>
            <a:lvl6pPr marL="2743200" marR="0" lvl="5"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6pPr>
            <a:lvl7pPr marL="3200400" marR="0" lvl="6"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7pPr>
            <a:lvl8pPr marL="3657600" marR="0" lvl="7"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8pPr>
            <a:lvl9pPr marL="4114800" marR="0" lvl="8"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9pPr>
          </a:lstStyle>
          <a:p>
            <a:pPr marL="0" indent="0"/>
            <a:r>
              <a:rPr lang="en-US" sz="2600" dirty="0">
                <a:solidFill>
                  <a:srgbClr val="0070C0"/>
                </a:solidFill>
                <a:latin typeface="Arial" panose="020B0604020202020204" pitchFamily="34" charset="0"/>
                <a:ea typeface="Tahoma" panose="020B0604030504040204" pitchFamily="34" charset="0"/>
                <a:cs typeface="Arial" panose="020B0604020202020204" pitchFamily="34" charset="0"/>
              </a:rPr>
              <a:t>PRESERVED REMAINS</a:t>
            </a:r>
          </a:p>
        </p:txBody>
      </p:sp>
      <p:pic>
        <p:nvPicPr>
          <p:cNvPr id="14" name="Picture 13" descr="scorpion preserved in amber">
            <a:extLst>
              <a:ext uri="{FF2B5EF4-FFF2-40B4-BE49-F238E27FC236}">
                <a16:creationId xmlns:a16="http://schemas.microsoft.com/office/drawing/2014/main" id="{0A189B86-378C-1690-0DA6-ED884681AE1A}"/>
              </a:ext>
            </a:extLst>
          </p:cNvPr>
          <p:cNvPicPr>
            <a:picLocks noChangeAspect="1"/>
          </p:cNvPicPr>
          <p:nvPr/>
        </p:nvPicPr>
        <p:blipFill>
          <a:blip r:embed="rId7"/>
          <a:stretch>
            <a:fillRect/>
          </a:stretch>
        </p:blipFill>
        <p:spPr>
          <a:xfrm>
            <a:off x="5381678" y="4684385"/>
            <a:ext cx="2804527" cy="1703825"/>
          </a:xfrm>
          <a:prstGeom prst="rect">
            <a:avLst/>
          </a:prstGeom>
        </p:spPr>
      </p:pic>
      <p:pic>
        <p:nvPicPr>
          <p:cNvPr id="15" name="Picture 14" descr="mummified baby mammoth">
            <a:extLst>
              <a:ext uri="{FF2B5EF4-FFF2-40B4-BE49-F238E27FC236}">
                <a16:creationId xmlns:a16="http://schemas.microsoft.com/office/drawing/2014/main" id="{AA6DAB77-1359-40C4-0139-65A00ED15206}"/>
              </a:ext>
            </a:extLst>
          </p:cNvPr>
          <p:cNvPicPr>
            <a:picLocks noChangeAspect="1"/>
          </p:cNvPicPr>
          <p:nvPr/>
        </p:nvPicPr>
        <p:blipFill>
          <a:blip r:embed="rId8"/>
          <a:stretch>
            <a:fillRect/>
          </a:stretch>
        </p:blipFill>
        <p:spPr>
          <a:xfrm>
            <a:off x="8277290" y="4684384"/>
            <a:ext cx="2900509" cy="1703827"/>
          </a:xfrm>
          <a:prstGeom prst="rect">
            <a:avLst/>
          </a:prstGeom>
        </p:spPr>
      </p:pic>
      <p:pic>
        <p:nvPicPr>
          <p:cNvPr id="17" name="Picture 16" descr="Corekids logo">
            <a:extLst>
              <a:ext uri="{FF2B5EF4-FFF2-40B4-BE49-F238E27FC236}">
                <a16:creationId xmlns:a16="http://schemas.microsoft.com/office/drawing/2014/main" id="{E3BF950E-DF15-8F4C-66C0-85B8596C41A0}"/>
              </a:ext>
            </a:extLst>
          </p:cNvPr>
          <p:cNvPicPr>
            <a:picLocks noChangeAspect="1"/>
          </p:cNvPicPr>
          <p:nvPr/>
        </p:nvPicPr>
        <p:blipFill>
          <a:blip r:embed="rId9"/>
          <a:stretch>
            <a:fillRect/>
          </a:stretch>
        </p:blipFill>
        <p:spPr>
          <a:xfrm>
            <a:off x="152749" y="118767"/>
            <a:ext cx="1728592" cy="705189"/>
          </a:xfrm>
          <a:prstGeom prst="rect">
            <a:avLst/>
          </a:prstGeom>
        </p:spPr>
      </p:pic>
    </p:spTree>
    <p:extLst>
      <p:ext uri="{BB962C8B-B14F-4D97-AF65-F5344CB8AC3E}">
        <p14:creationId xmlns:p14="http://schemas.microsoft.com/office/powerpoint/2010/main" val="3043494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C67D78-E9A5-EE47-FB36-0789DDCFC06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140;p57">
            <a:extLst>
              <a:ext uri="{FF2B5EF4-FFF2-40B4-BE49-F238E27FC236}">
                <a16:creationId xmlns:a16="http://schemas.microsoft.com/office/drawing/2014/main" id="{66724F19-823A-19E4-27C9-2C5CD619B1FA}"/>
              </a:ext>
            </a:extLst>
          </p:cNvPr>
          <p:cNvSpPr txBox="1">
            <a:spLocks noGrp="1"/>
          </p:cNvSpPr>
          <p:nvPr>
            <p:ph type="title" idx="4294967295"/>
          </p:nvPr>
        </p:nvSpPr>
        <p:spPr>
          <a:xfrm>
            <a:off x="630936" y="640080"/>
            <a:ext cx="4818888" cy="1481328"/>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MOLD FOSSILS</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139;p57">
            <a:extLst>
              <a:ext uri="{FF2B5EF4-FFF2-40B4-BE49-F238E27FC236}">
                <a16:creationId xmlns:a16="http://schemas.microsoft.com/office/drawing/2014/main" id="{20E22E42-8417-C69A-BBF1-7467E171B218}"/>
              </a:ext>
            </a:extLst>
          </p:cNvPr>
          <p:cNvSpPr txBox="1">
            <a:spLocks/>
          </p:cNvSpPr>
          <p:nvPr/>
        </p:nvSpPr>
        <p:spPr>
          <a:xfrm>
            <a:off x="642659" y="2660904"/>
            <a:ext cx="3587965" cy="3536149"/>
          </a:xfrm>
          <a:prstGeom prst="rect">
            <a:avLst/>
          </a:prstGeom>
        </p:spPr>
        <p:txBody>
          <a:bodyPr spcFirstLastPara="1" vert="horz" lIns="91440" tIns="45720" rIns="91440" bIns="4572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Arial" panose="020B0604020202020204" pitchFamily="34" charset="0"/>
                <a:cs typeface="Arial" panose="020B0604020202020204" pitchFamily="34" charset="0"/>
              </a:rPr>
              <a:t>Mold fossils are natural imprints left behind when an organism is buried, then decays, leaving only a hollow space with the shape of its body.</a:t>
            </a:r>
          </a:p>
        </p:txBody>
      </p:sp>
      <p:pic>
        <p:nvPicPr>
          <p:cNvPr id="4" name="Picture 3" descr="mold fossil of a bivalve, which looks like a modern clam.">
            <a:extLst>
              <a:ext uri="{FF2B5EF4-FFF2-40B4-BE49-F238E27FC236}">
                <a16:creationId xmlns:a16="http://schemas.microsoft.com/office/drawing/2014/main" id="{49D43710-21EB-5BEF-7475-9B08B38C05C8}"/>
              </a:ext>
            </a:extLst>
          </p:cNvPr>
          <p:cNvPicPr>
            <a:picLocks noChangeAspect="1"/>
          </p:cNvPicPr>
          <p:nvPr/>
        </p:nvPicPr>
        <p:blipFill>
          <a:blip r:embed="rId2"/>
          <a:stretch>
            <a:fillRect/>
          </a:stretch>
        </p:blipFill>
        <p:spPr>
          <a:xfrm>
            <a:off x="6099048" y="471441"/>
            <a:ext cx="5458968" cy="5528069"/>
          </a:xfrm>
          <a:prstGeom prst="rect">
            <a:avLst/>
          </a:prstGeom>
        </p:spPr>
      </p:pic>
      <p:sp>
        <p:nvSpPr>
          <p:cNvPr id="6" name="Google Shape;2329;p46">
            <a:extLst>
              <a:ext uri="{FF2B5EF4-FFF2-40B4-BE49-F238E27FC236}">
                <a16:creationId xmlns:a16="http://schemas.microsoft.com/office/drawing/2014/main" id="{E81766B1-1C8F-9D78-9EF5-9653CDF7FDF8}"/>
              </a:ext>
            </a:extLst>
          </p:cNvPr>
          <p:cNvSpPr txBox="1">
            <a:spLocks/>
          </p:cNvSpPr>
          <p:nvPr/>
        </p:nvSpPr>
        <p:spPr>
          <a:xfrm>
            <a:off x="4654090" y="6203523"/>
            <a:ext cx="7540867" cy="65114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dirty="0">
                <a:latin typeface="Arial" panose="020B0604020202020204" pitchFamily="34" charset="0"/>
                <a:cs typeface="Arial" panose="020B0604020202020204" pitchFamily="34" charset="0"/>
              </a:rPr>
              <a:t>Mold fossil of a bivalve in the NHM-London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923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140;p57">
            <a:extLst>
              <a:ext uri="{FF2B5EF4-FFF2-40B4-BE49-F238E27FC236}">
                <a16:creationId xmlns:a16="http://schemas.microsoft.com/office/drawing/2014/main" id="{C8F4EA3E-F1E9-C205-A667-6DB255253DA6}"/>
              </a:ext>
            </a:extLst>
          </p:cNvPr>
          <p:cNvSpPr txBox="1">
            <a:spLocks noGrp="1"/>
          </p:cNvSpPr>
          <p:nvPr>
            <p:ph type="title" idx="4294967295"/>
          </p:nvPr>
        </p:nvSpPr>
        <p:spPr>
          <a:xfrm>
            <a:off x="572493" y="238539"/>
            <a:ext cx="11018520" cy="1434415"/>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CAST FOSSILS</a:t>
            </a:r>
          </a:p>
        </p:txBody>
      </p:sp>
      <p:sp>
        <p:nvSpPr>
          <p:cNvPr id="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139;p57">
            <a:extLst>
              <a:ext uri="{FF2B5EF4-FFF2-40B4-BE49-F238E27FC236}">
                <a16:creationId xmlns:a16="http://schemas.microsoft.com/office/drawing/2014/main" id="{11729431-E00B-CCD4-1D26-A84852707FD3}"/>
              </a:ext>
            </a:extLst>
          </p:cNvPr>
          <p:cNvSpPr txBox="1">
            <a:spLocks/>
          </p:cNvSpPr>
          <p:nvPr/>
        </p:nvSpPr>
        <p:spPr>
          <a:xfrm>
            <a:off x="572493" y="1915969"/>
            <a:ext cx="4551120" cy="4628643"/>
          </a:xfrm>
          <a:prstGeom prst="rect">
            <a:avLst/>
          </a:prstGeom>
        </p:spPr>
        <p:txBody>
          <a:bodyPr spcFirstLastPara="1" vert="horz" lIns="91440" tIns="45720" rIns="91440" bIns="4572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Arial" panose="020B0604020202020204" pitchFamily="34" charset="0"/>
                <a:cs typeface="Arial" panose="020B0604020202020204" pitchFamily="34" charset="0"/>
              </a:rPr>
              <a:t>A cast is like a 3D sculpture of an ancient creature. The original organism dissolves away, leaving an impression.  Later, the impression fills with sediment or minerals and hardens, creating a replica with the shape of the original organism.</a:t>
            </a:r>
            <a:endParaRPr lang="en-US">
              <a:latin typeface="Arial" panose="020B0604020202020204" pitchFamily="34" charset="0"/>
              <a:cs typeface="Arial" panose="020B0604020202020204" pitchFamily="34" charset="0"/>
            </a:endParaRPr>
          </a:p>
        </p:txBody>
      </p:sp>
      <p:sp>
        <p:nvSpPr>
          <p:cNvPr id="6" name="Google Shape;2329;p46">
            <a:extLst>
              <a:ext uri="{FF2B5EF4-FFF2-40B4-BE49-F238E27FC236}">
                <a16:creationId xmlns:a16="http://schemas.microsoft.com/office/drawing/2014/main" id="{D8FCF646-BB2B-1C66-5105-8BE95E0A2B0B}"/>
              </a:ext>
            </a:extLst>
          </p:cNvPr>
          <p:cNvSpPr txBox="1">
            <a:spLocks/>
          </p:cNvSpPr>
          <p:nvPr/>
        </p:nvSpPr>
        <p:spPr>
          <a:xfrm>
            <a:off x="6280645" y="5898068"/>
            <a:ext cx="4897776" cy="6614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2900" dirty="0">
                <a:latin typeface="Arial" panose="020B0604020202020204" pitchFamily="34" charset="0"/>
                <a:cs typeface="Arial" panose="020B0604020202020204" pitchFamily="34" charset="0"/>
              </a:rPr>
              <a:t>Brachiopod from Alpena, MI</a:t>
            </a:r>
          </a:p>
        </p:txBody>
      </p:sp>
      <p:pic>
        <p:nvPicPr>
          <p:cNvPr id="7" name="Picture 6" descr="Cast fossil of a brachiopod. A brachiopod is a small, clam‑like sea animal with two hard shells that open top to bottom, often showing fine ridges or lines.">
            <a:extLst>
              <a:ext uri="{FF2B5EF4-FFF2-40B4-BE49-F238E27FC236}">
                <a16:creationId xmlns:a16="http://schemas.microsoft.com/office/drawing/2014/main" id="{6E409C68-837F-DAF0-B530-73ABE7D58387}"/>
              </a:ext>
            </a:extLst>
          </p:cNvPr>
          <p:cNvPicPr>
            <a:picLocks noChangeAspect="1"/>
          </p:cNvPicPr>
          <p:nvPr/>
        </p:nvPicPr>
        <p:blipFill>
          <a:blip r:embed="rId2"/>
          <a:srcRect t="10204" b="13774"/>
          <a:stretch>
            <a:fillRect/>
          </a:stretch>
        </p:blipFill>
        <p:spPr>
          <a:xfrm>
            <a:off x="5602823" y="2319786"/>
            <a:ext cx="6243767" cy="3549117"/>
          </a:xfrm>
          <a:prstGeom prst="rect">
            <a:avLst/>
          </a:prstGeom>
        </p:spPr>
      </p:pic>
      <p:sp>
        <p:nvSpPr>
          <p:cNvPr id="9" name="TextBox 7">
            <a:extLst>
              <a:ext uri="{FF2B5EF4-FFF2-40B4-BE49-F238E27FC236}">
                <a16:creationId xmlns:a16="http://schemas.microsoft.com/office/drawing/2014/main" id="{AD40AE59-CDED-9222-4700-2D9BF4FCE719}"/>
              </a:ext>
            </a:extLst>
          </p:cNvPr>
          <p:cNvSpPr txBox="1"/>
          <p:nvPr/>
        </p:nvSpPr>
        <p:spPr>
          <a:xfrm>
            <a:off x="5602823" y="5591904"/>
            <a:ext cx="535840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Arial" panose="020B0604020202020204" pitchFamily="34" charset="0"/>
                <a:cs typeface="Arial" panose="020B0604020202020204" pitchFamily="34" charset="0"/>
              </a:rPr>
              <a:t>Photo by Joseph Kchodl: “</a:t>
            </a:r>
            <a:r>
              <a:rPr lang="en-US" sz="12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Brachiopod</a:t>
            </a:r>
            <a:r>
              <a:rPr lang="en-US" sz="1200">
                <a:solidFill>
                  <a:schemeClr val="bg1"/>
                </a:solidFill>
                <a:latin typeface="Arial" panose="020B0604020202020204" pitchFamily="34" charset="0"/>
                <a:cs typeface="Arial" panose="020B0604020202020204" pitchFamily="34" charset="0"/>
              </a:rPr>
              <a:t>”. Copyright © Michigan Basin Fossils </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338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9" name="Group 48">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50" name="Freeform: Shape 49">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56" name="Freeform: Shape 55">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4F33E1F4-C9A2-FA8E-2552-A70B93DA0C02}"/>
              </a:ext>
              <a:ext uri="{C183D7F6-B498-43B3-948B-1728B52AA6E4}">
                <adec:decorative xmlns:adec="http://schemas.microsoft.com/office/drawing/2017/decorative" val="1"/>
              </a:ext>
            </a:extLst>
          </p:cNvPr>
          <p:cNvSpPr/>
          <p:nvPr/>
        </p:nvSpPr>
        <p:spPr>
          <a:xfrm>
            <a:off x="0" y="-10471"/>
            <a:ext cx="3539147" cy="283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50763438-B737-B478-19A4-182133E28117}"/>
              </a:ext>
              <a:ext uri="{C183D7F6-B498-43B3-948B-1728B52AA6E4}">
                <adec:decorative xmlns:adec="http://schemas.microsoft.com/office/drawing/2017/decorative" val="1"/>
              </a:ext>
            </a:extLst>
          </p:cNvPr>
          <p:cNvSpPr/>
          <p:nvPr/>
        </p:nvSpPr>
        <p:spPr>
          <a:xfrm>
            <a:off x="885067" y="272092"/>
            <a:ext cx="7101621" cy="8694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2E67456-6202-885B-1D1D-E0890BAAB4B5}"/>
              </a:ext>
            </a:extLst>
          </p:cNvPr>
          <p:cNvSpPr>
            <a:spLocks noGrp="1"/>
          </p:cNvSpPr>
          <p:nvPr>
            <p:ph type="title"/>
          </p:nvPr>
        </p:nvSpPr>
        <p:spPr>
          <a:xfrm>
            <a:off x="825154" y="370739"/>
            <a:ext cx="7161533" cy="678385"/>
          </a:xfrm>
        </p:spPr>
        <p:txBody>
          <a:bodyPr vert="horz" lIns="91440" tIns="45720" rIns="91440" bIns="45720" rtlCol="0" anchor="b">
            <a:normAutofit fontScale="90000"/>
          </a:bodyPr>
          <a:lstStyle/>
          <a:p>
            <a:pPr algn="ctr"/>
            <a:r>
              <a:rPr lang="en-US" sz="3600" kern="1200">
                <a:solidFill>
                  <a:srgbClr val="FFFFFF"/>
                </a:solidFill>
                <a:latin typeface="Arial" panose="020B0604020202020204" pitchFamily="34" charset="0"/>
                <a:cs typeface="Arial" panose="020B0604020202020204" pitchFamily="34" charset="0"/>
              </a:rPr>
              <a:t>Make Your Own Mold Fossil Replica</a:t>
            </a:r>
          </a:p>
        </p:txBody>
      </p:sp>
      <p:pic>
        <p:nvPicPr>
          <p:cNvPr id="6" name="Picture 5" descr="A person making a mold and a cast fossil replica">
            <a:extLst>
              <a:ext uri="{FF2B5EF4-FFF2-40B4-BE49-F238E27FC236}">
                <a16:creationId xmlns:a16="http://schemas.microsoft.com/office/drawing/2014/main" id="{F3308D90-97CD-313B-D159-0F59B99F3A74}"/>
              </a:ext>
            </a:extLst>
          </p:cNvPr>
          <p:cNvPicPr>
            <a:picLocks noChangeAspect="1"/>
          </p:cNvPicPr>
          <p:nvPr/>
        </p:nvPicPr>
        <p:blipFill>
          <a:blip r:embed="rId2"/>
          <a:stretch>
            <a:fillRect/>
          </a:stretch>
        </p:blipFill>
        <p:spPr>
          <a:xfrm>
            <a:off x="8592636" y="67985"/>
            <a:ext cx="3539147" cy="2413944"/>
          </a:xfrm>
          <a:prstGeom prst="rect">
            <a:avLst/>
          </a:prstGeom>
        </p:spPr>
      </p:pic>
      <p:sp>
        <p:nvSpPr>
          <p:cNvPr id="8" name="TextBox 7">
            <a:extLst>
              <a:ext uri="{FF2B5EF4-FFF2-40B4-BE49-F238E27FC236}">
                <a16:creationId xmlns:a16="http://schemas.microsoft.com/office/drawing/2014/main" id="{7570F931-4F71-6C95-CECC-A71ADB560ABD}"/>
              </a:ext>
            </a:extLst>
          </p:cNvPr>
          <p:cNvSpPr txBox="1"/>
          <p:nvPr/>
        </p:nvSpPr>
        <p:spPr>
          <a:xfrm>
            <a:off x="8526444" y="2034324"/>
            <a:ext cx="376177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Arial" panose="020B0604020202020204" pitchFamily="34" charset="0"/>
                <a:ea typeface="+mn-lt"/>
                <a:cs typeface="Arial" panose="020B0604020202020204" pitchFamily="34" charset="0"/>
              </a:rPr>
              <a:t>“How to make a fossil from Plaster of Paris”.</a:t>
            </a:r>
          </a:p>
          <a:p>
            <a:r>
              <a:rPr lang="en-US" sz="1200">
                <a:solidFill>
                  <a:schemeClr val="bg1"/>
                </a:solidFill>
                <a:latin typeface="Arial" panose="020B0604020202020204" pitchFamily="34" charset="0"/>
                <a:ea typeface="+mn-lt"/>
                <a:cs typeface="Arial" panose="020B0604020202020204" pitchFamily="34" charset="0"/>
              </a:rPr>
              <a:t> </a:t>
            </a:r>
            <a:r>
              <a:rPr lang="en-US" sz="1200">
                <a:solidFill>
                  <a:schemeClr val="bg1"/>
                </a:solidFill>
                <a:latin typeface="Arial" panose="020B06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Watch on YouTube </a:t>
            </a:r>
            <a:r>
              <a:rPr lang="en-US" sz="1200" u="sng">
                <a:solidFill>
                  <a:schemeClr val="bg1"/>
                </a:solidFill>
                <a:latin typeface="Arial" panose="020B06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(Video ID VJUgSJl9AGE&amp;t=42s)</a:t>
            </a:r>
            <a:endParaRPr lang="en-US" dirty="0">
              <a:solidFill>
                <a:schemeClr val="bg1"/>
              </a:solidFill>
              <a:latin typeface="Arial" panose="020B0604020202020204" pitchFamily="34" charset="0"/>
              <a:ea typeface="+mn-lt"/>
              <a:cs typeface="Arial" panose="020B0604020202020204" pitchFamily="34" charset="0"/>
            </a:endParaRPr>
          </a:p>
        </p:txBody>
      </p:sp>
      <p:sp>
        <p:nvSpPr>
          <p:cNvPr id="3" name="TextBox 2">
            <a:extLst>
              <a:ext uri="{FF2B5EF4-FFF2-40B4-BE49-F238E27FC236}">
                <a16:creationId xmlns:a16="http://schemas.microsoft.com/office/drawing/2014/main" id="{B20F9A42-8D28-3C8F-8FFE-7D34D49E5143}"/>
              </a:ext>
            </a:extLst>
          </p:cNvPr>
          <p:cNvSpPr txBox="1"/>
          <p:nvPr/>
        </p:nvSpPr>
        <p:spPr>
          <a:xfrm>
            <a:off x="2795" y="1020768"/>
            <a:ext cx="10483868" cy="580911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endParaRPr lang="en-US" sz="2000" dirty="0">
              <a:solidFill>
                <a:schemeClr val="tx2"/>
              </a:solidFill>
              <a:latin typeface="Arial" panose="020B0604020202020204" pitchFamily="34" charset="0"/>
              <a:cs typeface="Arial" panose="020B0604020202020204" pitchFamily="34" charset="0"/>
            </a:endParaRP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Take a 3-D printed fossil replica and set it aside. </a:t>
            </a:r>
            <a:endParaRPr lang="en-US" dirty="0">
              <a:solidFill>
                <a:schemeClr val="tx2"/>
              </a:solidFill>
              <a:latin typeface="Arial" panose="020B0604020202020204" pitchFamily="34" charset="0"/>
              <a:cs typeface="Arial" panose="020B0604020202020204" pitchFamily="34" charset="0"/>
            </a:endParaRP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Draw a picture of your fossil replica on your worksheet (Handout 2).</a:t>
            </a: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Gently place about  3 inches of Play-Doh in the bottom of the container.</a:t>
            </a:r>
            <a:endParaRPr lang="en-US" sz="2000" b="1" dirty="0">
              <a:solidFill>
                <a:schemeClr val="tx2"/>
              </a:solidFill>
              <a:latin typeface="Arial" panose="020B0604020202020204" pitchFamily="34" charset="0"/>
              <a:cs typeface="Arial" panose="020B0604020202020204" pitchFamily="34" charset="0"/>
            </a:endParaRP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Pick the side of your fossil to mold and press it firmly into the Play-Doh layer to make an impression.</a:t>
            </a: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Remove your fossil and set it aside.</a:t>
            </a: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Using a container with plaster of Paris and water, use a wooden stick to gently stir the plaster of Paris mixture until well mixed. </a:t>
            </a:r>
            <a:r>
              <a:rPr lang="en-US" sz="2000" b="1" dirty="0">
                <a:solidFill>
                  <a:schemeClr val="tx2"/>
                </a:solidFill>
                <a:latin typeface="Arial" panose="020B0604020202020204" pitchFamily="34" charset="0"/>
                <a:cs typeface="Arial" panose="020B0604020202020204" pitchFamily="34" charset="0"/>
              </a:rPr>
              <a:t>(Do not get plaster mix in eyes or mouth)</a:t>
            </a: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Pour enough of the plaster mixture into your impression to fill it to the top of the Play-Doh layer, but not over the top of the Play-Doh</a:t>
            </a:r>
            <a:r>
              <a:rPr lang="en-US" sz="2000" b="1" dirty="0">
                <a:solidFill>
                  <a:schemeClr val="tx2"/>
                </a:solidFill>
                <a:latin typeface="Arial" panose="020B0604020202020204" pitchFamily="34" charset="0"/>
                <a:cs typeface="Arial" panose="020B0604020202020204" pitchFamily="34" charset="0"/>
              </a:rPr>
              <a:t> layer.</a:t>
            </a: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Put your name on your container.  </a:t>
            </a:r>
          </a:p>
          <a:p>
            <a:pPr marL="342900" indent="-228600">
              <a:lnSpc>
                <a:spcPct val="90000"/>
              </a:lnSpc>
              <a:spcAft>
                <a:spcPts val="600"/>
              </a:spcAf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Return the 3-D printed fossil, cup of plaster, and container with your mold to the drying location. Clean your work area!</a:t>
            </a:r>
          </a:p>
          <a:p>
            <a:pPr marL="342900" indent="-228600">
              <a:lnSpc>
                <a:spcPct val="90000"/>
              </a:lnSpc>
              <a:spcAft>
                <a:spcPts val="600"/>
              </a:spcAft>
              <a:buFont typeface="Arial" panose="020B0604020202020204" pitchFamily="34" charset="0"/>
              <a:buChar char="•"/>
            </a:pPr>
            <a:endParaRPr lang="en-US" sz="2000" dirty="0">
              <a:solidFill>
                <a:schemeClr val="tx2"/>
              </a:solidFill>
              <a:latin typeface="Arial" panose="020B0604020202020204" pitchFamily="34" charset="0"/>
              <a:cs typeface="Arial" panose="020B0604020202020204" pitchFamily="34" charset="0"/>
            </a:endParaRPr>
          </a:p>
          <a:p>
            <a:pPr>
              <a:lnSpc>
                <a:spcPct val="90000"/>
              </a:lnSpc>
              <a:spcAft>
                <a:spcPts val="600"/>
              </a:spcAft>
            </a:pPr>
            <a:r>
              <a:rPr lang="en-US" sz="2000" b="1" dirty="0">
                <a:solidFill>
                  <a:schemeClr val="tx2"/>
                </a:solidFill>
                <a:latin typeface="Arial" panose="020B0604020202020204" pitchFamily="34" charset="0"/>
                <a:cs typeface="Arial" panose="020B0604020202020204" pitchFamily="34" charset="0"/>
              </a:rPr>
              <a:t>Next day: </a:t>
            </a:r>
            <a:r>
              <a:rPr lang="en-US" sz="2000" dirty="0">
                <a:solidFill>
                  <a:schemeClr val="tx2"/>
                </a:solidFill>
                <a:latin typeface="Arial" panose="020B0604020202020204" pitchFamily="34" charset="0"/>
                <a:cs typeface="Arial" panose="020B0604020202020204" pitchFamily="34" charset="0"/>
              </a:rPr>
              <a:t> Fossil replicas will be ready for you to gently remove from the container in 24 hours.  Put your name and fossil cast in a plastic bag to take home. Return the container and Play-Doh to your teacher.</a:t>
            </a:r>
          </a:p>
        </p:txBody>
      </p:sp>
      <p:pic>
        <p:nvPicPr>
          <p:cNvPr id="5" name="Picture 4" descr="Corekids logo">
            <a:extLst>
              <a:ext uri="{FF2B5EF4-FFF2-40B4-BE49-F238E27FC236}">
                <a16:creationId xmlns:a16="http://schemas.microsoft.com/office/drawing/2014/main" id="{9B737DFD-9FDE-286D-CBDE-DAC76835DD4D}"/>
              </a:ext>
            </a:extLst>
          </p:cNvPr>
          <p:cNvPicPr>
            <a:picLocks noChangeAspect="1"/>
          </p:cNvPicPr>
          <p:nvPr/>
        </p:nvPicPr>
        <p:blipFill>
          <a:blip r:embed="rId4"/>
          <a:stretch>
            <a:fillRect/>
          </a:stretch>
        </p:blipFill>
        <p:spPr>
          <a:xfrm>
            <a:off x="11006100" y="6389822"/>
            <a:ext cx="1182836" cy="478649"/>
          </a:xfrm>
          <a:prstGeom prst="rect">
            <a:avLst/>
          </a:prstGeom>
        </p:spPr>
      </p:pic>
    </p:spTree>
    <p:extLst>
      <p:ext uri="{BB962C8B-B14F-4D97-AF65-F5344CB8AC3E}">
        <p14:creationId xmlns:p14="http://schemas.microsoft.com/office/powerpoint/2010/main" val="3327309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140;p57">
            <a:extLst>
              <a:ext uri="{FF2B5EF4-FFF2-40B4-BE49-F238E27FC236}">
                <a16:creationId xmlns:a16="http://schemas.microsoft.com/office/drawing/2014/main" id="{0B5F14C4-C6BC-1648-5318-9D03357F5E63}"/>
              </a:ext>
            </a:extLst>
          </p:cNvPr>
          <p:cNvSpPr txBox="1">
            <a:spLocks noGrp="1"/>
          </p:cNvSpPr>
          <p:nvPr>
            <p:ph type="title" idx="4294967295"/>
          </p:nvPr>
        </p:nvSpPr>
        <p:spPr>
          <a:xfrm>
            <a:off x="430254" y="1241977"/>
            <a:ext cx="5804254" cy="929798"/>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TRACE FOSSILS</a:t>
            </a:r>
          </a:p>
        </p:txBody>
      </p:sp>
      <p:sp>
        <p:nvSpPr>
          <p:cNvPr id="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139;p57">
            <a:extLst>
              <a:ext uri="{FF2B5EF4-FFF2-40B4-BE49-F238E27FC236}">
                <a16:creationId xmlns:a16="http://schemas.microsoft.com/office/drawing/2014/main" id="{843FFC82-9D67-7BE6-1C72-8FAF4FADF79B}"/>
              </a:ext>
            </a:extLst>
          </p:cNvPr>
          <p:cNvSpPr txBox="1">
            <a:spLocks/>
          </p:cNvSpPr>
          <p:nvPr/>
        </p:nvSpPr>
        <p:spPr>
          <a:xfrm>
            <a:off x="640080" y="2872899"/>
            <a:ext cx="4243589" cy="3320668"/>
          </a:xfrm>
          <a:prstGeom prst="rect">
            <a:avLst/>
          </a:prstGeom>
        </p:spPr>
        <p:txBody>
          <a:bodyPr spcFirstLastPara="1"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Trace fossils are records of an organism's activity, not its body. It includes footprints, burrows, nests, and poo!</a:t>
            </a:r>
          </a:p>
          <a:p>
            <a:r>
              <a:rPr lang="en-US" sz="2200" dirty="0">
                <a:latin typeface="Arial" panose="020B0604020202020204" pitchFamily="34" charset="0"/>
                <a:cs typeface="Arial" panose="020B0604020202020204" pitchFamily="34" charset="0"/>
              </a:rPr>
              <a:t>Trace fossils provide evidence of how the organism lived, moved and interacted with the environment.</a:t>
            </a:r>
          </a:p>
        </p:txBody>
      </p:sp>
      <p:sp>
        <p:nvSpPr>
          <p:cNvPr id="10" name="Google Shape;2329;p46">
            <a:extLst>
              <a:ext uri="{FF2B5EF4-FFF2-40B4-BE49-F238E27FC236}">
                <a16:creationId xmlns:a16="http://schemas.microsoft.com/office/drawing/2014/main" id="{AB2CD789-1A49-8B1D-26BE-D94D4FE528BD}"/>
              </a:ext>
            </a:extLst>
          </p:cNvPr>
          <p:cNvSpPr txBox="1">
            <a:spLocks/>
          </p:cNvSpPr>
          <p:nvPr/>
        </p:nvSpPr>
        <p:spPr>
          <a:xfrm>
            <a:off x="5630" y="6179046"/>
            <a:ext cx="5869983" cy="67457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0" indent="0" algn="l" defTabSz="914400" rtl="0" eaLnBrk="1" latinLnBrk="0" hangingPunct="1">
              <a:buClr>
                <a:schemeClr val="dk2"/>
              </a:buClr>
              <a:buSzPts val="2200"/>
              <a:buFont typeface="Titan One"/>
              <a:buNone/>
              <a:defRPr sz="2200" kern="1200">
                <a:solidFill>
                  <a:schemeClr val="accent1"/>
                </a:solidFill>
                <a:latin typeface="Titan One"/>
                <a:ea typeface="Titan One"/>
                <a:cs typeface="Titan One"/>
                <a:sym typeface="Titan One"/>
              </a:defRPr>
            </a:lvl1pPr>
            <a:lvl2pPr marL="9144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2pPr>
            <a:lvl3pPr marL="13716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3pPr>
            <a:lvl4pPr marL="18288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4pPr>
            <a:lvl5pPr marL="22860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5pPr>
            <a:lvl6pPr marL="27432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6pPr>
            <a:lvl7pPr marL="32004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7pPr>
            <a:lvl8pPr marL="36576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8pPr>
            <a:lvl9pPr marL="4114800" indent="-317500" algn="ctr" defTabSz="914400" rtl="0" eaLnBrk="1" latinLnBrk="0" hangingPunct="1">
              <a:buClr>
                <a:schemeClr val="dk2"/>
              </a:buClr>
              <a:buSzPts val="2200"/>
              <a:buFont typeface="Titan One"/>
              <a:buNone/>
              <a:defRPr sz="2200" kern="1200">
                <a:solidFill>
                  <a:schemeClr val="dk2"/>
                </a:solidFill>
                <a:latin typeface="Titan One"/>
                <a:ea typeface="Titan One"/>
                <a:cs typeface="Titan One"/>
                <a:sym typeface="Titan One"/>
              </a:defRPr>
            </a:lvl9pPr>
          </a:lstStyle>
          <a:p>
            <a:r>
              <a:rPr lang="en-US" sz="1800" dirty="0">
                <a:latin typeface="Arial" panose="020B0604020202020204" pitchFamily="34" charset="0"/>
                <a:cs typeface="Arial" panose="020B0604020202020204" pitchFamily="34" charset="0"/>
              </a:rPr>
              <a:t>Footprint of a T-Rex found </a:t>
            </a:r>
            <a:r>
              <a:rPr lang="en-US" sz="1800">
                <a:latin typeface="Arial" panose="020B0604020202020204" pitchFamily="34" charset="0"/>
                <a:cs typeface="Arial" panose="020B0604020202020204" pitchFamily="34" charset="0"/>
              </a:rPr>
              <a:t>in Utah</a:t>
            </a:r>
            <a:endParaRPr lang="en-US" sz="1800" dirty="0">
              <a:latin typeface="Arial" panose="020B0604020202020204" pitchFamily="34" charset="0"/>
              <a:cs typeface="Arial" panose="020B0604020202020204" pitchFamily="34" charset="0"/>
            </a:endParaRPr>
          </a:p>
        </p:txBody>
      </p:sp>
      <p:pic>
        <p:nvPicPr>
          <p:cNvPr id="4" name="Picture 3" descr="A footprint of a t-rex on a rock">
            <a:extLst>
              <a:ext uri="{FF2B5EF4-FFF2-40B4-BE49-F238E27FC236}">
                <a16:creationId xmlns:a16="http://schemas.microsoft.com/office/drawing/2014/main" id="{12CA2CDA-0D52-E9E6-E701-FC5638D2D5EF}"/>
              </a:ext>
            </a:extLst>
          </p:cNvPr>
          <p:cNvPicPr>
            <a:picLocks noChangeAspect="1"/>
          </p:cNvPicPr>
          <p:nvPr/>
        </p:nvPicPr>
        <p:blipFill>
          <a:blip r:embed="rId2"/>
          <a:srcRect l="6022" r="11006" b="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Box 7">
            <a:extLst>
              <a:ext uri="{FF2B5EF4-FFF2-40B4-BE49-F238E27FC236}">
                <a16:creationId xmlns:a16="http://schemas.microsoft.com/office/drawing/2014/main" id="{F1492C16-7BC7-5626-72FD-A614197F2E75}"/>
              </a:ext>
            </a:extLst>
          </p:cNvPr>
          <p:cNvSpPr txBox="1"/>
          <p:nvPr/>
        </p:nvSpPr>
        <p:spPr>
          <a:xfrm>
            <a:off x="9291428" y="0"/>
            <a:ext cx="303642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Arial" panose="020B0604020202020204" pitchFamily="34" charset="0"/>
                <a:cs typeface="Arial" panose="020B0604020202020204" pitchFamily="34" charset="0"/>
              </a:rPr>
              <a:t>Photo by Greg Willis: “Dinosaur footprint”  Licensed under CC BY-SA 2.0 via </a:t>
            </a:r>
            <a:r>
              <a:rPr lang="en-US" sz="12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Wikimedia Commons</a:t>
            </a:r>
            <a:r>
              <a:rPr lang="en-US" sz="1200">
                <a:solidFill>
                  <a:schemeClr val="bg1"/>
                </a:solidFill>
                <a:latin typeface="Arial" panose="020B0604020202020204" pitchFamily="34" charset="0"/>
                <a:cs typeface="Arial" panose="020B0604020202020204" pitchFamily="34" charset="0"/>
              </a:rPr>
              <a:t>. </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432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8C4058-8504-DD55-F8FF-FDCBD9540E10}"/>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image: A coral reef with abundant fish swimming in the blue ocean&#10;">
            <a:extLst>
              <a:ext uri="{FF2B5EF4-FFF2-40B4-BE49-F238E27FC236}">
                <a16:creationId xmlns:a16="http://schemas.microsoft.com/office/drawing/2014/main" id="{909AC1E4-88F7-B4E4-8A45-99D3DFF6A148}"/>
              </a:ext>
            </a:extLst>
          </p:cNvPr>
          <p:cNvPicPr>
            <a:picLocks noChangeAspect="1"/>
          </p:cNvPicPr>
          <p:nvPr/>
        </p:nvPicPr>
        <p:blipFill>
          <a:blip r:embed="rId2">
            <a:extLst>
              <a:ext uri="{28A0092B-C50C-407E-A947-70E740481C1C}">
                <a14:useLocalDpi xmlns:a14="http://schemas.microsoft.com/office/drawing/2010/main" val="0"/>
              </a:ext>
            </a:extLst>
          </a:blip>
          <a:srcRect l="9091" t="9091"/>
          <a:stretch>
            <a:fillRect/>
          </a:stretch>
        </p:blipFill>
        <p:spPr>
          <a:xfrm>
            <a:off x="20" y="10"/>
            <a:ext cx="12191981" cy="6857990"/>
          </a:xfrm>
          <a:prstGeom prst="rect">
            <a:avLst/>
          </a:prstGeom>
        </p:spPr>
      </p:pic>
      <p:sp>
        <p:nvSpPr>
          <p:cNvPr id="64" name="Rectangle 6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6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CE478F5-C690-C0FC-1927-3CD3FEDAEB00}"/>
              </a:ext>
            </a:extLst>
          </p:cNvPr>
          <p:cNvSpPr txBox="1"/>
          <p:nvPr/>
        </p:nvSpPr>
        <p:spPr>
          <a:xfrm>
            <a:off x="404553" y="5624945"/>
            <a:ext cx="9078562" cy="5929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ts val="1000"/>
              </a:spcBef>
            </a:pPr>
            <a:r>
              <a:rPr lang="en-US" sz="2400">
                <a:solidFill>
                  <a:schemeClr val="bg1"/>
                </a:solidFill>
                <a:latin typeface="Arial" panose="020B0604020202020204" pitchFamily="34" charset="0"/>
                <a:cs typeface="Arial" panose="020B0604020202020204" pitchFamily="34" charset="0"/>
              </a:rPr>
              <a:t>LESSON 1</a:t>
            </a:r>
          </a:p>
        </p:txBody>
      </p:sp>
      <p:sp>
        <p:nvSpPr>
          <p:cNvPr id="8" name="TextBox 7">
            <a:extLst>
              <a:ext uri="{FF2B5EF4-FFF2-40B4-BE49-F238E27FC236}">
                <a16:creationId xmlns:a16="http://schemas.microsoft.com/office/drawing/2014/main" id="{A9B5A374-9902-16EA-9CAA-434B8EC4A384}"/>
              </a:ext>
            </a:extLst>
          </p:cNvPr>
          <p:cNvSpPr txBox="1"/>
          <p:nvPr/>
        </p:nvSpPr>
        <p:spPr>
          <a:xfrm>
            <a:off x="6377651" y="6337387"/>
            <a:ext cx="5949388" cy="461665"/>
          </a:xfrm>
          <a:prstGeom prst="rect">
            <a:avLst/>
          </a:prstGeom>
          <a:noFill/>
        </p:spPr>
        <p:txBody>
          <a:bodyPr wrap="square" rtlCol="0">
            <a:normAutofit/>
          </a:bodyPr>
          <a:lstStyle/>
          <a:p>
            <a:r>
              <a:rPr lang="en-US" sz="1200">
                <a:solidFill>
                  <a:schemeClr val="bg1"/>
                </a:solidFill>
                <a:latin typeface="Arial" panose="020B0604020202020204" pitchFamily="34" charset="0"/>
                <a:cs typeface="Arial" panose="020B0604020202020204" pitchFamily="34" charset="0"/>
              </a:rPr>
              <a:t>Image from NOAA </a:t>
            </a:r>
            <a:r>
              <a:rPr lang="en-US" sz="1200" dirty="0">
                <a:solidFill>
                  <a:schemeClr val="bg1"/>
                </a:solidFill>
                <a:latin typeface="Arial" panose="020B0604020202020204" pitchFamily="34" charset="0"/>
                <a:cs typeface="Arial" panose="020B0604020202020204" pitchFamily="34" charset="0"/>
              </a:rPr>
              <a:t>Atlantic Oceanographic and Meteorological Laboratory (</a:t>
            </a:r>
            <a:r>
              <a:rPr lang="en-US" sz="1200">
                <a:solidFill>
                  <a:schemeClr val="bg1"/>
                </a:solidFill>
                <a:latin typeface="Arial" panose="020B0604020202020204" pitchFamily="34" charset="0"/>
                <a:cs typeface="Arial" panose="020B0604020202020204" pitchFamily="34" charset="0"/>
              </a:rPr>
              <a:t>AOML). View in </a:t>
            </a:r>
            <a:r>
              <a:rPr lang="en-US" sz="12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NOAA National Marine Ecosystem Status Page</a:t>
            </a:r>
            <a:r>
              <a:rPr lang="en-US" sz="1200">
                <a:solidFill>
                  <a:schemeClr val="bg1"/>
                </a:solidFill>
                <a:latin typeface="Arial" panose="020B0604020202020204" pitchFamily="34" charset="0"/>
                <a:cs typeface="Arial" panose="020B0604020202020204" pitchFamily="34" charset="0"/>
              </a:rPr>
              <a:t>. Public Domain. </a:t>
            </a:r>
            <a:endParaRPr lang="en-US" sz="1200"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BABF0A1-F222-699F-A855-129DBEEF5078}"/>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000" dirty="0">
                <a:solidFill>
                  <a:schemeClr val="bg1"/>
                </a:solidFill>
                <a:latin typeface="Arial" panose="020B0604020202020204" pitchFamily="34" charset="0"/>
                <a:cs typeface="Arial" panose="020B0604020202020204" pitchFamily="34" charset="0"/>
              </a:rPr>
              <a:t>FOSSILS AND ENVIRONMENTS</a:t>
            </a:r>
          </a:p>
        </p:txBody>
      </p:sp>
    </p:spTree>
    <p:extLst>
      <p:ext uri="{BB962C8B-B14F-4D97-AF65-F5344CB8AC3E}">
        <p14:creationId xmlns:p14="http://schemas.microsoft.com/office/powerpoint/2010/main" val="802474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140;p57">
            <a:extLst>
              <a:ext uri="{FF2B5EF4-FFF2-40B4-BE49-F238E27FC236}">
                <a16:creationId xmlns:a16="http://schemas.microsoft.com/office/drawing/2014/main" id="{376DC294-B5DB-4E9E-C901-4724E6CEC090}"/>
              </a:ext>
            </a:extLst>
          </p:cNvPr>
          <p:cNvSpPr txBox="1">
            <a:spLocks noGrp="1"/>
          </p:cNvSpPr>
          <p:nvPr>
            <p:ph type="title" idx="4294967295"/>
          </p:nvPr>
        </p:nvSpPr>
        <p:spPr>
          <a:xfrm>
            <a:off x="5122707" y="308475"/>
            <a:ext cx="5987554" cy="2157521"/>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CARBON FILM FOSSILS</a:t>
            </a:r>
          </a:p>
        </p:txBody>
      </p:sp>
      <p:sp>
        <p:nvSpPr>
          <p:cNvPr id="2" name="Google Shape;3139;p57">
            <a:extLst>
              <a:ext uri="{FF2B5EF4-FFF2-40B4-BE49-F238E27FC236}">
                <a16:creationId xmlns:a16="http://schemas.microsoft.com/office/drawing/2014/main" id="{42DBE7D4-5808-ACD8-9E22-B41E33CECDAB}"/>
              </a:ext>
            </a:extLst>
          </p:cNvPr>
          <p:cNvSpPr txBox="1">
            <a:spLocks/>
          </p:cNvSpPr>
          <p:nvPr/>
        </p:nvSpPr>
        <p:spPr>
          <a:xfrm>
            <a:off x="5223330" y="2746177"/>
            <a:ext cx="6624164" cy="1572768"/>
          </a:xfrm>
          <a:prstGeom prst="rect">
            <a:avLst/>
          </a:prstGeom>
        </p:spPr>
        <p:txBody>
          <a:bodyPr spcFirstLastPara="1" vert="horz" lIns="91440" tIns="45720" rIns="91440" bIns="45720" rtlCol="0" anchor="t" anchorCtr="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Arial" panose="020B0604020202020204" pitchFamily="34" charset="0"/>
                <a:cs typeface="Arial" panose="020B0604020202020204" pitchFamily="34" charset="0"/>
              </a:rPr>
              <a:t>Carbon film fossils are thin, black shapes left on a flat surface of a rock when a plant or animal gets crushed and only a film of carbon is left behind—like a stamp from the past. </a:t>
            </a:r>
          </a:p>
        </p:txBody>
      </p:sp>
      <p:sp>
        <p:nvSpPr>
          <p:cNvPr id="2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2329;p46">
            <a:extLst>
              <a:ext uri="{FF2B5EF4-FFF2-40B4-BE49-F238E27FC236}">
                <a16:creationId xmlns:a16="http://schemas.microsoft.com/office/drawing/2014/main" id="{3168AC14-2B92-1C50-D48D-09FEC1EA9407}"/>
              </a:ext>
            </a:extLst>
          </p:cNvPr>
          <p:cNvSpPr txBox="1">
            <a:spLocks/>
          </p:cNvSpPr>
          <p:nvPr/>
        </p:nvSpPr>
        <p:spPr>
          <a:xfrm>
            <a:off x="174780" y="1333610"/>
            <a:ext cx="4871499" cy="54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1800" dirty="0">
                <a:latin typeface="Arial" panose="020B0604020202020204" pitchFamily="34" charset="0"/>
                <a:cs typeface="Arial" panose="020B0604020202020204" pitchFamily="34" charset="0"/>
              </a:rPr>
              <a:t>Carbonized fern from Indiana</a:t>
            </a:r>
          </a:p>
        </p:txBody>
      </p:sp>
      <p:pic>
        <p:nvPicPr>
          <p:cNvPr id="6" name="Picture 5" descr="Photograph of a carbon film (seed fern fossil)">
            <a:extLst>
              <a:ext uri="{FF2B5EF4-FFF2-40B4-BE49-F238E27FC236}">
                <a16:creationId xmlns:a16="http://schemas.microsoft.com/office/drawing/2014/main" id="{6CF3D0DB-7235-3851-EEDE-B69ECD846398}"/>
              </a:ext>
            </a:extLst>
          </p:cNvPr>
          <p:cNvPicPr>
            <a:picLocks noChangeAspect="1"/>
          </p:cNvPicPr>
          <p:nvPr/>
        </p:nvPicPr>
        <p:blipFill>
          <a:blip r:embed="rId2"/>
          <a:stretch>
            <a:fillRect/>
          </a:stretch>
        </p:blipFill>
        <p:spPr>
          <a:xfrm>
            <a:off x="176212" y="1883066"/>
            <a:ext cx="4707730" cy="3568117"/>
          </a:xfrm>
          <a:prstGeom prst="rect">
            <a:avLst/>
          </a:prstGeom>
        </p:spPr>
      </p:pic>
      <p:sp>
        <p:nvSpPr>
          <p:cNvPr id="5" name="TextBox 4">
            <a:extLst>
              <a:ext uri="{FF2B5EF4-FFF2-40B4-BE49-F238E27FC236}">
                <a16:creationId xmlns:a16="http://schemas.microsoft.com/office/drawing/2014/main" id="{5C188180-3776-5E1D-E16E-580A20B7F423}"/>
              </a:ext>
            </a:extLst>
          </p:cNvPr>
          <p:cNvSpPr txBox="1"/>
          <p:nvPr/>
        </p:nvSpPr>
        <p:spPr>
          <a:xfrm>
            <a:off x="57397" y="5462094"/>
            <a:ext cx="4945359"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00000"/>
                </a:solidFill>
                <a:latin typeface="Arial" panose="020B0604020202020204" pitchFamily="34" charset="0"/>
                <a:ea typeface="+mn-lt"/>
                <a:cs typeface="Arial" panose="020B0604020202020204" pitchFamily="34" charset="0"/>
              </a:rPr>
              <a:t>Carbonized fern, </a:t>
            </a:r>
            <a:r>
              <a:rPr lang="en-US" sz="1200" dirty="0">
                <a:solidFill>
                  <a:srgbClr val="000000"/>
                </a:solidFill>
                <a:latin typeface="Arial" panose="020B0604020202020204" pitchFamily="34" charset="0"/>
                <a:ea typeface="+mn-lt"/>
                <a:cs typeface="Arial" panose="020B0604020202020204" pitchFamily="34" charset="0"/>
              </a:rPr>
              <a:t>courtesy of Indiana Geological and Water Survey (IGWS). Used for educational purposes from </a:t>
            </a:r>
            <a:r>
              <a:rPr lang="en-US" sz="1200" dirty="0">
                <a:solidFill>
                  <a:srgbClr val="000000"/>
                </a:solidFill>
                <a:latin typeface="Arial" panose="020B0604020202020204" pitchFamily="34" charset="0"/>
                <a:ea typeface="+mn-lt"/>
                <a:cs typeface="Arial" panose="020B0604020202020204" pitchFamily="34" charset="0"/>
                <a:hlinkClick r:id="rId3"/>
              </a:rPr>
              <a:t>IGWS Fossils Outreach</a:t>
            </a:r>
            <a:r>
              <a:rPr lang="en-US" sz="1200" dirty="0">
                <a:solidFill>
                  <a:srgbClr val="000000"/>
                </a:solidFill>
                <a:latin typeface="Arial" panose="020B0604020202020204" pitchFamily="34" charset="0"/>
                <a:ea typeface="+mn-lt"/>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594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EDAC3-1D37-FEC1-2CE5-9909EB628785}"/>
              </a:ext>
            </a:extLst>
          </p:cNvPr>
          <p:cNvSpPr>
            <a:spLocks noGrp="1"/>
          </p:cNvSpPr>
          <p:nvPr>
            <p:ph type="title"/>
          </p:nvPr>
        </p:nvSpPr>
        <p:spPr>
          <a:xfrm>
            <a:off x="605186" y="225707"/>
            <a:ext cx="6002110" cy="1495425"/>
          </a:xfrm>
        </p:spPr>
        <p:txBody>
          <a:bodyPr vert="horz" lIns="91440" tIns="45720" rIns="91440" bIns="45720" rtlCol="0" anchor="ctr">
            <a:normAutofit/>
          </a:bodyPr>
          <a:lstStyle/>
          <a:p>
            <a:r>
              <a:rPr lang="en-US" sz="4000" dirty="0">
                <a:latin typeface="Arial" panose="020B0604020202020204" pitchFamily="34" charset="0"/>
                <a:cs typeface="Arial" panose="020B0604020202020204" pitchFamily="34" charset="0"/>
              </a:rPr>
              <a:t>How To Make a Carbon Film Fossil Replica</a:t>
            </a:r>
          </a:p>
        </p:txBody>
      </p:sp>
      <p:sp>
        <p:nvSpPr>
          <p:cNvPr id="4" name="Text Placeholder 3">
            <a:extLst>
              <a:ext uri="{FF2B5EF4-FFF2-40B4-BE49-F238E27FC236}">
                <a16:creationId xmlns:a16="http://schemas.microsoft.com/office/drawing/2014/main" id="{72E20290-1EDB-E725-B3A6-B210D0DB63BC}"/>
              </a:ext>
            </a:extLst>
          </p:cNvPr>
          <p:cNvSpPr>
            <a:spLocks noGrp="1"/>
          </p:cNvSpPr>
          <p:nvPr>
            <p:ph type="body" sz="half" idx="2"/>
          </p:nvPr>
        </p:nvSpPr>
        <p:spPr>
          <a:xfrm>
            <a:off x="219919" y="1721132"/>
            <a:ext cx="6618871" cy="4911161"/>
          </a:xfrm>
        </p:spPr>
        <p:txBody>
          <a:bodyPr vert="horz" lIns="91440" tIns="45720" rIns="91440" bIns="45720" rtlCol="0" anchor="t">
            <a:normAutofit lnSpcReduction="10000"/>
          </a:bodyPr>
          <a:lstStyle/>
          <a:p>
            <a:pPr marL="342900"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Spread glue on your cardstock square. Carefully stick your dry leaf onto the glue with the vein side up.</a:t>
            </a:r>
          </a:p>
          <a:p>
            <a:pPr marL="342900"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Put your foil on the table.  Place the cardstock square on the foil with the leaf side down.</a:t>
            </a:r>
          </a:p>
          <a:p>
            <a:pPr marL="342900"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Fold the foil tightly around the cardstock square and flip over.</a:t>
            </a:r>
          </a:p>
          <a:p>
            <a:pPr marL="342900"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With your finger, trace over the veins and edges of your leaf so you see them in the foil.  Start from the middle and smooth out to the edges.</a:t>
            </a:r>
          </a:p>
          <a:p>
            <a:pPr marL="342900"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When you can see the veins, stem, and edges of the leaf,  use a pastel crayon and lightly trace over the raised parts to give them more visibility.</a:t>
            </a:r>
          </a:p>
          <a:p>
            <a:pPr marL="342900"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When you have highlighted the leaf veins, stems and edges, unfold the foil, discard the cardstock, and fold the foil back into the original square.  This is your carbon film fossil replica. Put it in a plastic bag and take it home.</a:t>
            </a:r>
          </a:p>
        </p:txBody>
      </p:sp>
      <p:pic>
        <p:nvPicPr>
          <p:cNvPr id="5" name="Picture Placeholder 4" descr="A carbon film fossil replica from the activity. It is a leaf glued to a paper, next to a foil with the shape of the leaf.">
            <a:extLst>
              <a:ext uri="{FF2B5EF4-FFF2-40B4-BE49-F238E27FC236}">
                <a16:creationId xmlns:a16="http://schemas.microsoft.com/office/drawing/2014/main" id="{9CEC8803-55D5-C232-DD77-9FC80458CE17}"/>
              </a:ext>
            </a:extLst>
          </p:cNvPr>
          <p:cNvPicPr>
            <a:picLocks noGrp="1" noChangeAspect="1"/>
          </p:cNvPicPr>
          <p:nvPr>
            <p:ph type="pic" idx="1"/>
          </p:nvPr>
        </p:nvPicPr>
        <p:blipFill>
          <a:blip r:embed="rId2"/>
          <a:srcRect t="2935"/>
          <a:stretch>
            <a:fillRect/>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3696336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140;p57">
            <a:extLst>
              <a:ext uri="{FF2B5EF4-FFF2-40B4-BE49-F238E27FC236}">
                <a16:creationId xmlns:a16="http://schemas.microsoft.com/office/drawing/2014/main" id="{D6CAE238-EC9B-6A0C-9D7E-3070437A10B0}"/>
              </a:ext>
            </a:extLst>
          </p:cNvPr>
          <p:cNvSpPr txBox="1">
            <a:spLocks noGrp="1"/>
          </p:cNvSpPr>
          <p:nvPr>
            <p:ph type="title" idx="4294967295"/>
          </p:nvPr>
        </p:nvSpPr>
        <p:spPr>
          <a:xfrm>
            <a:off x="640080" y="325369"/>
            <a:ext cx="5455920" cy="1956841"/>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PERMINERALIZED FOSSILS</a:t>
            </a:r>
          </a:p>
        </p:txBody>
      </p:sp>
      <p:sp>
        <p:nvSpPr>
          <p:cNvPr id="5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139;p57">
            <a:extLst>
              <a:ext uri="{FF2B5EF4-FFF2-40B4-BE49-F238E27FC236}">
                <a16:creationId xmlns:a16="http://schemas.microsoft.com/office/drawing/2014/main" id="{9C5C1B07-8557-4494-41C8-7D372553475A}"/>
              </a:ext>
            </a:extLst>
          </p:cNvPr>
          <p:cNvSpPr txBox="1">
            <a:spLocks/>
          </p:cNvSpPr>
          <p:nvPr/>
        </p:nvSpPr>
        <p:spPr>
          <a:xfrm>
            <a:off x="640080" y="2872899"/>
            <a:ext cx="6243838" cy="3320668"/>
          </a:xfrm>
          <a:prstGeom prst="rect">
            <a:avLst/>
          </a:prstGeom>
        </p:spPr>
        <p:txBody>
          <a:bodyPr spcFirstLastPara="1" vert="horz" lIns="91440" tIns="45720" rIns="91440" bIns="4572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latin typeface="Arial" panose="020B0604020202020204" pitchFamily="34" charset="0"/>
                <a:cs typeface="Arial" panose="020B0604020202020204" pitchFamily="34" charset="0"/>
              </a:rPr>
              <a:t>Permineralized fossils are made when minerals carried by groundwater fill the tiny spaces in bones or wood and turn them into rock—keeping their shape.</a:t>
            </a:r>
          </a:p>
          <a:p>
            <a:pPr marL="0" fontAlgn="base"/>
            <a:endParaRPr lang="en-US">
              <a:latin typeface="Arial" panose="020B0604020202020204" pitchFamily="34" charset="0"/>
              <a:cs typeface="Arial" panose="020B0604020202020204" pitchFamily="34" charset="0"/>
            </a:endParaRPr>
          </a:p>
          <a:p>
            <a:pPr fontAlgn="base"/>
            <a:r>
              <a:rPr lang="en-US" dirty="0">
                <a:latin typeface="Arial" panose="020B0604020202020204" pitchFamily="34" charset="0"/>
                <a:cs typeface="Arial" panose="020B0604020202020204" pitchFamily="34" charset="0"/>
              </a:rPr>
              <a:t>The fossil is usually heavier than the original but is a 3-D replica of the organism part</a:t>
            </a:r>
          </a:p>
        </p:txBody>
      </p:sp>
      <p:sp>
        <p:nvSpPr>
          <p:cNvPr id="7" name="Google Shape;2329;p46">
            <a:extLst>
              <a:ext uri="{FF2B5EF4-FFF2-40B4-BE49-F238E27FC236}">
                <a16:creationId xmlns:a16="http://schemas.microsoft.com/office/drawing/2014/main" id="{0FFBE81E-A26C-4B9B-BD74-CF37B21C3987}"/>
              </a:ext>
            </a:extLst>
          </p:cNvPr>
          <p:cNvSpPr txBox="1">
            <a:spLocks/>
          </p:cNvSpPr>
          <p:nvPr/>
        </p:nvSpPr>
        <p:spPr>
          <a:xfrm>
            <a:off x="2838769" y="6179215"/>
            <a:ext cx="4352020" cy="53812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1800" dirty="0">
                <a:latin typeface="Arial" panose="020B0604020202020204" pitchFamily="34" charset="0"/>
                <a:cs typeface="Arial" panose="020B0604020202020204" pitchFamily="34" charset="0"/>
              </a:rPr>
              <a:t>Petrified Forest National Park, Arizona</a:t>
            </a:r>
            <a:r>
              <a:rPr lang="en-US" sz="290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4" name="Picture 3" descr="Large pieces of petrified wood, probably from a large tree trunk that became fossilized">
            <a:extLst>
              <a:ext uri="{FF2B5EF4-FFF2-40B4-BE49-F238E27FC236}">
                <a16:creationId xmlns:a16="http://schemas.microsoft.com/office/drawing/2014/main" id="{4F1DEED7-AC00-D1EC-492B-E3A15792152C}"/>
              </a:ext>
            </a:extLst>
          </p:cNvPr>
          <p:cNvPicPr>
            <a:picLocks noChangeAspect="1"/>
          </p:cNvPicPr>
          <p:nvPr/>
        </p:nvPicPr>
        <p:blipFill>
          <a:blip r:embed="rId2"/>
          <a:stretch>
            <a:fillRect/>
          </a:stretch>
        </p:blipFill>
        <p:spPr>
          <a:xfrm>
            <a:off x="7184231" y="183357"/>
            <a:ext cx="4860131" cy="6527006"/>
          </a:xfrm>
          <a:prstGeom prst="rect">
            <a:avLst/>
          </a:prstGeom>
        </p:spPr>
      </p:pic>
      <p:sp>
        <p:nvSpPr>
          <p:cNvPr id="10" name="TextBox 7">
            <a:extLst>
              <a:ext uri="{FF2B5EF4-FFF2-40B4-BE49-F238E27FC236}">
                <a16:creationId xmlns:a16="http://schemas.microsoft.com/office/drawing/2014/main" id="{E04F1895-68B8-9F05-7E37-25828DD74D8B}"/>
              </a:ext>
            </a:extLst>
          </p:cNvPr>
          <p:cNvSpPr txBox="1"/>
          <p:nvPr/>
        </p:nvSpPr>
        <p:spPr>
          <a:xfrm>
            <a:off x="7186707" y="249953"/>
            <a:ext cx="462467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Petrified wood, photo courtesy </a:t>
            </a:r>
            <a:r>
              <a:rPr lang="en-US" sz="1200" dirty="0">
                <a:latin typeface="Arial" panose="020B0604020202020204" pitchFamily="34" charset="0"/>
                <a:cs typeface="Arial" panose="020B0604020202020204" pitchFamily="34" charset="0"/>
              </a:rPr>
              <a:t>of the </a:t>
            </a:r>
            <a:r>
              <a:rPr lang="en-US" sz="12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National Park Service(NPS)</a:t>
            </a:r>
            <a:r>
              <a:rPr lang="en-US" sz="1200" dirty="0">
                <a:latin typeface="Arial" panose="020B0604020202020204" pitchFamily="34" charset="0"/>
                <a:cs typeface="Arial" panose="020B0604020202020204" pitchFamily="34" charset="0"/>
              </a:rPr>
              <a:t>. Public domain.</a:t>
            </a:r>
          </a:p>
        </p:txBody>
      </p:sp>
    </p:spTree>
    <p:extLst>
      <p:ext uri="{BB962C8B-B14F-4D97-AF65-F5344CB8AC3E}">
        <p14:creationId xmlns:p14="http://schemas.microsoft.com/office/powerpoint/2010/main" val="2314408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Google Shape;3140;p57">
            <a:extLst>
              <a:ext uri="{FF2B5EF4-FFF2-40B4-BE49-F238E27FC236}">
                <a16:creationId xmlns:a16="http://schemas.microsoft.com/office/drawing/2014/main" id="{75653ED9-68EB-27A2-026D-62C0423CF334}"/>
              </a:ext>
            </a:extLst>
          </p:cNvPr>
          <p:cNvSpPr txBox="1">
            <a:spLocks noGrp="1"/>
          </p:cNvSpPr>
          <p:nvPr>
            <p:ph type="title" idx="4294967295"/>
          </p:nvPr>
        </p:nvSpPr>
        <p:spPr>
          <a:xfrm>
            <a:off x="459506" y="823956"/>
            <a:ext cx="5625863" cy="1811368"/>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PRESERVED REMAINS </a:t>
            </a:r>
            <a:br>
              <a:rPr kumimoji="0" lang="en-US" sz="32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br>
            <a:endParaRPr kumimoji="0" lang="en-US" sz="32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3139;p57">
            <a:extLst>
              <a:ext uri="{FF2B5EF4-FFF2-40B4-BE49-F238E27FC236}">
                <a16:creationId xmlns:a16="http://schemas.microsoft.com/office/drawing/2014/main" id="{15657C6A-A385-8B4B-473E-8C390918703E}"/>
              </a:ext>
            </a:extLst>
          </p:cNvPr>
          <p:cNvSpPr txBox="1">
            <a:spLocks/>
          </p:cNvSpPr>
          <p:nvPr/>
        </p:nvSpPr>
        <p:spPr>
          <a:xfrm>
            <a:off x="449955" y="2195206"/>
            <a:ext cx="5479417" cy="4467859"/>
          </a:xfrm>
          <a:prstGeom prst="rect">
            <a:avLst/>
          </a:prstGeom>
        </p:spPr>
        <p:txBody>
          <a:bodyPr spcFirstLastPara="1" vert="horz" lIns="91440" tIns="45720" rIns="91440" bIns="4572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latin typeface="Arial" panose="020B0604020202020204" pitchFamily="34" charset="0"/>
                <a:cs typeface="Arial" panose="020B0604020202020204" pitchFamily="34" charset="0"/>
              </a:rPr>
              <a:t>Preserved remains are the fossil record of an animal or plant that was protected from destruction </a:t>
            </a:r>
            <a:r>
              <a:rPr lang="en-US">
                <a:latin typeface="Arial" panose="020B0604020202020204" pitchFamily="34" charset="0"/>
                <a:cs typeface="Arial" panose="020B0604020202020204" pitchFamily="34" charset="0"/>
              </a:rPr>
              <a:t>or decay </a:t>
            </a:r>
            <a:r>
              <a:rPr lang="en-US" dirty="0">
                <a:latin typeface="Arial" panose="020B0604020202020204" pitchFamily="34" charset="0"/>
                <a:cs typeface="Arial" panose="020B0604020202020204" pitchFamily="34" charset="0"/>
              </a:rPr>
              <a:t>and preserved intact.</a:t>
            </a:r>
          </a:p>
          <a:p>
            <a:pPr marL="0" indent="0">
              <a:buNone/>
            </a:pPr>
            <a:endParaRPr lang="en-US">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fossils can be preserved in ice (like the pictured mammoth), amber (tiny creatures trapped in tree sap), tar pits, and even dry caves or deserts (the body dries out, preserving the skin and hair, like mummies)</a:t>
            </a:r>
          </a:p>
        </p:txBody>
      </p:sp>
      <p:pic>
        <p:nvPicPr>
          <p:cNvPr id="8" name="Picture 7" descr="Lyuba, the mummified baby mammoth exhibited in a museum">
            <a:extLst>
              <a:ext uri="{FF2B5EF4-FFF2-40B4-BE49-F238E27FC236}">
                <a16:creationId xmlns:a16="http://schemas.microsoft.com/office/drawing/2014/main" id="{308DD905-2CBA-E29A-60C1-DB37B7D83AED}"/>
              </a:ext>
            </a:extLst>
          </p:cNvPr>
          <p:cNvPicPr>
            <a:picLocks noChangeAspect="1"/>
          </p:cNvPicPr>
          <p:nvPr/>
        </p:nvPicPr>
        <p:blipFill>
          <a:blip r:embed="rId2"/>
          <a:stretch>
            <a:fillRect/>
          </a:stretch>
        </p:blipFill>
        <p:spPr>
          <a:xfrm>
            <a:off x="6282637" y="941839"/>
            <a:ext cx="5679283" cy="4613313"/>
          </a:xfrm>
          <a:prstGeom prst="rect">
            <a:avLst/>
          </a:prstGeom>
        </p:spPr>
      </p:pic>
      <p:sp>
        <p:nvSpPr>
          <p:cNvPr id="6" name="Google Shape;2329;p46">
            <a:extLst>
              <a:ext uri="{FF2B5EF4-FFF2-40B4-BE49-F238E27FC236}">
                <a16:creationId xmlns:a16="http://schemas.microsoft.com/office/drawing/2014/main" id="{886A6D67-D4D8-A3BA-7150-39DE176F54A2}"/>
              </a:ext>
            </a:extLst>
          </p:cNvPr>
          <p:cNvSpPr txBox="1">
            <a:spLocks/>
          </p:cNvSpPr>
          <p:nvPr/>
        </p:nvSpPr>
        <p:spPr>
          <a:xfrm>
            <a:off x="6740903" y="5559702"/>
            <a:ext cx="4797976" cy="108670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2"/>
              </a:buClr>
              <a:buSzPts val="2200"/>
              <a:buFont typeface="Titan One"/>
              <a:buNone/>
              <a:defRPr sz="2200">
                <a:solidFill>
                  <a:schemeClr val="accent1"/>
                </a:solidFill>
                <a:latin typeface="Titan One"/>
                <a:ea typeface="Titan One"/>
                <a:cs typeface="Titan One"/>
                <a:sym typeface="Titan One"/>
              </a:defRPr>
            </a:lvl1pPr>
            <a:lvl2pPr marL="914400" indent="-317500" algn="ctr">
              <a:buClr>
                <a:schemeClr val="dk2"/>
              </a:buClr>
              <a:buSzPts val="2200"/>
              <a:buFont typeface="Titan One"/>
              <a:buNone/>
              <a:defRPr sz="2200">
                <a:solidFill>
                  <a:schemeClr val="dk2"/>
                </a:solidFill>
                <a:latin typeface="Titan One"/>
                <a:ea typeface="Titan One"/>
                <a:cs typeface="Titan One"/>
                <a:sym typeface="Titan One"/>
              </a:defRPr>
            </a:lvl2pPr>
            <a:lvl3pPr marL="1371600" indent="-317500" algn="ctr">
              <a:buClr>
                <a:schemeClr val="dk2"/>
              </a:buClr>
              <a:buSzPts val="2200"/>
              <a:buFont typeface="Titan One"/>
              <a:buNone/>
              <a:defRPr sz="2200">
                <a:solidFill>
                  <a:schemeClr val="dk2"/>
                </a:solidFill>
                <a:latin typeface="Titan One"/>
                <a:ea typeface="Titan One"/>
                <a:cs typeface="Titan One"/>
                <a:sym typeface="Titan One"/>
              </a:defRPr>
            </a:lvl3pPr>
            <a:lvl4pPr marL="1828800" indent="-317500" algn="ctr">
              <a:buClr>
                <a:schemeClr val="dk2"/>
              </a:buClr>
              <a:buSzPts val="2200"/>
              <a:buFont typeface="Titan One"/>
              <a:buNone/>
              <a:defRPr sz="2200">
                <a:solidFill>
                  <a:schemeClr val="dk2"/>
                </a:solidFill>
                <a:latin typeface="Titan One"/>
                <a:ea typeface="Titan One"/>
                <a:cs typeface="Titan One"/>
                <a:sym typeface="Titan One"/>
              </a:defRPr>
            </a:lvl4pPr>
            <a:lvl5pPr marL="2286000" indent="-317500" algn="ctr">
              <a:buClr>
                <a:schemeClr val="dk2"/>
              </a:buClr>
              <a:buSzPts val="2200"/>
              <a:buFont typeface="Titan One"/>
              <a:buNone/>
              <a:defRPr sz="2200">
                <a:solidFill>
                  <a:schemeClr val="dk2"/>
                </a:solidFill>
                <a:latin typeface="Titan One"/>
                <a:ea typeface="Titan One"/>
                <a:cs typeface="Titan One"/>
                <a:sym typeface="Titan One"/>
              </a:defRPr>
            </a:lvl5pPr>
            <a:lvl6pPr marL="2743200" indent="-317500" algn="ctr">
              <a:buClr>
                <a:schemeClr val="dk2"/>
              </a:buClr>
              <a:buSzPts val="2200"/>
              <a:buFont typeface="Titan One"/>
              <a:buNone/>
              <a:defRPr sz="2200">
                <a:solidFill>
                  <a:schemeClr val="dk2"/>
                </a:solidFill>
                <a:latin typeface="Titan One"/>
                <a:ea typeface="Titan One"/>
                <a:cs typeface="Titan One"/>
                <a:sym typeface="Titan One"/>
              </a:defRPr>
            </a:lvl6pPr>
            <a:lvl7pPr marL="3200400" indent="-317500" algn="ctr">
              <a:buClr>
                <a:schemeClr val="dk2"/>
              </a:buClr>
              <a:buSzPts val="2200"/>
              <a:buFont typeface="Titan One"/>
              <a:buNone/>
              <a:defRPr sz="2200">
                <a:solidFill>
                  <a:schemeClr val="dk2"/>
                </a:solidFill>
                <a:latin typeface="Titan One"/>
                <a:ea typeface="Titan One"/>
                <a:cs typeface="Titan One"/>
                <a:sym typeface="Titan One"/>
              </a:defRPr>
            </a:lvl7pPr>
            <a:lvl8pPr marL="3657600" indent="-317500" algn="ctr">
              <a:buClr>
                <a:schemeClr val="dk2"/>
              </a:buClr>
              <a:buSzPts val="2200"/>
              <a:buFont typeface="Titan One"/>
              <a:buNone/>
              <a:defRPr sz="2200">
                <a:solidFill>
                  <a:schemeClr val="dk2"/>
                </a:solidFill>
                <a:latin typeface="Titan One"/>
                <a:ea typeface="Titan One"/>
                <a:cs typeface="Titan One"/>
                <a:sym typeface="Titan One"/>
              </a:defRPr>
            </a:lvl8pPr>
            <a:lvl9pPr marL="4114800" indent="-317500" algn="ctr">
              <a:buClr>
                <a:schemeClr val="dk2"/>
              </a:buClr>
              <a:buSzPts val="2200"/>
              <a:buFont typeface="Titan One"/>
              <a:buNone/>
              <a:defRPr sz="2200">
                <a:solidFill>
                  <a:schemeClr val="dk2"/>
                </a:solidFill>
                <a:latin typeface="Titan One"/>
                <a:ea typeface="Titan One"/>
                <a:cs typeface="Titan One"/>
                <a:sym typeface="Titan One"/>
              </a:defRPr>
            </a:lvl9pPr>
          </a:lstStyle>
          <a:p>
            <a:r>
              <a:rPr lang="en-US" sz="1800" dirty="0">
                <a:latin typeface="Arial" panose="020B0604020202020204" pitchFamily="34" charset="0"/>
                <a:cs typeface="Arial" panose="020B0604020202020204" pitchFamily="34" charset="0"/>
              </a:rPr>
              <a:t>A 42,000 years old baby woolly mammoth, found in Yamal's Peninsula, Siberia</a:t>
            </a:r>
          </a:p>
        </p:txBody>
      </p:sp>
      <p:sp>
        <p:nvSpPr>
          <p:cNvPr id="13" name="TextBox 7">
            <a:extLst>
              <a:ext uri="{FF2B5EF4-FFF2-40B4-BE49-F238E27FC236}">
                <a16:creationId xmlns:a16="http://schemas.microsoft.com/office/drawing/2014/main" id="{F997355E-A08A-78BE-9045-7045AB9F6B00}"/>
              </a:ext>
            </a:extLst>
          </p:cNvPr>
          <p:cNvSpPr txBox="1"/>
          <p:nvPr/>
        </p:nvSpPr>
        <p:spPr>
          <a:xfrm>
            <a:off x="6287625" y="424119"/>
            <a:ext cx="49745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000000"/>
                </a:solidFill>
                <a:latin typeface="Arial" panose="020B0604020202020204" pitchFamily="34" charset="0"/>
                <a:ea typeface="+mn-lt"/>
                <a:cs typeface="Arial" panose="020B0604020202020204" pitchFamily="34" charset="0"/>
              </a:rPr>
              <a:t>Photo by Ruth </a:t>
            </a:r>
            <a:r>
              <a:rPr lang="en-US" sz="1200" dirty="0" err="1">
                <a:solidFill>
                  <a:srgbClr val="000000"/>
                </a:solidFill>
                <a:latin typeface="Arial" panose="020B0604020202020204" pitchFamily="34" charset="0"/>
                <a:ea typeface="+mn-lt"/>
                <a:cs typeface="Arial" panose="020B0604020202020204" pitchFamily="34" charset="0"/>
              </a:rPr>
              <a:t>Hartnup</a:t>
            </a:r>
            <a:r>
              <a:rPr lang="en-US" sz="1200" dirty="0">
                <a:solidFill>
                  <a:srgbClr val="000000"/>
                </a:solidFill>
                <a:latin typeface="Arial" panose="020B0604020202020204" pitchFamily="34" charset="0"/>
                <a:ea typeface="+mn-lt"/>
                <a:cs typeface="Arial" panose="020B0604020202020204" pitchFamily="34" charset="0"/>
              </a:rPr>
              <a:t>, “</a:t>
            </a:r>
            <a:r>
              <a:rPr lang="en-US" sz="1200" dirty="0">
                <a:solidFill>
                  <a:srgbClr val="000000"/>
                </a:solidFill>
                <a:latin typeface="Arial" panose="020B0604020202020204" pitchFamily="34" charset="0"/>
                <a:ea typeface="+mn-lt"/>
                <a:cs typeface="Arial" panose="020B0604020202020204" pitchFamily="34" charset="0"/>
                <a:hlinkClick r:id="rId3"/>
              </a:rPr>
              <a:t>Lyuba the mummified baby mammoth</a:t>
            </a:r>
            <a:r>
              <a:rPr lang="en-US" sz="1200" dirty="0">
                <a:solidFill>
                  <a:srgbClr val="000000"/>
                </a:solidFill>
                <a:latin typeface="Arial" panose="020B0604020202020204" pitchFamily="34" charset="0"/>
                <a:ea typeface="+mn-lt"/>
                <a:cs typeface="Arial" panose="020B0604020202020204" pitchFamily="34" charset="0"/>
              </a:rPr>
              <a:t>.” Licensed under CC </a:t>
            </a:r>
            <a:r>
              <a:rPr lang="en-US" sz="1200">
                <a:solidFill>
                  <a:srgbClr val="000000"/>
                </a:solidFill>
                <a:latin typeface="Arial" panose="020B0604020202020204" pitchFamily="34" charset="0"/>
                <a:ea typeface="+mn-lt"/>
                <a:cs typeface="Arial" panose="020B0604020202020204" pitchFamily="34" charset="0"/>
              </a:rPr>
              <a:t>BY 2.0</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4722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2BE6E2A-1070-52FB-8E3E-0A29C9AD324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solidFill>
                  <a:schemeClr val="bg1"/>
                </a:solidFill>
              </a:rPr>
              <a:t>Video: What killed ötzi the iceman?</a:t>
            </a:r>
          </a:p>
        </p:txBody>
      </p:sp>
      <p:pic>
        <p:nvPicPr>
          <p:cNvPr id="2" name="Online Media 1" descr="Video: What killed Otzi the Iceman?, a 5,300-year-old murder mystery - by Albert Zink">
            <a:hlinkClick r:id="" action="ppaction://noaction"/>
            <a:extLst>
              <a:ext uri="{FF2B5EF4-FFF2-40B4-BE49-F238E27FC236}">
                <a16:creationId xmlns:a16="http://schemas.microsoft.com/office/drawing/2014/main" id="{C02A064E-AEA5-421E-F22D-6B1F89CA54D3}"/>
              </a:ext>
            </a:extLst>
          </p:cNvPr>
          <p:cNvPicPr>
            <a:picLocks noRot="1" noChangeAspect="1"/>
          </p:cNvPicPr>
          <p:nvPr>
            <a:videoFile r:link="rId1"/>
          </p:nvPr>
        </p:nvPicPr>
        <p:blipFill>
          <a:blip r:embed="rId3"/>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1138901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A84507-23C4-BEFD-7D6A-1D9DCFBDD35F}"/>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D354FAD-452C-6135-9989-CDCFBD729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F9DA4B-DF4E-37E3-1ECC-8A78F5B112F2}"/>
              </a:ext>
            </a:extLst>
          </p:cNvPr>
          <p:cNvSpPr>
            <a:spLocks noGrp="1"/>
          </p:cNvSpPr>
          <p:nvPr>
            <p:ph type="title"/>
          </p:nvPr>
        </p:nvSpPr>
        <p:spPr>
          <a:xfrm>
            <a:off x="7014258" y="159558"/>
            <a:ext cx="5174694" cy="1325563"/>
          </a:xfrm>
        </p:spPr>
        <p:txBody>
          <a:bodyPr>
            <a:noAutofit/>
          </a:bodyPr>
          <a:lstStyle/>
          <a:p>
            <a:r>
              <a:rPr lang="en-US" sz="3200" b="1" dirty="0">
                <a:solidFill>
                  <a:srgbClr val="0070C0"/>
                </a:solidFill>
                <a:latin typeface="Arial" panose="020B0604020202020204" pitchFamily="34" charset="0"/>
                <a:cs typeface="Arial" panose="020B0604020202020204" pitchFamily="34" charset="0"/>
              </a:rPr>
              <a:t>WRITING ASSIGNMENT </a:t>
            </a:r>
            <a:r>
              <a:rPr lang="en-US" sz="3200" b="1">
                <a:solidFill>
                  <a:srgbClr val="0070C0"/>
                </a:solidFill>
                <a:latin typeface="Arial" panose="020B0604020202020204" pitchFamily="34" charset="0"/>
                <a:cs typeface="Arial" panose="020B0604020202020204" pitchFamily="34" charset="0"/>
              </a:rPr>
              <a:t>(HOMEWORK LESSON 2)</a:t>
            </a:r>
          </a:p>
        </p:txBody>
      </p:sp>
      <p:sp>
        <p:nvSpPr>
          <p:cNvPr id="3" name="Content Placeholder 2">
            <a:extLst>
              <a:ext uri="{FF2B5EF4-FFF2-40B4-BE49-F238E27FC236}">
                <a16:creationId xmlns:a16="http://schemas.microsoft.com/office/drawing/2014/main" id="{06B99F57-6019-76F3-D961-B18B2E372BB2}"/>
              </a:ext>
            </a:extLst>
          </p:cNvPr>
          <p:cNvSpPr>
            <a:spLocks noGrp="1"/>
          </p:cNvSpPr>
          <p:nvPr>
            <p:ph idx="1"/>
          </p:nvPr>
        </p:nvSpPr>
        <p:spPr>
          <a:xfrm>
            <a:off x="194023" y="547775"/>
            <a:ext cx="6970000" cy="1494017"/>
          </a:xfrm>
        </p:spPr>
        <p:txBody>
          <a:bodyPr vert="horz" lIns="91440" tIns="45720" rIns="91440" bIns="45720" rtlCol="0" anchor="t">
            <a:noAutofit/>
          </a:bodyPr>
          <a:lstStyle/>
          <a:p>
            <a:pPr marL="186690" indent="0">
              <a:buNone/>
            </a:pPr>
            <a:r>
              <a:rPr lang="en-US" sz="2200">
                <a:latin typeface="Arial" panose="020B0604020202020204" pitchFamily="34" charset="0"/>
                <a:ea typeface="Source Sans Pro"/>
                <a:cs typeface="Arial" panose="020B0604020202020204" pitchFamily="34" charset="0"/>
              </a:rPr>
              <a:t>Imagine </a:t>
            </a:r>
            <a:r>
              <a:rPr lang="en-US" sz="2200" dirty="0">
                <a:latin typeface="Arial" panose="020B0604020202020204" pitchFamily="34" charset="0"/>
                <a:ea typeface="Source Sans Pro"/>
                <a:cs typeface="Arial" panose="020B0604020202020204" pitchFamily="34" charset="0"/>
              </a:rPr>
              <a:t>you're a paleontologist uncovering a fossil from millions of years ago. Your task is to write a short story about one of the fossils we explored </a:t>
            </a:r>
            <a:r>
              <a:rPr lang="en-US" sz="2200">
                <a:latin typeface="Arial" panose="020B0604020202020204" pitchFamily="34" charset="0"/>
                <a:ea typeface="Source Sans Pro"/>
                <a:cs typeface="Arial" panose="020B0604020202020204" pitchFamily="34" charset="0"/>
              </a:rPr>
              <a:t>in class. </a:t>
            </a:r>
            <a:r>
              <a:rPr lang="en-US" sz="2200" dirty="0">
                <a:latin typeface="Arial" panose="020B0604020202020204" pitchFamily="34" charset="0"/>
                <a:ea typeface="Source Sans Pro"/>
                <a:cs typeface="Arial" panose="020B0604020202020204" pitchFamily="34" charset="0"/>
              </a:rPr>
              <a:t>Your story should include: </a:t>
            </a:r>
          </a:p>
          <a:p>
            <a:pPr marL="186690" indent="0">
              <a:buNone/>
            </a:pPr>
            <a:endParaRPr lang="en-US" sz="2200" dirty="0">
              <a:latin typeface="Arial" panose="020B0604020202020204" pitchFamily="34" charset="0"/>
              <a:ea typeface="Source Sans Pro"/>
              <a:cs typeface="Arial" panose="020B0604020202020204" pitchFamily="34" charset="0"/>
            </a:endParaRPr>
          </a:p>
          <a:p>
            <a:pPr marL="186690" indent="0">
              <a:buNone/>
            </a:pPr>
            <a:endParaRPr lang="en-US" sz="2200" dirty="0">
              <a:latin typeface="Arial" panose="020B0604020202020204" pitchFamily="34" charset="0"/>
              <a:ea typeface="Source Sans Pro"/>
              <a:cs typeface="Arial" panose="020B0604020202020204" pitchFamily="34" charset="0"/>
            </a:endParaRPr>
          </a:p>
          <a:p>
            <a:pPr marL="0" indent="0">
              <a:buNone/>
            </a:pPr>
            <a:endParaRPr lang="en-US" sz="2200" dirty="0">
              <a:latin typeface="Arial" panose="020B0604020202020204" pitchFamily="34" charset="0"/>
              <a:ea typeface="Source Sans Pro"/>
              <a:cs typeface="Arial" panose="020B0604020202020204" pitchFamily="34" charset="0"/>
            </a:endParaRPr>
          </a:p>
        </p:txBody>
      </p:sp>
      <p:sp>
        <p:nvSpPr>
          <p:cNvPr id="21" name="Content Placeholder 2">
            <a:extLst>
              <a:ext uri="{FF2B5EF4-FFF2-40B4-BE49-F238E27FC236}">
                <a16:creationId xmlns:a16="http://schemas.microsoft.com/office/drawing/2014/main" id="{64C96B42-9605-1FBA-5292-A21FC8440DE4}"/>
              </a:ext>
            </a:extLst>
          </p:cNvPr>
          <p:cNvSpPr txBox="1">
            <a:spLocks/>
          </p:cNvSpPr>
          <p:nvPr/>
        </p:nvSpPr>
        <p:spPr>
          <a:xfrm>
            <a:off x="195824" y="1903868"/>
            <a:ext cx="11627149" cy="45471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9590" indent="-342900"/>
            <a:r>
              <a:rPr lang="en-US" sz="2200" dirty="0">
                <a:latin typeface="Arial" panose="020B0604020202020204" pitchFamily="34" charset="0"/>
                <a:ea typeface="Source Sans Pro"/>
                <a:cs typeface="Arial" panose="020B0604020202020204" pitchFamily="34" charset="0"/>
              </a:rPr>
              <a:t>A name for your fossil character (e.g., “Shelly the Trilobite” or “Cedrick the tree”) </a:t>
            </a:r>
            <a:endParaRPr lang="en-US" sz="2200" dirty="0">
              <a:latin typeface="Arial" panose="020B0604020202020204" pitchFamily="34" charset="0"/>
              <a:cs typeface="Arial" panose="020B0604020202020204" pitchFamily="34" charset="0"/>
            </a:endParaRPr>
          </a:p>
          <a:p>
            <a:pPr marL="529590" indent="-342900"/>
            <a:r>
              <a:rPr lang="en-US" sz="2200" dirty="0">
                <a:latin typeface="Arial" panose="020B0604020202020204" pitchFamily="34" charset="0"/>
                <a:ea typeface="Source Sans Pro"/>
                <a:cs typeface="Arial" panose="020B0604020202020204" pitchFamily="34" charset="0"/>
              </a:rPr>
              <a:t>Talk about its habitat. Where did it live? Was it in the ocean, in a forest, or on a sandy beach? </a:t>
            </a:r>
          </a:p>
          <a:p>
            <a:pPr marL="529590" indent="-342900"/>
            <a:r>
              <a:rPr lang="en-US" sz="2200" dirty="0">
                <a:latin typeface="Arial" panose="020B0604020202020204" pitchFamily="34" charset="0"/>
                <a:ea typeface="Source Sans Pro"/>
                <a:cs typeface="Arial" panose="020B0604020202020204" pitchFamily="34" charset="0"/>
              </a:rPr>
              <a:t>Imagine when it lived. How many millions of years ago? Were there</a:t>
            </a:r>
            <a:r>
              <a:rPr lang="en-US" sz="2200" dirty="0">
                <a:latin typeface="Arial" panose="020B0604020202020204" pitchFamily="34" charset="0"/>
                <a:ea typeface="+mn-lt"/>
                <a:cs typeface="Arial" panose="020B0604020202020204" pitchFamily="34" charset="0"/>
              </a:rPr>
              <a:t> some important events that the Earth experienced during</a:t>
            </a:r>
            <a:r>
              <a:rPr lang="en-US" sz="2200" dirty="0">
                <a:latin typeface="Arial" panose="020B0604020202020204" pitchFamily="34" charset="0"/>
                <a:ea typeface="Source Sans Pro"/>
                <a:cs typeface="Arial" panose="020B0604020202020204" pitchFamily="34" charset="0"/>
              </a:rPr>
              <a:t> that time? Geologic time scale appropriate .</a:t>
            </a:r>
          </a:p>
          <a:p>
            <a:pPr marL="529590" indent="-342900"/>
            <a:r>
              <a:rPr lang="en-US" sz="2200" dirty="0">
                <a:latin typeface="Arial" panose="020B0604020202020204" pitchFamily="34" charset="0"/>
                <a:ea typeface="Source Sans Pro"/>
                <a:cs typeface="Arial" panose="020B0604020202020204" pitchFamily="34" charset="0"/>
              </a:rPr>
              <a:t>Explain how it died. Did it get eaten, buried in mud, or caught in a storm? Why is it a broken piece? </a:t>
            </a:r>
          </a:p>
          <a:p>
            <a:pPr marL="529590" indent="-342900"/>
            <a:r>
              <a:rPr lang="en-US" sz="2200" dirty="0">
                <a:latin typeface="Arial" panose="020B0604020202020204" pitchFamily="34" charset="0"/>
                <a:ea typeface="Source Sans Pro"/>
                <a:cs typeface="Arial" panose="020B0604020202020204" pitchFamily="34" charset="0"/>
              </a:rPr>
              <a:t>Explain the process of how it became a fossil. Did it leave a mold? Did it leave marks? Was it permineralized? Did only its bones remain? Use one of the fossil types we explored in class. </a:t>
            </a:r>
          </a:p>
          <a:p>
            <a:pPr marL="529590" indent="-342900"/>
            <a:r>
              <a:rPr lang="en-US" sz="2200" dirty="0">
                <a:latin typeface="Arial" panose="020B0604020202020204" pitchFamily="34" charset="0"/>
                <a:ea typeface="Source Sans Pro"/>
                <a:cs typeface="Arial" panose="020B0604020202020204" pitchFamily="34" charset="0"/>
              </a:rPr>
              <a:t>Can you think of any organisms today that seem like your fossilized organism? </a:t>
            </a:r>
          </a:p>
          <a:p>
            <a:pPr marL="529590" indent="-342900"/>
            <a:r>
              <a:rPr lang="en-US" sz="2200" dirty="0">
                <a:latin typeface="Arial" panose="020B0604020202020204" pitchFamily="34" charset="0"/>
                <a:ea typeface="Source Sans Pro"/>
                <a:cs typeface="Arial" panose="020B0604020202020204" pitchFamily="34" charset="0"/>
              </a:rPr>
              <a:t>Make sure your story makes scientific sense based on what we learned about different fossil types and how they are formed. </a:t>
            </a:r>
          </a:p>
          <a:p>
            <a:endParaRPr lang="en-US" sz="2200" dirty="0">
              <a:latin typeface="Arial" panose="020B0604020202020204" pitchFamily="34" charset="0"/>
              <a:ea typeface="Source Sans Pro"/>
              <a:cs typeface="Arial" panose="020B0604020202020204" pitchFamily="34" charset="0"/>
            </a:endParaRPr>
          </a:p>
        </p:txBody>
      </p:sp>
    </p:spTree>
    <p:extLst>
      <p:ext uri="{BB962C8B-B14F-4D97-AF65-F5344CB8AC3E}">
        <p14:creationId xmlns:p14="http://schemas.microsoft.com/office/powerpoint/2010/main" val="3095759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8E4ED6-1DA0-0D16-13C8-8C2792D30674}"/>
            </a:ext>
          </a:extLst>
        </p:cNvPr>
        <p:cNvGrpSpPr/>
        <p:nvPr/>
      </p:nvGrpSpPr>
      <p:grpSpPr>
        <a:xfrm>
          <a:off x="0" y="0"/>
          <a:ext cx="0" cy="0"/>
          <a:chOff x="0" y="0"/>
          <a:chExt cx="0" cy="0"/>
        </a:xfrm>
      </p:grpSpPr>
      <p:sp useBgFill="1">
        <p:nvSpPr>
          <p:cNvPr id="6166" name="Rectangle 616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082EE3-7AB2-0B50-3854-37ADF315C62F}"/>
              </a:ext>
            </a:extLst>
          </p:cNvPr>
          <p:cNvSpPr>
            <a:spLocks noGrp="1"/>
          </p:cNvSpPr>
          <p:nvPr>
            <p:ph type="title"/>
          </p:nvPr>
        </p:nvSpPr>
        <p:spPr>
          <a:xfrm>
            <a:off x="766769" y="1546242"/>
            <a:ext cx="4543407" cy="2516472"/>
          </a:xfrm>
        </p:spPr>
        <p:txBody>
          <a:bodyPr vert="horz" lIns="91440" tIns="45720" rIns="91440" bIns="45720" rtlCol="0" anchor="b">
            <a:noAutofit/>
          </a:bodyPr>
          <a:lstStyle/>
          <a:p>
            <a:r>
              <a:rPr lang="en-US" sz="5400">
                <a:latin typeface="Arial" panose="020B0604020202020204" pitchFamily="34" charset="0"/>
                <a:cs typeface="Arial" panose="020B0604020202020204" pitchFamily="34" charset="0"/>
              </a:rPr>
              <a:t>THE STORY OF A FOSSIL</a:t>
            </a:r>
            <a:endParaRPr lang="en-US" sz="5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1559D3F-A56C-2ACD-17D7-444124004EB2}"/>
              </a:ext>
            </a:extLst>
          </p:cNvPr>
          <p:cNvSpPr txBox="1"/>
          <p:nvPr/>
        </p:nvSpPr>
        <p:spPr>
          <a:xfrm>
            <a:off x="885006" y="4632782"/>
            <a:ext cx="36805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panose="020B0604020202020204" pitchFamily="34" charset="0"/>
                <a:cs typeface="Arial" panose="020B0604020202020204" pitchFamily="34" charset="0"/>
              </a:rPr>
              <a:t>LESSON 3</a:t>
            </a:r>
            <a:endParaRPr lang="en-US" sz="2800" dirty="0">
              <a:latin typeface="Arial" panose="020B0604020202020204" pitchFamily="34" charset="0"/>
              <a:cs typeface="Arial" panose="020B0604020202020204" pitchFamily="34" charset="0"/>
            </a:endParaRPr>
          </a:p>
        </p:txBody>
      </p:sp>
      <p:sp>
        <p:nvSpPr>
          <p:cNvPr id="616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Background photo: Collage of body and trace fossils from national park service areas.">
            <a:extLst>
              <a:ext uri="{FF2B5EF4-FFF2-40B4-BE49-F238E27FC236}">
                <a16:creationId xmlns:a16="http://schemas.microsoft.com/office/drawing/2014/main" id="{15AC9D77-0D58-8605-65B1-868EB288A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379" r="11668"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29FD91-4F2F-ADED-5FEF-A1E0C652BAB9}"/>
              </a:ext>
            </a:extLst>
          </p:cNvPr>
          <p:cNvSpPr txBox="1"/>
          <p:nvPr/>
        </p:nvSpPr>
        <p:spPr>
          <a:xfrm>
            <a:off x="1881341" y="6358204"/>
            <a:ext cx="3856747" cy="523220"/>
          </a:xfrm>
          <a:prstGeom prst="rect">
            <a:avLst/>
          </a:prstGeom>
        </p:spPr>
        <p:txBody>
          <a:bodyPr vert="horz" lIns="91440" tIns="45720" rIns="91440" bIns="45720" rtlCol="0" anchor="t">
            <a:noAutofit/>
          </a:bodyPr>
          <a:lstStyle/>
          <a:p>
            <a:pPr>
              <a:lnSpc>
                <a:spcPct val="90000"/>
              </a:lnSpc>
              <a:spcBef>
                <a:spcPts val="1000"/>
              </a:spcBef>
            </a:pPr>
            <a:r>
              <a:rPr lang="en-US" sz="1200">
                <a:latin typeface="Arial" panose="020B0604020202020204" pitchFamily="34" charset="0"/>
                <a:cs typeface="Arial" panose="020B0604020202020204" pitchFamily="34" charset="0"/>
              </a:rPr>
              <a:t>Body and Trace fossils. Image from the </a:t>
            </a:r>
            <a:r>
              <a:rPr lang="en-US" sz="1200" dirty="0">
                <a:latin typeface="Arial" panose="020B0604020202020204" pitchFamily="34" charset="0"/>
                <a:cs typeface="Arial" panose="020B0604020202020204" pitchFamily="34" charset="0"/>
                <a:hlinkClick r:id="rId3"/>
              </a:rPr>
              <a:t>National </a:t>
            </a:r>
            <a:r>
              <a:rPr lang="en-US" sz="1200">
                <a:latin typeface="Arial" panose="020B0604020202020204" pitchFamily="34" charset="0"/>
                <a:cs typeface="Arial" panose="020B0604020202020204" pitchFamily="34" charset="0"/>
                <a:hlinkClick r:id="rId3"/>
              </a:rPr>
              <a:t>Park Service Paleontological Heritage</a:t>
            </a:r>
            <a:r>
              <a:rPr lang="en-US" sz="120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Public </a:t>
            </a:r>
            <a:r>
              <a:rPr lang="en-US" sz="1200">
                <a:latin typeface="Arial" panose="020B0604020202020204" pitchFamily="34" charset="0"/>
                <a:cs typeface="Arial" panose="020B0604020202020204" pitchFamily="34" charset="0"/>
              </a:rPr>
              <a:t>Domain.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8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digging in a fossil site">
            <a:extLst>
              <a:ext uri="{FF2B5EF4-FFF2-40B4-BE49-F238E27FC236}">
                <a16:creationId xmlns:a16="http://schemas.microsoft.com/office/drawing/2014/main" id="{F9FD6513-DFED-46E9-DC61-63F26519C48B}"/>
              </a:ext>
            </a:extLst>
          </p:cNvPr>
          <p:cNvPicPr>
            <a:picLocks noGrp="1" noChangeAspect="1"/>
          </p:cNvPicPr>
          <p:nvPr>
            <p:ph idx="1"/>
          </p:nvPr>
        </p:nvPicPr>
        <p:blipFill>
          <a:blip r:embed="rId2"/>
          <a:srcRect t="5436"/>
          <a:stretch>
            <a:fillRect/>
          </a:stretch>
        </p:blipFill>
        <p:spPr>
          <a:xfrm rot="10800000">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AF0103-A3B8-5D65-4B8E-2221C6B1826B}"/>
              </a:ext>
            </a:extLst>
          </p:cNvPr>
          <p:cNvSpPr>
            <a:spLocks noGrp="1"/>
          </p:cNvSpPr>
          <p:nvPr>
            <p:ph type="title"/>
          </p:nvPr>
        </p:nvSpPr>
        <p:spPr>
          <a:xfrm>
            <a:off x="7750816" y="-217"/>
            <a:ext cx="4218846" cy="1127475"/>
          </a:xfrm>
        </p:spPr>
        <p:txBody>
          <a:bodyPr vert="horz" lIns="91440" tIns="45720" rIns="91440" bIns="45720" rtlCol="0" anchor="ctr">
            <a:normAutofit fontScale="90000"/>
          </a:bodyPr>
          <a:lstStyle/>
          <a:p>
            <a:pPr algn="ctr"/>
            <a:r>
              <a:rPr lang="en-US" sz="4000">
                <a:latin typeface="Arial" panose="020B0604020202020204" pitchFamily="34" charset="0"/>
                <a:cs typeface="Arial" panose="020B0604020202020204" pitchFamily="34" charset="0"/>
              </a:rPr>
              <a:t>Working in a Paleontology Team</a:t>
            </a:r>
          </a:p>
        </p:txBody>
      </p:sp>
      <p:sp>
        <p:nvSpPr>
          <p:cNvPr id="5" name="TextBox 4">
            <a:extLst>
              <a:ext uri="{FF2B5EF4-FFF2-40B4-BE49-F238E27FC236}">
                <a16:creationId xmlns:a16="http://schemas.microsoft.com/office/drawing/2014/main" id="{C7ADEB05-A031-2E06-9A96-03FA7F18E94A}"/>
              </a:ext>
            </a:extLst>
          </p:cNvPr>
          <p:cNvSpPr txBox="1"/>
          <p:nvPr/>
        </p:nvSpPr>
        <p:spPr>
          <a:xfrm>
            <a:off x="7145392" y="1306859"/>
            <a:ext cx="5043475" cy="554859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342900" indent="-342900">
              <a:lnSpc>
                <a:spcPct val="90000"/>
              </a:lnSpc>
              <a:spcAft>
                <a:spcPts val="600"/>
              </a:spcAft>
              <a:buFont typeface="Arial"/>
              <a:buChar char="•"/>
            </a:pPr>
            <a:r>
              <a:rPr lang="en-US" dirty="0">
                <a:latin typeface="Arial" panose="020B0604020202020204" pitchFamily="34" charset="0"/>
                <a:cs typeface="Arial" panose="020B0604020202020204" pitchFamily="34" charset="0"/>
              </a:rPr>
              <a:t>Finding and preserving fossils is usually a group activity.</a:t>
            </a:r>
            <a:endParaRPr lang="en-US">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r>
              <a:rPr lang="en-US" dirty="0">
                <a:latin typeface="Arial" panose="020B0604020202020204" pitchFamily="34" charset="0"/>
                <a:cs typeface="Arial" panose="020B0604020202020204" pitchFamily="34" charset="0"/>
              </a:rPr>
              <a:t>In this lesson, you will form small groups, select a fossil or replica fossil from the sample table. You will also receive a fact sheet about that fossil, or the booklet ("Organisms from land and sea in Michigan").</a:t>
            </a:r>
          </a:p>
          <a:p>
            <a:pPr marL="342900" indent="-342900">
              <a:lnSpc>
                <a:spcPct val="90000"/>
              </a:lnSpc>
              <a:spcAft>
                <a:spcPts val="600"/>
              </a:spcAft>
              <a:buFont typeface="Arial"/>
              <a:buChar char="•"/>
            </a:pPr>
            <a:endParaRPr lang="en-US">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r>
              <a:rPr lang="en-US" dirty="0">
                <a:latin typeface="Arial" panose="020B0604020202020204" pitchFamily="34" charset="0"/>
                <a:cs typeface="Arial" panose="020B0604020202020204" pitchFamily="34" charset="0"/>
              </a:rPr>
              <a:t>Your team will examine the fossil carefully and read the fact sheet that provides additional information for your fossil.</a:t>
            </a:r>
          </a:p>
          <a:p>
            <a:pPr marL="342900" indent="-342900">
              <a:lnSpc>
                <a:spcPct val="90000"/>
              </a:lnSpc>
              <a:spcAft>
                <a:spcPts val="600"/>
              </a:spcAft>
              <a:buFont typeface="Arial"/>
              <a:buChar char="•"/>
            </a:pPr>
            <a:endParaRPr lang="en-US">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r>
              <a:rPr lang="en-US" dirty="0">
                <a:latin typeface="Arial" panose="020B0604020202020204" pitchFamily="34" charset="0"/>
                <a:cs typeface="Arial" panose="020B0604020202020204" pitchFamily="34" charset="0"/>
              </a:rPr>
              <a:t>Use your observations, the fact sheet, your prior knowledge, and additional research if necessary to complete the Biography of your fossil sample (Handout 3).  </a:t>
            </a:r>
          </a:p>
        </p:txBody>
      </p:sp>
    </p:spTree>
    <p:extLst>
      <p:ext uri="{BB962C8B-B14F-4D97-AF65-F5344CB8AC3E}">
        <p14:creationId xmlns:p14="http://schemas.microsoft.com/office/powerpoint/2010/main" val="2317784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CA5F78-5D32-8C24-2237-B767A77F7D69}"/>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DA3BA6-CABA-E197-1FB4-0D4A0ABB0ADF}"/>
              </a:ext>
            </a:extLst>
          </p:cNvPr>
          <p:cNvSpPr>
            <a:spLocks noGrp="1"/>
          </p:cNvSpPr>
          <p:nvPr>
            <p:ph type="title"/>
          </p:nvPr>
        </p:nvSpPr>
        <p:spPr>
          <a:xfrm>
            <a:off x="1255060" y="5279511"/>
            <a:ext cx="9681882" cy="739880"/>
          </a:xfrm>
        </p:spPr>
        <p:txBody>
          <a:bodyPr vert="horz" lIns="91440" tIns="45720" rIns="91440" bIns="45720" rtlCol="0" anchor="b">
            <a:normAutofit fontScale="90000"/>
          </a:bodyPr>
          <a:lstStyle/>
          <a:p>
            <a:pPr algn="ctr"/>
            <a:r>
              <a:rPr lang="en-US">
                <a:solidFill>
                  <a:srgbClr val="0070C0"/>
                </a:solidFill>
                <a:latin typeface="Arial" panose="020B0604020202020204" pitchFamily="34" charset="0"/>
                <a:cs typeface="Arial" panose="020B0604020202020204" pitchFamily="34" charset="0"/>
              </a:rPr>
              <a:t>WHERE WAS MICHIGAN IN THE PAST?</a:t>
            </a:r>
          </a:p>
        </p:txBody>
      </p:sp>
      <p:sp>
        <p:nvSpPr>
          <p:cNvPr id="3" name="TextBox 2">
            <a:extLst>
              <a:ext uri="{FF2B5EF4-FFF2-40B4-BE49-F238E27FC236}">
                <a16:creationId xmlns:a16="http://schemas.microsoft.com/office/drawing/2014/main" id="{2E8B4A70-76A0-43B5-0BB4-2A73623E570A}"/>
              </a:ext>
            </a:extLst>
          </p:cNvPr>
          <p:cNvSpPr txBox="1"/>
          <p:nvPr/>
        </p:nvSpPr>
        <p:spPr>
          <a:xfrm>
            <a:off x="1952916" y="6019391"/>
            <a:ext cx="7388884" cy="60186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Bef>
                <a:spcPts val="1000"/>
              </a:spcBef>
            </a:pPr>
            <a:r>
              <a:rPr lang="en-US" sz="2800" dirty="0">
                <a:solidFill>
                  <a:schemeClr val="accent4">
                    <a:lumMod val="76000"/>
                  </a:schemeClr>
                </a:solidFill>
              </a:rPr>
              <a:t>LESSON 4</a:t>
            </a:r>
          </a:p>
        </p:txBody>
      </p:sp>
      <p:pic>
        <p:nvPicPr>
          <p:cNvPr id="4" name="Picture 3" descr="Background photo: Paleogeography of North America during the Devonian. It indicates Michigan's location with a circle.">
            <a:extLst>
              <a:ext uri="{FF2B5EF4-FFF2-40B4-BE49-F238E27FC236}">
                <a16:creationId xmlns:a16="http://schemas.microsoft.com/office/drawing/2014/main" id="{CF429787-E801-9E03-6DDE-70199710E6E1}"/>
              </a:ext>
            </a:extLst>
          </p:cNvPr>
          <p:cNvPicPr>
            <a:picLocks noChangeAspect="1"/>
          </p:cNvPicPr>
          <p:nvPr/>
        </p:nvPicPr>
        <p:blipFill>
          <a:blip r:embed="rId2"/>
          <a:srcRect t="2461"/>
          <a:stretch>
            <a:fillRect/>
          </a:stretch>
        </p:blipFill>
        <p:spPr>
          <a:xfrm>
            <a:off x="20" y="29038"/>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Oval 5">
            <a:extLst>
              <a:ext uri="{FF2B5EF4-FFF2-40B4-BE49-F238E27FC236}">
                <a16:creationId xmlns:a16="http://schemas.microsoft.com/office/drawing/2014/main" id="{C7FC16D3-2284-AF95-E382-5CE9DF289726}"/>
              </a:ext>
              <a:ext uri="{C183D7F6-B498-43B3-948B-1728B52AA6E4}">
                <adec:decorative xmlns:adec="http://schemas.microsoft.com/office/drawing/2017/decorative" val="1"/>
              </a:ext>
            </a:extLst>
          </p:cNvPr>
          <p:cNvSpPr/>
          <p:nvPr/>
        </p:nvSpPr>
        <p:spPr>
          <a:xfrm>
            <a:off x="5051247" y="4098962"/>
            <a:ext cx="358831" cy="35883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45CA1D4-65C2-08C6-6038-35D094660952}"/>
              </a:ext>
            </a:extLst>
          </p:cNvPr>
          <p:cNvSpPr txBox="1"/>
          <p:nvPr/>
        </p:nvSpPr>
        <p:spPr>
          <a:xfrm>
            <a:off x="2606089" y="3301492"/>
            <a:ext cx="202332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FF00"/>
                </a:solidFill>
                <a:latin typeface="Arial" panose="020B0604020202020204" pitchFamily="34" charset="0"/>
                <a:cs typeface="Arial" panose="020B0604020202020204" pitchFamily="34" charset="0"/>
              </a:rPr>
              <a:t>MR. TRILOBITE, YOU LIVED HERE</a:t>
            </a:r>
          </a:p>
        </p:txBody>
      </p:sp>
      <p:cxnSp>
        <p:nvCxnSpPr>
          <p:cNvPr id="8" name="Straight Arrow Connector 7">
            <a:extLst>
              <a:ext uri="{FF2B5EF4-FFF2-40B4-BE49-F238E27FC236}">
                <a16:creationId xmlns:a16="http://schemas.microsoft.com/office/drawing/2014/main" id="{CE3E5838-79C4-63F6-B252-D173A6CBC567}"/>
              </a:ext>
              <a:ext uri="{C183D7F6-B498-43B3-948B-1728B52AA6E4}">
                <adec:decorative xmlns:adec="http://schemas.microsoft.com/office/drawing/2017/decorative" val="1"/>
              </a:ext>
            </a:extLst>
          </p:cNvPr>
          <p:cNvCxnSpPr/>
          <p:nvPr/>
        </p:nvCxnSpPr>
        <p:spPr>
          <a:xfrm>
            <a:off x="4485397" y="3781535"/>
            <a:ext cx="524446" cy="345030"/>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034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07E756-0F21-D8DB-83A0-025DE83E4BFD}"/>
            </a:ext>
          </a:extLst>
        </p:cNvPr>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Freeform: Shape 6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2">
            <a:extLst>
              <a:ext uri="{FF2B5EF4-FFF2-40B4-BE49-F238E27FC236}">
                <a16:creationId xmlns:a16="http://schemas.microsoft.com/office/drawing/2014/main" id="{06C754DE-3D9A-CF06-8C91-BB727C654329}"/>
              </a:ext>
            </a:extLst>
          </p:cNvPr>
          <p:cNvSpPr txBox="1">
            <a:spLocks noGrp="1"/>
          </p:cNvSpPr>
          <p:nvPr>
            <p:ph type="title" idx="4294967295"/>
          </p:nvPr>
        </p:nvSpPr>
        <p:spPr>
          <a:xfrm>
            <a:off x="371776" y="599706"/>
            <a:ext cx="8099561" cy="9211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Tahoma"/>
                <a:cs typeface="Arial" panose="020B0604020202020204" pitchFamily="34" charset="0"/>
              </a:rPr>
              <a:t>How do we find places on Earth?</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6C8DDA7-A58F-B54B-2266-6BD2EBB462C3}"/>
              </a:ext>
            </a:extLst>
          </p:cNvPr>
          <p:cNvSpPr>
            <a:spLocks noGrp="1"/>
          </p:cNvSpPr>
          <p:nvPr>
            <p:ph idx="1"/>
          </p:nvPr>
        </p:nvSpPr>
        <p:spPr>
          <a:xfrm>
            <a:off x="227681" y="1501824"/>
            <a:ext cx="5070754" cy="4003632"/>
          </a:xfrm>
        </p:spPr>
        <p:txBody>
          <a:bodyPr vert="horz" lIns="91440" tIns="45720" rIns="91440" bIns="45720" rtlCol="0" anchor="t">
            <a:normAutofit/>
          </a:bodyPr>
          <a:lstStyle/>
          <a:p>
            <a:pPr marL="0" indent="0">
              <a:buNone/>
            </a:pPr>
            <a:r>
              <a:rPr lang="en" dirty="0">
                <a:latin typeface="Arial" panose="020B0604020202020204" pitchFamily="34" charset="0"/>
                <a:ea typeface="Tahoma"/>
                <a:cs typeface="Arial" panose="020B0604020202020204" pitchFamily="34" charset="0"/>
              </a:rPr>
              <a:t>A map of the Earth </a:t>
            </a:r>
            <a:r>
              <a:rPr lang="en">
                <a:latin typeface="Arial" panose="020B0604020202020204" pitchFamily="34" charset="0"/>
                <a:ea typeface="Tahoma"/>
                <a:cs typeface="Arial" panose="020B0604020202020204" pitchFamily="34" charset="0"/>
              </a:rPr>
              <a:t>has a </a:t>
            </a:r>
            <a:r>
              <a:rPr lang="en" dirty="0">
                <a:latin typeface="Arial" panose="020B0604020202020204" pitchFamily="34" charset="0"/>
                <a:ea typeface="Tahoma"/>
                <a:cs typeface="Arial" panose="020B0604020202020204" pitchFamily="34" charset="0"/>
              </a:rPr>
              <a:t>grid pattern, like the lines on graph paper.</a:t>
            </a:r>
            <a:endParaRPr lang="en" dirty="0">
              <a:latin typeface="Arial" panose="020B0604020202020204" pitchFamily="34" charset="0"/>
              <a:cs typeface="Arial" panose="020B0604020202020204" pitchFamily="34" charset="0"/>
            </a:endParaRPr>
          </a:p>
          <a:p>
            <a:pPr marL="0" indent="0">
              <a:buNone/>
            </a:pPr>
            <a:endParaRPr lang="en" dirty="0">
              <a:solidFill>
                <a:srgbClr val="000000"/>
              </a:solidFill>
              <a:latin typeface="Arial" panose="020B0604020202020204" pitchFamily="34" charset="0"/>
              <a:ea typeface="Tahoma"/>
              <a:cs typeface="Arial" panose="020B0604020202020204" pitchFamily="34" charset="0"/>
            </a:endParaRPr>
          </a:p>
          <a:p>
            <a:pPr marL="0" indent="0">
              <a:buNone/>
            </a:pPr>
            <a:r>
              <a:rPr lang="en" b="1" dirty="0">
                <a:solidFill>
                  <a:srgbClr val="0070C0"/>
                </a:solidFill>
                <a:latin typeface="Arial" panose="020B0604020202020204" pitchFamily="34" charset="0"/>
                <a:ea typeface="Tahoma"/>
                <a:cs typeface="Arial" panose="020B0604020202020204" pitchFamily="34" charset="0"/>
              </a:rPr>
              <a:t>Latitude:</a:t>
            </a:r>
            <a:r>
              <a:rPr lang="en" dirty="0">
                <a:solidFill>
                  <a:srgbClr val="0070C0"/>
                </a:solidFill>
                <a:latin typeface="Arial" panose="020B0604020202020204" pitchFamily="34" charset="0"/>
                <a:ea typeface="Tahoma"/>
                <a:cs typeface="Arial" panose="020B0604020202020204" pitchFamily="34" charset="0"/>
              </a:rPr>
              <a:t> </a:t>
            </a:r>
            <a:r>
              <a:rPr lang="en" dirty="0">
                <a:latin typeface="Arial" panose="020B0604020202020204" pitchFamily="34" charset="0"/>
                <a:ea typeface="Tahoma"/>
                <a:cs typeface="Arial" panose="020B0604020202020204" pitchFamily="34" charset="0"/>
              </a:rPr>
              <a:t>Sideways lines, like belts around the Earth</a:t>
            </a:r>
          </a:p>
          <a:p>
            <a:pPr marL="0" indent="0">
              <a:buNone/>
            </a:pPr>
            <a:r>
              <a:rPr lang="en" b="1" dirty="0">
                <a:solidFill>
                  <a:srgbClr val="0070C0"/>
                </a:solidFill>
                <a:latin typeface="Arial" panose="020B0604020202020204" pitchFamily="34" charset="0"/>
                <a:ea typeface="Tahoma"/>
                <a:cs typeface="Arial" panose="020B0604020202020204" pitchFamily="34" charset="0"/>
              </a:rPr>
              <a:t>Longitude: </a:t>
            </a:r>
            <a:r>
              <a:rPr lang="en" dirty="0">
                <a:latin typeface="Arial" panose="020B0604020202020204" pitchFamily="34" charset="0"/>
                <a:ea typeface="Tahoma"/>
                <a:cs typeface="Arial" panose="020B0604020202020204" pitchFamily="34" charset="0"/>
              </a:rPr>
              <a:t>Up and down lines</a:t>
            </a:r>
          </a:p>
          <a:p>
            <a:endParaRPr lang="en-US">
              <a:latin typeface="Arial" panose="020B0604020202020204" pitchFamily="34" charset="0"/>
              <a:ea typeface="Tahoma"/>
              <a:cs typeface="Arial" panose="020B0604020202020204" pitchFamily="34" charset="0"/>
            </a:endParaRPr>
          </a:p>
        </p:txBody>
      </p:sp>
      <p:pic>
        <p:nvPicPr>
          <p:cNvPr id="2" name="Picture 1" descr="Main latitude lines on the globe: Arctic Circle, Tropic of Cancer, Equator, Tropic of Capricorn, Antarctic Circle.">
            <a:extLst>
              <a:ext uri="{FF2B5EF4-FFF2-40B4-BE49-F238E27FC236}">
                <a16:creationId xmlns:a16="http://schemas.microsoft.com/office/drawing/2014/main" id="{8D06AFFC-8259-7658-15D0-9F905E0A69D3}"/>
              </a:ext>
            </a:extLst>
          </p:cNvPr>
          <p:cNvPicPr>
            <a:picLocks noChangeAspect="1"/>
          </p:cNvPicPr>
          <p:nvPr/>
        </p:nvPicPr>
        <p:blipFill>
          <a:blip r:embed="rId2"/>
          <a:stretch>
            <a:fillRect/>
          </a:stretch>
        </p:blipFill>
        <p:spPr>
          <a:xfrm>
            <a:off x="5304348" y="1384784"/>
            <a:ext cx="6771692" cy="5023384"/>
          </a:xfrm>
          <a:prstGeom prst="rect">
            <a:avLst/>
          </a:prstGeom>
        </p:spPr>
      </p:pic>
      <p:sp>
        <p:nvSpPr>
          <p:cNvPr id="7" name="TextBox 6">
            <a:extLst>
              <a:ext uri="{FF2B5EF4-FFF2-40B4-BE49-F238E27FC236}">
                <a16:creationId xmlns:a16="http://schemas.microsoft.com/office/drawing/2014/main" id="{FD2770F4-E273-0F53-B081-FECF2409757F}"/>
              </a:ext>
            </a:extLst>
          </p:cNvPr>
          <p:cNvSpPr txBox="1"/>
          <p:nvPr/>
        </p:nvSpPr>
        <p:spPr>
          <a:xfrm>
            <a:off x="5298435" y="6409814"/>
            <a:ext cx="6749224" cy="565238"/>
          </a:xfrm>
          <a:prstGeom prst="rect">
            <a:avLst/>
          </a:prstGeom>
        </p:spPr>
        <p:txBody>
          <a:bodyPr vert="horz" lIns="91440" tIns="45720" rIns="91440" bIns="45720" rtlCol="0" anchor="t">
            <a:normAutofit/>
          </a:bodyPr>
          <a:lstStyle/>
          <a:p>
            <a:pPr>
              <a:lnSpc>
                <a:spcPct val="90000"/>
              </a:lnSpc>
              <a:spcBef>
                <a:spcPts val="1000"/>
              </a:spcBef>
            </a:pPr>
            <a:r>
              <a:rPr lang="en-US" sz="1200" dirty="0">
                <a:latin typeface="Arial" panose="020B0604020202020204" pitchFamily="34" charset="0"/>
                <a:ea typeface="+mn-lt"/>
                <a:cs typeface="Arial" panose="020B0604020202020204" pitchFamily="34" charset="0"/>
              </a:rPr>
              <a:t>Diagram by Byron Inouye, from </a:t>
            </a:r>
            <a:r>
              <a:rPr lang="en-US" sz="1200" dirty="0">
                <a:latin typeface="Arial" panose="020B0604020202020204" pitchFamily="34" charset="0"/>
                <a:ea typeface="+mn-lt"/>
                <a:cs typeface="Arial" panose="020B0604020202020204" pitchFamily="34" charset="0"/>
                <a:hlinkClick r:id="rId3"/>
              </a:rPr>
              <a:t>Exploring Our Fluid Earth (CRDG, University of Hawai‘i)</a:t>
            </a:r>
            <a:r>
              <a:rPr lang="en-US" sz="1200" dirty="0">
                <a:latin typeface="Arial" panose="020B0604020202020204" pitchFamily="34" charset="0"/>
                <a:ea typeface="+mn-lt"/>
                <a:cs typeface="Arial" panose="020B0604020202020204" pitchFamily="34" charset="0"/>
              </a:rPr>
              <a:t>. Used with permission for </a:t>
            </a:r>
            <a:r>
              <a:rPr lang="en-US" sz="1200">
                <a:latin typeface="Arial" panose="020B0604020202020204" pitchFamily="34" charset="0"/>
                <a:ea typeface="+mn-lt"/>
                <a:cs typeface="Arial" panose="020B0604020202020204" pitchFamily="34" charset="0"/>
              </a:rPr>
              <a:t>non‑profit educational purposes</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809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43A5-0C7A-EE07-DA53-0CB01CFBB9FA}"/>
              </a:ext>
            </a:extLst>
          </p:cNvPr>
          <p:cNvSpPr>
            <a:spLocks noGrp="1"/>
          </p:cNvSpPr>
          <p:nvPr>
            <p:ph type="title"/>
          </p:nvPr>
        </p:nvSpPr>
        <p:spPr/>
        <p:txBody>
          <a:bodyPr/>
          <a:lstStyle/>
          <a:p>
            <a:r>
              <a:rPr lang="en" b="1">
                <a:latin typeface="Arial"/>
                <a:cs typeface="Arial"/>
              </a:rPr>
              <a:t>WHAT IS </a:t>
            </a:r>
            <a:r>
              <a:rPr lang="en" b="1" dirty="0">
                <a:solidFill>
                  <a:schemeClr val="accent1"/>
                </a:solidFill>
                <a:latin typeface="Arial"/>
                <a:cs typeface="Arial"/>
              </a:rPr>
              <a:t>A FOSSIL?</a:t>
            </a:r>
            <a:endParaRPr lang="en-US" b="1" dirty="0">
              <a:solidFill>
                <a:schemeClr val="accent1"/>
              </a:solidFill>
              <a:latin typeface="Arial"/>
              <a:cs typeface="Arial"/>
            </a:endParaRPr>
          </a:p>
        </p:txBody>
      </p:sp>
      <p:graphicFrame>
        <p:nvGraphicFramePr>
          <p:cNvPr id="5" name="Content Placeholder 2" descr="Fossils are the preserved remains or traces of living things that lived in the past. Another name for living things is organisms.&#10;Most fossils come from the hard parts of the organism (bones, teeth, shells) because they are tougher and less likely to be destroyed by chemical or physical processes.&#10;But animals also can leave their footprints, eggs, or even poo! All of these can become fossils.">
            <a:extLst>
              <a:ext uri="{FF2B5EF4-FFF2-40B4-BE49-F238E27FC236}">
                <a16:creationId xmlns:a16="http://schemas.microsoft.com/office/drawing/2014/main" id="{0376A1AC-94ED-5658-39AA-4511435EBB11}"/>
              </a:ext>
            </a:extLst>
          </p:cNvPr>
          <p:cNvGraphicFramePr>
            <a:graphicFrameLocks noGrp="1"/>
          </p:cNvGraphicFramePr>
          <p:nvPr>
            <p:ph idx="1"/>
            <p:extLst>
              <p:ext uri="{D42A27DB-BD31-4B8C-83A1-F6EECF244321}">
                <p14:modId xmlns:p14="http://schemas.microsoft.com/office/powerpoint/2010/main" val="41964736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9318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D62134-D4F9-B96D-C492-949A5C125EA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5D8203-BB7D-E465-722C-D3FFEC0DCE7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Michigan’s address</a:t>
            </a:r>
          </a:p>
        </p:txBody>
      </p:sp>
      <p:pic>
        <p:nvPicPr>
          <p:cNvPr id="2" name="Picture 1" descr="Representations of the globe that demonstrate latitude and longitude lines. The main latitude line is the equator, and the main longitude line is the prime meridian.">
            <a:extLst>
              <a:ext uri="{FF2B5EF4-FFF2-40B4-BE49-F238E27FC236}">
                <a16:creationId xmlns:a16="http://schemas.microsoft.com/office/drawing/2014/main" id="{23656631-9ABD-C53B-590B-EAC4D5E298BE}"/>
              </a:ext>
            </a:extLst>
          </p:cNvPr>
          <p:cNvPicPr>
            <a:picLocks noChangeAspect="1"/>
          </p:cNvPicPr>
          <p:nvPr/>
        </p:nvPicPr>
        <p:blipFill>
          <a:blip r:embed="rId2"/>
          <a:stretch>
            <a:fillRect/>
          </a:stretch>
        </p:blipFill>
        <p:spPr>
          <a:xfrm>
            <a:off x="971910" y="1588465"/>
            <a:ext cx="9284897" cy="5262578"/>
          </a:xfrm>
          <a:prstGeom prst="rect">
            <a:avLst/>
          </a:prstGeom>
        </p:spPr>
      </p:pic>
      <p:sp>
        <p:nvSpPr>
          <p:cNvPr id="7" name="TextBox 6">
            <a:extLst>
              <a:ext uri="{FF2B5EF4-FFF2-40B4-BE49-F238E27FC236}">
                <a16:creationId xmlns:a16="http://schemas.microsoft.com/office/drawing/2014/main" id="{38ABBC2C-4400-D74C-DD56-DFFBBBAFFF3A}"/>
              </a:ext>
            </a:extLst>
          </p:cNvPr>
          <p:cNvSpPr txBox="1"/>
          <p:nvPr/>
        </p:nvSpPr>
        <p:spPr>
          <a:xfrm>
            <a:off x="1674369" y="6670335"/>
            <a:ext cx="8547067" cy="267582"/>
          </a:xfrm>
          <a:prstGeom prst="rect">
            <a:avLst/>
          </a:prstGeom>
        </p:spPr>
        <p:txBody>
          <a:bodyPr vert="horz" lIns="91440" tIns="45720" rIns="91440" bIns="45720" rtlCol="0" anchor="t">
            <a:normAutofit/>
          </a:bodyPr>
          <a:lstStyle/>
          <a:p>
            <a:pPr>
              <a:lnSpc>
                <a:spcPct val="90000"/>
              </a:lnSpc>
              <a:spcBef>
                <a:spcPts val="1000"/>
              </a:spcBef>
            </a:pPr>
            <a:r>
              <a:rPr lang="en-US" sz="1200">
                <a:latin typeface="Arial" panose="020B0604020202020204" pitchFamily="34" charset="0"/>
                <a:ea typeface="+mn-lt"/>
                <a:cs typeface="Arial" panose="020B0604020202020204" pitchFamily="34" charset="0"/>
              </a:rPr>
              <a:t>Latitude and Longitude lines. Image source: Terrance </a:t>
            </a:r>
            <a:r>
              <a:rPr lang="en-US" sz="1200" dirty="0">
                <a:latin typeface="Arial" panose="020B0604020202020204" pitchFamily="34" charset="0"/>
                <a:ea typeface="+mn-lt"/>
                <a:cs typeface="Arial" panose="020B0604020202020204" pitchFamily="34" charset="0"/>
              </a:rPr>
              <a:t>Berg, licensed under CC BY-NC-SA 4.0 via </a:t>
            </a:r>
            <a:r>
              <a:rPr lang="en-US" sz="1200" dirty="0">
                <a:latin typeface="Arial" panose="020B0604020202020204" pitchFamily="34" charset="0"/>
                <a:ea typeface="+mn-lt"/>
                <a:cs typeface="Arial" panose="020B0604020202020204" pitchFamily="34" charset="0"/>
                <a:hlinkClick r:id="rId3"/>
              </a:rPr>
              <a:t>Pressbooks </a:t>
            </a:r>
            <a:r>
              <a:rPr lang="en-US" sz="1200" dirty="0" err="1">
                <a:latin typeface="Arial" panose="020B0604020202020204" pitchFamily="34" charset="0"/>
                <a:ea typeface="+mn-lt"/>
                <a:cs typeface="Arial" panose="020B0604020202020204" pitchFamily="34" charset="0"/>
                <a:hlinkClick r:id="rId3"/>
              </a:rPr>
              <a:t>BCcampus</a:t>
            </a:r>
            <a:endParaRPr lang="en-US" dirty="0" err="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42ACC91-69DA-2912-37AA-CD916FE37721}"/>
              </a:ext>
            </a:extLst>
          </p:cNvPr>
          <p:cNvSpPr>
            <a:spLocks noGrp="1"/>
          </p:cNvSpPr>
          <p:nvPr>
            <p:ph idx="1"/>
          </p:nvPr>
        </p:nvSpPr>
        <p:spPr>
          <a:xfrm>
            <a:off x="413720" y="170168"/>
            <a:ext cx="11068366" cy="2854187"/>
          </a:xfrm>
        </p:spPr>
        <p:txBody>
          <a:bodyPr vert="horz" lIns="91440" tIns="45720" rIns="91440" bIns="45720" rtlCol="0" anchor="t">
            <a:normAutofit/>
          </a:bodyPr>
          <a:lstStyle/>
          <a:p>
            <a:pPr marL="0" indent="0">
              <a:buNone/>
            </a:pPr>
            <a:r>
              <a:rPr lang="en" dirty="0">
                <a:solidFill>
                  <a:srgbClr val="000000"/>
                </a:solidFill>
                <a:latin typeface="Arial" panose="020B0604020202020204" pitchFamily="34" charset="0"/>
                <a:ea typeface="Tahoma"/>
                <a:cs typeface="Arial" panose="020B0604020202020204" pitchFamily="34" charset="0"/>
              </a:rPr>
              <a:t>Michigan</a:t>
            </a:r>
            <a:r>
              <a:rPr lang="en" dirty="0">
                <a:latin typeface="Arial" panose="020B0604020202020204" pitchFamily="34" charset="0"/>
                <a:ea typeface="Tahoma"/>
                <a:cs typeface="Arial" panose="020B0604020202020204" pitchFamily="34" charset="0"/>
              </a:rPr>
              <a:t> is in the United States, near the Great Lakes.</a:t>
            </a:r>
            <a:endParaRPr lang="en" sz="2400" dirty="0">
              <a:latin typeface="Arial" panose="020B0604020202020204" pitchFamily="34" charset="0"/>
              <a:cs typeface="Arial" panose="020B0604020202020204" pitchFamily="34" charset="0"/>
            </a:endParaRPr>
          </a:p>
          <a:p>
            <a:pPr marL="0" indent="0">
              <a:buNone/>
            </a:pPr>
            <a:r>
              <a:rPr lang="en" dirty="0">
                <a:latin typeface="Arial" panose="020B0604020202020204" pitchFamily="34" charset="0"/>
                <a:ea typeface="Tahoma"/>
                <a:cs typeface="Arial" panose="020B0604020202020204" pitchFamily="34" charset="0"/>
              </a:rPr>
              <a:t>Its "address" is about </a:t>
            </a:r>
            <a:r>
              <a:rPr lang="en" b="1" dirty="0">
                <a:latin typeface="Arial" panose="020B0604020202020204" pitchFamily="34" charset="0"/>
                <a:ea typeface="+mn-lt"/>
                <a:cs typeface="Arial" panose="020B0604020202020204" pitchFamily="34" charset="0"/>
              </a:rPr>
              <a:t>43° North, 85° West</a:t>
            </a:r>
            <a:r>
              <a:rPr lang="en" dirty="0">
                <a:latin typeface="Arial" panose="020B0604020202020204" pitchFamily="34" charset="0"/>
                <a:ea typeface="+mn-lt"/>
                <a:cs typeface="Arial" panose="020B0604020202020204" pitchFamily="34" charset="0"/>
              </a:rPr>
              <a:t>.</a:t>
            </a:r>
          </a:p>
          <a:p>
            <a:pPr marL="0" indent="0">
              <a:buNone/>
            </a:pPr>
            <a:r>
              <a:rPr lang="en" dirty="0">
                <a:latin typeface="Arial" panose="020B0604020202020204" pitchFamily="34" charset="0"/>
                <a:ea typeface="+mn-lt"/>
                <a:cs typeface="Arial" panose="020B0604020202020204" pitchFamily="34" charset="0"/>
              </a:rPr>
              <a:t>That means Michigan is </a:t>
            </a:r>
            <a:r>
              <a:rPr lang="en" b="1" dirty="0">
                <a:latin typeface="Arial" panose="020B0604020202020204" pitchFamily="34" charset="0"/>
                <a:ea typeface="+mn-lt"/>
                <a:cs typeface="Arial" panose="020B0604020202020204" pitchFamily="34" charset="0"/>
              </a:rPr>
              <a:t>north of the Equator</a:t>
            </a:r>
            <a:r>
              <a:rPr lang="en" dirty="0">
                <a:latin typeface="Arial" panose="020B0604020202020204" pitchFamily="34" charset="0"/>
                <a:ea typeface="+mn-lt"/>
                <a:cs typeface="Arial" panose="020B0604020202020204" pitchFamily="34" charset="0"/>
              </a:rPr>
              <a:t> and </a:t>
            </a:r>
            <a:r>
              <a:rPr lang="en" b="1" dirty="0">
                <a:latin typeface="Arial" panose="020B0604020202020204" pitchFamily="34" charset="0"/>
                <a:ea typeface="+mn-lt"/>
                <a:cs typeface="Arial" panose="020B0604020202020204" pitchFamily="34" charset="0"/>
              </a:rPr>
              <a:t>west of the Prime Meridian</a:t>
            </a:r>
            <a:r>
              <a:rPr lang="en" dirty="0">
                <a:latin typeface="Arial" panose="020B0604020202020204" pitchFamily="34" charset="0"/>
                <a:ea typeface="+mn-lt"/>
                <a:cs typeface="Arial" panose="020B0604020202020204" pitchFamily="34" charset="0"/>
              </a:rPr>
              <a:t>.</a:t>
            </a:r>
            <a:endParaRPr lang="en" sz="2400" dirty="0">
              <a:latin typeface="Arial" panose="020B0604020202020204" pitchFamily="34" charset="0"/>
              <a:cs typeface="Arial" panose="020B0604020202020204" pitchFamily="34" charset="0"/>
            </a:endParaRPr>
          </a:p>
          <a:p>
            <a:endParaRPr lang="en-US">
              <a:latin typeface="Arial" panose="020B0604020202020204" pitchFamily="34" charset="0"/>
              <a:ea typeface="Tahoma"/>
              <a:cs typeface="Arial" panose="020B0604020202020204" pitchFamily="34" charset="0"/>
            </a:endParaRPr>
          </a:p>
        </p:txBody>
      </p:sp>
    </p:spTree>
    <p:extLst>
      <p:ext uri="{BB962C8B-B14F-4D97-AF65-F5344CB8AC3E}">
        <p14:creationId xmlns:p14="http://schemas.microsoft.com/office/powerpoint/2010/main" val="1834706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14E9-C789-828C-C016-F6CD7AF5366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B916EC3-DB86-9571-F95F-3D242AB627F8}"/>
              </a:ext>
            </a:extLst>
          </p:cNvPr>
          <p:cNvSpPr txBox="1">
            <a:spLocks noGrp="1"/>
          </p:cNvSpPr>
          <p:nvPr>
            <p:ph type="title" idx="4294967295"/>
          </p:nvPr>
        </p:nvSpPr>
        <p:spPr>
          <a:xfrm>
            <a:off x="6717343" y="200127"/>
            <a:ext cx="5084034"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Michigan Location and Climate</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aphicFrame>
        <p:nvGraphicFramePr>
          <p:cNvPr id="18" name="TextBox 7" descr="Michigan is located north of the Equator, which is the line that is equidistant from the north and south poles. Since the Equator is located at 0 degrees and the north pole is 90 degrees north, Michigan is almost exactly halfway between the two. Since it is almost always hot at the Equator and cold at the north pole, Michigan's climate is called temperate, neither extremely hot or cold. How do you think location on Earth affects climate in other locations?">
            <a:extLst>
              <a:ext uri="{FF2B5EF4-FFF2-40B4-BE49-F238E27FC236}">
                <a16:creationId xmlns:a16="http://schemas.microsoft.com/office/drawing/2014/main" id="{8EEE6348-7470-9010-C795-6EDD3AD3B4BA}"/>
              </a:ext>
            </a:extLst>
          </p:cNvPr>
          <p:cNvGraphicFramePr/>
          <p:nvPr>
            <p:extLst>
              <p:ext uri="{D42A27DB-BD31-4B8C-83A1-F6EECF244321}">
                <p14:modId xmlns:p14="http://schemas.microsoft.com/office/powerpoint/2010/main" val="1641702450"/>
              </p:ext>
            </p:extLst>
          </p:nvPr>
        </p:nvGraphicFramePr>
        <p:xfrm>
          <a:off x="7007928" y="1882281"/>
          <a:ext cx="4809658" cy="4524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A map of Michigan showing a grid of latitudes and longitudes between 42 and 46 degrees north and 82 and 89 degrees west.">
            <a:extLst>
              <a:ext uri="{FF2B5EF4-FFF2-40B4-BE49-F238E27FC236}">
                <a16:creationId xmlns:a16="http://schemas.microsoft.com/office/drawing/2014/main" id="{7362E2BF-AC69-E495-5524-079F9399B071}"/>
              </a:ext>
            </a:extLst>
          </p:cNvPr>
          <p:cNvPicPr>
            <a:picLocks noChangeAspect="1"/>
          </p:cNvPicPr>
          <p:nvPr/>
        </p:nvPicPr>
        <p:blipFill>
          <a:blip r:embed="rId7"/>
          <a:srcRect l="14344" r="22445" b="-333"/>
          <a:stretch>
            <a:fillRect/>
          </a:stretch>
        </p:blipFill>
        <p:spPr>
          <a:xfrm>
            <a:off x="346116" y="462507"/>
            <a:ext cx="5978179" cy="5352377"/>
          </a:xfrm>
          <a:prstGeom prst="rect">
            <a:avLst/>
          </a:prstGeom>
        </p:spPr>
      </p:pic>
      <p:sp>
        <p:nvSpPr>
          <p:cNvPr id="4" name="TextBox 3">
            <a:extLst>
              <a:ext uri="{FF2B5EF4-FFF2-40B4-BE49-F238E27FC236}">
                <a16:creationId xmlns:a16="http://schemas.microsoft.com/office/drawing/2014/main" id="{963881FB-F583-80B1-F54A-B30734FA6EAC}"/>
              </a:ext>
            </a:extLst>
          </p:cNvPr>
          <p:cNvSpPr txBox="1"/>
          <p:nvPr/>
        </p:nvSpPr>
        <p:spPr>
          <a:xfrm>
            <a:off x="4495992" y="5823732"/>
            <a:ext cx="17070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panose="020B0604020202020204" pitchFamily="34" charset="0"/>
                <a:cs typeface="Arial" panose="020B0604020202020204" pitchFamily="34" charset="0"/>
              </a:rPr>
              <a:t>Google Earth</a:t>
            </a:r>
          </a:p>
        </p:txBody>
      </p:sp>
    </p:spTree>
    <p:extLst>
      <p:ext uri="{BB962C8B-B14F-4D97-AF65-F5344CB8AC3E}">
        <p14:creationId xmlns:p14="http://schemas.microsoft.com/office/powerpoint/2010/main" val="4166482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B01BB0-23CE-FBCD-E2B5-00BA124FB00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5D9E22-A485-B01D-7D05-247B8EE3C800}"/>
              </a:ext>
            </a:extLst>
          </p:cNvPr>
          <p:cNvSpPr>
            <a:spLocks noGrp="1"/>
          </p:cNvSpPr>
          <p:nvPr>
            <p:ph type="title" idx="4294967295"/>
          </p:nvPr>
        </p:nvSpPr>
        <p:spPr>
          <a:xfrm>
            <a:off x="752475" y="1065213"/>
            <a:ext cx="8553450" cy="53355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a:cs typeface="Arial" panose="020B0604020202020204" pitchFamily="34" charset="0"/>
              </a:rPr>
              <a:t>Activity (Handout 4.1)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sz="28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rPr>
              <a:t>Use Google Maps or a globe and locate:</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The Equator</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The Prime Meridian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The Statue of Liberty, New York</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Bogotá, Colombia</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The Great Pyramid of Giza, Egypt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Svalbard, Norway</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Uluru, Australia</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Your city or town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endParaRPr>
          </a:p>
        </p:txBody>
      </p:sp>
      <p:pic>
        <p:nvPicPr>
          <p:cNvPr id="7" name="Graphic 6" descr="Earth globe: Africa and Europe with solid fill">
            <a:extLst>
              <a:ext uri="{FF2B5EF4-FFF2-40B4-BE49-F238E27FC236}">
                <a16:creationId xmlns:a16="http://schemas.microsoft.com/office/drawing/2014/main" id="{407D571C-E028-4A07-2635-06F66E9E3C3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433323" y="832475"/>
            <a:ext cx="2210153" cy="2210153"/>
          </a:xfrm>
          <a:prstGeom prst="rect">
            <a:avLst/>
          </a:prstGeom>
        </p:spPr>
      </p:pic>
      <p:pic>
        <p:nvPicPr>
          <p:cNvPr id="5" name="Graphic 4" descr="Marker with solid fill">
            <a:extLst>
              <a:ext uri="{FF2B5EF4-FFF2-40B4-BE49-F238E27FC236}">
                <a16:creationId xmlns:a16="http://schemas.microsoft.com/office/drawing/2014/main" id="{18078FB0-9EFC-C447-D95C-6744D963380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00213" y="3375824"/>
            <a:ext cx="2243263" cy="2243263"/>
          </a:xfrm>
          <a:prstGeom prst="rect">
            <a:avLst/>
          </a:prstGeom>
        </p:spPr>
      </p:pic>
      <p:sp>
        <p:nvSpPr>
          <p:cNvPr id="14" name="Rectangle 13">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868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53C4-C441-F749-FE74-FA8ED42AB017}"/>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A948A5-083F-E2CD-7A9B-86732A561724}"/>
              </a:ext>
            </a:extLst>
          </p:cNvPr>
          <p:cNvSpPr>
            <a:spLocks noGrp="1"/>
          </p:cNvSpPr>
          <p:nvPr>
            <p:ph type="title" idx="4294967295"/>
          </p:nvPr>
        </p:nvSpPr>
        <p:spPr>
          <a:xfrm>
            <a:off x="639763" y="2873375"/>
            <a:ext cx="4243387" cy="331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643255" marR="0" lvl="0" indent="-456565"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But Michigan’s location has not always been the same as it is now...</a:t>
            </a:r>
          </a:p>
        </p:txBody>
      </p:sp>
      <p:pic>
        <p:nvPicPr>
          <p:cNvPr id="2" name="Picture 1" descr="Ocean Plants: Amazing Marine Gardens Found Underwater">
            <a:extLst>
              <a:ext uri="{FF2B5EF4-FFF2-40B4-BE49-F238E27FC236}">
                <a16:creationId xmlns:a16="http://schemas.microsoft.com/office/drawing/2014/main" id="{6E2C363A-E482-473A-4F66-9FD86CE4C3A9}"/>
              </a:ext>
            </a:extLst>
          </p:cNvPr>
          <p:cNvPicPr>
            <a:picLocks noChangeAspect="1"/>
          </p:cNvPicPr>
          <p:nvPr/>
        </p:nvPicPr>
        <p:blipFill>
          <a:blip r:embed="rId2"/>
          <a:srcRect l="15366" r="17680"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65304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E493C-A024-FF16-CD01-33DC611B20D0}"/>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0CCCDA5C-1BC7-4FA9-E879-7C0567A8B7E5}"/>
              </a:ext>
            </a:extLst>
          </p:cNvPr>
          <p:cNvSpPr>
            <a:spLocks noGrp="1"/>
          </p:cNvSpPr>
          <p:nvPr>
            <p:ph type="title"/>
          </p:nvPr>
        </p:nvSpPr>
        <p:spPr>
          <a:xfrm>
            <a:off x="498389" y="396017"/>
            <a:ext cx="9297679" cy="952021"/>
          </a:xfrm>
        </p:spPr>
        <p:txBody>
          <a:bodyPr>
            <a:normAutofit fontScale="90000"/>
          </a:bodyPr>
          <a:lstStyle/>
          <a:p>
            <a:r>
              <a:rPr lang="en-US" dirty="0">
                <a:latin typeface="Arial" panose="020B0604020202020204" pitchFamily="34" charset="0"/>
                <a:cs typeface="Arial" panose="020B0604020202020204" pitchFamily="34" charset="0"/>
              </a:rPr>
              <a:t>Earth's surface is always slowly moving.</a:t>
            </a:r>
          </a:p>
        </p:txBody>
      </p:sp>
      <p:sp>
        <p:nvSpPr>
          <p:cNvPr id="2" name="TextBox 1">
            <a:extLst>
              <a:ext uri="{FF2B5EF4-FFF2-40B4-BE49-F238E27FC236}">
                <a16:creationId xmlns:a16="http://schemas.microsoft.com/office/drawing/2014/main" id="{E874DAB0-DC3A-D1F0-876D-A8F284B865EC}"/>
              </a:ext>
            </a:extLst>
          </p:cNvPr>
          <p:cNvSpPr txBox="1"/>
          <p:nvPr/>
        </p:nvSpPr>
        <p:spPr>
          <a:xfrm>
            <a:off x="493560" y="1533698"/>
            <a:ext cx="292130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panose="020B0604020202020204" pitchFamily="34" charset="0"/>
                <a:cs typeface="Arial" panose="020B0604020202020204" pitchFamily="34" charset="0"/>
              </a:rPr>
              <a:t>Forces inside the planet shift giant slabs of Earth's crust a few  centimeters per year. Over billions of years, a lot of movement can be expected. This process is called plate tectonics.</a:t>
            </a:r>
          </a:p>
        </p:txBody>
      </p:sp>
      <p:pic>
        <p:nvPicPr>
          <p:cNvPr id="13" name="Picture 12" descr="Continents moving around the globe because of plate tectonics">
            <a:extLst>
              <a:ext uri="{FF2B5EF4-FFF2-40B4-BE49-F238E27FC236}">
                <a16:creationId xmlns:a16="http://schemas.microsoft.com/office/drawing/2014/main" id="{94E7BFFE-B6B6-A565-7BD2-ADA98723A58F}"/>
              </a:ext>
            </a:extLst>
          </p:cNvPr>
          <p:cNvPicPr>
            <a:picLocks noChangeAspect="1"/>
          </p:cNvPicPr>
          <p:nvPr/>
        </p:nvPicPr>
        <p:blipFill>
          <a:blip r:embed="rId2"/>
          <a:stretch>
            <a:fillRect/>
          </a:stretch>
        </p:blipFill>
        <p:spPr>
          <a:xfrm>
            <a:off x="3995026" y="1519249"/>
            <a:ext cx="7400925" cy="4162425"/>
          </a:xfrm>
          <a:prstGeom prst="rect">
            <a:avLst/>
          </a:prstGeom>
        </p:spPr>
      </p:pic>
      <p:pic>
        <p:nvPicPr>
          <p:cNvPr id="3" name="Graphic 2" descr="Right pointing backhand index outline">
            <a:extLst>
              <a:ext uri="{FF2B5EF4-FFF2-40B4-BE49-F238E27FC236}">
                <a16:creationId xmlns:a16="http://schemas.microsoft.com/office/drawing/2014/main" id="{00008A27-D07D-B5D3-E8A7-649BF4E67D6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64781" y="5954150"/>
            <a:ext cx="589430" cy="634253"/>
          </a:xfrm>
          <a:prstGeom prst="rect">
            <a:avLst/>
          </a:prstGeom>
        </p:spPr>
      </p:pic>
      <p:sp>
        <p:nvSpPr>
          <p:cNvPr id="12" name="TextBox 11">
            <a:extLst>
              <a:ext uri="{FF2B5EF4-FFF2-40B4-BE49-F238E27FC236}">
                <a16:creationId xmlns:a16="http://schemas.microsoft.com/office/drawing/2014/main" id="{109F22F3-B199-DBB1-3C4C-E524D579F921}"/>
              </a:ext>
            </a:extLst>
          </p:cNvPr>
          <p:cNvSpPr txBox="1"/>
          <p:nvPr/>
        </p:nvSpPr>
        <p:spPr>
          <a:xfrm>
            <a:off x="2144296" y="5954150"/>
            <a:ext cx="965949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panose="020B0604020202020204" pitchFamily="34" charset="0"/>
                <a:cs typeface="Arial" panose="020B0604020202020204" pitchFamily="34" charset="0"/>
              </a:rPr>
              <a:t>Click on the link: </a:t>
            </a:r>
            <a:r>
              <a:rPr lang="en-US" sz="2000">
                <a:latin typeface="Arial" panose="020B0604020202020204" pitchFamily="34" charset="0"/>
                <a:cs typeface="Arial" panose="020B0604020202020204" pitchFamily="34" charset="0"/>
                <a:hlinkClick r:id="rId4"/>
              </a:rPr>
              <a:t>Scotese Plate Tectonics Paleogeography &amp; Ice ages</a:t>
            </a:r>
            <a:r>
              <a:rPr lang="en-US" sz="2000">
                <a:latin typeface="Arial" panose="020B0604020202020204" pitchFamily="34" charset="0"/>
                <a:cs typeface="Arial" panose="020B0604020202020204" pitchFamily="34" charset="0"/>
              </a:rPr>
              <a:t> to watch the video, locate your place, and see how it changed over the last 500 million years</a:t>
            </a:r>
          </a:p>
          <a:p>
            <a:pPr algn="ct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1715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0CFC18-7D44-8E44-CE3A-2EB7AD56607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dirty="0">
                <a:solidFill>
                  <a:schemeClr val="bg1"/>
                </a:solidFill>
                <a:latin typeface="Arial" panose="020B0604020202020204" pitchFamily="34" charset="0"/>
                <a:cs typeface="Arial" panose="020B0604020202020204" pitchFamily="34" charset="0"/>
              </a:rPr>
              <a:t>But, what</a:t>
            </a:r>
            <a:r>
              <a:rPr lang="en-US" sz="3200" kern="1200" dirty="0">
                <a:solidFill>
                  <a:schemeClr val="bg1"/>
                </a:solidFill>
                <a:latin typeface="Arial" panose="020B0604020202020204" pitchFamily="34" charset="0"/>
                <a:cs typeface="Arial" panose="020B0604020202020204" pitchFamily="34" charset="0"/>
              </a:rPr>
              <a:t> is plate tectonics, really?</a:t>
            </a:r>
          </a:p>
        </p:txBody>
      </p:sp>
      <p:pic>
        <p:nvPicPr>
          <p:cNvPr id="4" name="Online Media 3" descr="Video: Pangea for Kids | Learn all about the supercontinent of long ago! ">
            <a:hlinkClick r:id="" action="ppaction://noaction"/>
            <a:extLst>
              <a:ext uri="{FF2B5EF4-FFF2-40B4-BE49-F238E27FC236}">
                <a16:creationId xmlns:a16="http://schemas.microsoft.com/office/drawing/2014/main" id="{0C3067EF-CCAA-13AD-0126-313D0911FB6F}"/>
              </a:ext>
            </a:extLst>
          </p:cNvPr>
          <p:cNvPicPr>
            <a:picLocks noGrp="1" noRot="1" noChangeAspect="1"/>
          </p:cNvPicPr>
          <p:nvPr>
            <p:ph idx="1"/>
            <a:videoFile r:link="rId1"/>
          </p:nvPr>
        </p:nvPicPr>
        <p:blipFill>
          <a:blip r:embed="rId3"/>
          <a:stretch>
            <a:fillRect/>
          </a:stretch>
        </p:blipFill>
        <p:spPr>
          <a:xfrm>
            <a:off x="1862271" y="1488321"/>
            <a:ext cx="8596852" cy="5026802"/>
          </a:xfrm>
          <a:prstGeom prst="rect">
            <a:avLst/>
          </a:prstGeom>
        </p:spPr>
      </p:pic>
    </p:spTree>
    <p:extLst>
      <p:ext uri="{BB962C8B-B14F-4D97-AF65-F5344CB8AC3E}">
        <p14:creationId xmlns:p14="http://schemas.microsoft.com/office/powerpoint/2010/main" val="2883899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A02121-3F4B-B817-3306-4E0E6380AE73}"/>
            </a:ext>
          </a:extLst>
        </p:cNvPr>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133FEA-E0D8-BF5E-51E9-906B77DA7CA1}"/>
              </a:ext>
            </a:extLst>
          </p:cNvPr>
          <p:cNvSpPr>
            <a:spLocks noGrp="1"/>
          </p:cNvSpPr>
          <p:nvPr>
            <p:ph type="title" idx="4294967295"/>
          </p:nvPr>
        </p:nvSpPr>
        <p:spPr>
          <a:xfrm>
            <a:off x="573088" y="1812925"/>
            <a:ext cx="8294687" cy="4378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a:cs typeface="Arial" panose="020B0604020202020204" pitchFamily="34" charset="0"/>
              </a:rPr>
              <a:t>Activity – Where was Michigan in the past?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a:cs typeface="Arial" panose="020B0604020202020204" pitchFamily="34" charset="0"/>
              </a:rPr>
              <a:t>(Handout 4.2)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sz="24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rPr>
              <a:t>Look at the following slides and answer in your worksheet:</a:t>
            </a:r>
            <a:endParaRPr kumimoji="0" lang="en-US" sz="24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sz="24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rPr>
              <a:t>Where was Michigan 20,000 years ago? 50 million years ago? 100 million years ago?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 sz="24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rPr>
              <a:t>Write the approximate latitude and which hemisphere (North or South).</a:t>
            </a:r>
            <a:endParaRPr kumimoji="0" lang="en" sz="2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 sz="2400" b="0" i="0" u="none" strike="noStrike" kern="1200" cap="none" spc="0" normalizeH="0" baseline="0" noProof="0">
                <a:ln>
                  <a:noFill/>
                </a:ln>
                <a:solidFill>
                  <a:schemeClr val="tx1"/>
                </a:solidFill>
                <a:effectLst/>
                <a:uLnTx/>
                <a:uFillTx/>
                <a:latin typeface="Arial" panose="020B0604020202020204" pitchFamily="34" charset="0"/>
                <a:ea typeface="Tahoma"/>
                <a:cs typeface="Arial" panose="020B0604020202020204" pitchFamily="34" charset="0"/>
              </a:rPr>
              <a:t>Identify if Michigan was covered by a sea, ice, or it was an emerged (dry) land.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Tahoma"/>
              <a:cs typeface="Arial" panose="020B0604020202020204" pitchFamily="34" charset="0"/>
            </a:endParaRPr>
          </a:p>
        </p:txBody>
      </p:sp>
      <p:pic>
        <p:nvPicPr>
          <p:cNvPr id="5" name="Picture 4" descr="Michigan Map Icon">
            <a:extLst>
              <a:ext uri="{FF2B5EF4-FFF2-40B4-BE49-F238E27FC236}">
                <a16:creationId xmlns:a16="http://schemas.microsoft.com/office/drawing/2014/main" id="{20C284EA-DE6C-DF08-13CE-64BEE359AAE5}"/>
              </a:ext>
            </a:extLst>
          </p:cNvPr>
          <p:cNvPicPr>
            <a:picLocks noChangeAspect="1"/>
          </p:cNvPicPr>
          <p:nvPr/>
        </p:nvPicPr>
        <p:blipFill>
          <a:blip r:embed="rId2"/>
          <a:stretch>
            <a:fillRect/>
          </a:stretch>
        </p:blipFill>
        <p:spPr>
          <a:xfrm>
            <a:off x="8688365" y="2167810"/>
            <a:ext cx="3335546" cy="3335547"/>
          </a:xfrm>
          <a:prstGeom prst="rect">
            <a:avLst/>
          </a:prstGeom>
        </p:spPr>
      </p:pic>
      <p:pic>
        <p:nvPicPr>
          <p:cNvPr id="4" name="Picture 3" descr="Corekids logo">
            <a:extLst>
              <a:ext uri="{FF2B5EF4-FFF2-40B4-BE49-F238E27FC236}">
                <a16:creationId xmlns:a16="http://schemas.microsoft.com/office/drawing/2014/main" id="{B84A56D7-56F0-E64C-2838-14F789BE219B}"/>
              </a:ext>
            </a:extLst>
          </p:cNvPr>
          <p:cNvPicPr>
            <a:picLocks noChangeAspect="1"/>
          </p:cNvPicPr>
          <p:nvPr/>
        </p:nvPicPr>
        <p:blipFill>
          <a:blip r:embed="rId3"/>
          <a:stretch>
            <a:fillRect/>
          </a:stretch>
        </p:blipFill>
        <p:spPr>
          <a:xfrm>
            <a:off x="152749" y="118767"/>
            <a:ext cx="1728592" cy="705189"/>
          </a:xfrm>
          <a:prstGeom prst="rect">
            <a:avLst/>
          </a:prstGeom>
        </p:spPr>
      </p:pic>
    </p:spTree>
    <p:extLst>
      <p:ext uri="{BB962C8B-B14F-4D97-AF65-F5344CB8AC3E}">
        <p14:creationId xmlns:p14="http://schemas.microsoft.com/office/powerpoint/2010/main" val="2541229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E493C-A024-FF16-CD01-33DC611B20D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6FE03A-7CE4-7482-9101-366A3613747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in the present</a:t>
            </a:r>
          </a:p>
        </p:txBody>
      </p:sp>
      <p:pic>
        <p:nvPicPr>
          <p:cNvPr id="16" name="Picture 15" descr="The continents as they look today">
            <a:extLst>
              <a:ext uri="{FF2B5EF4-FFF2-40B4-BE49-F238E27FC236}">
                <a16:creationId xmlns:a16="http://schemas.microsoft.com/office/drawing/2014/main" id="{613F9DF0-642E-D53B-F72B-12DF8DD91672}"/>
              </a:ext>
            </a:extLst>
          </p:cNvPr>
          <p:cNvPicPr>
            <a:picLocks noChangeAspect="1"/>
          </p:cNvPicPr>
          <p:nvPr/>
        </p:nvPicPr>
        <p:blipFill>
          <a:blip r:embed="rId2"/>
          <a:stretch>
            <a:fillRect/>
          </a:stretch>
        </p:blipFill>
        <p:spPr>
          <a:xfrm>
            <a:off x="246833" y="445794"/>
            <a:ext cx="11698333" cy="5782482"/>
          </a:xfrm>
          <a:prstGeom prst="rect">
            <a:avLst/>
          </a:prstGeom>
        </p:spPr>
      </p:pic>
      <p:sp>
        <p:nvSpPr>
          <p:cNvPr id="3" name="TextBox 2">
            <a:extLst>
              <a:ext uri="{FF2B5EF4-FFF2-40B4-BE49-F238E27FC236}">
                <a16:creationId xmlns:a16="http://schemas.microsoft.com/office/drawing/2014/main" id="{6C9DF6C9-C698-665A-5EBB-F0576C7D14C7}"/>
              </a:ext>
            </a:extLst>
          </p:cNvPr>
          <p:cNvSpPr txBox="1"/>
          <p:nvPr/>
        </p:nvSpPr>
        <p:spPr>
          <a:xfrm>
            <a:off x="501445" y="740194"/>
            <a:ext cx="1675017"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Arial" panose="020B0604020202020204" pitchFamily="34" charset="0"/>
                <a:cs typeface="Arial" panose="020B0604020202020204" pitchFamily="34" charset="0"/>
              </a:rPr>
              <a:t>0 years (today)</a:t>
            </a:r>
          </a:p>
        </p:txBody>
      </p:sp>
      <p:cxnSp>
        <p:nvCxnSpPr>
          <p:cNvPr id="5" name="Straight Connector 4" descr="Equator line">
            <a:extLst>
              <a:ext uri="{FF2B5EF4-FFF2-40B4-BE49-F238E27FC236}">
                <a16:creationId xmlns:a16="http://schemas.microsoft.com/office/drawing/2014/main" id="{A78F839A-6AB1-D4C8-B15B-655D04BD9A5F}"/>
              </a:ext>
            </a:extLst>
          </p:cNvPr>
          <p:cNvCxnSpPr>
            <a:cxnSpLocks/>
          </p:cNvCxnSpPr>
          <p:nvPr/>
        </p:nvCxnSpPr>
        <p:spPr>
          <a:xfrm>
            <a:off x="246833" y="3337034"/>
            <a:ext cx="11698333" cy="0"/>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B2953475-8C4F-E9CF-16AD-723595AFA27B}"/>
              </a:ext>
            </a:extLst>
          </p:cNvPr>
          <p:cNvSpPr txBox="1"/>
          <p:nvPr/>
        </p:nvSpPr>
        <p:spPr>
          <a:xfrm>
            <a:off x="575024" y="2875369"/>
            <a:ext cx="1527858" cy="461665"/>
          </a:xfrm>
          <a:prstGeom prst="rect">
            <a:avLst/>
          </a:prstGeom>
          <a:noFill/>
        </p:spPr>
        <p:txBody>
          <a:bodyPr wrap="square" rtlCol="0">
            <a:spAutoFit/>
          </a:bodyPr>
          <a:lstStyle/>
          <a:p>
            <a:r>
              <a:rPr lang="en-US" sz="2400" b="1" dirty="0">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6" name="Straight Connector 5" descr="Michigan's latitude line">
            <a:extLst>
              <a:ext uri="{FF2B5EF4-FFF2-40B4-BE49-F238E27FC236}">
                <a16:creationId xmlns:a16="http://schemas.microsoft.com/office/drawing/2014/main" id="{5AF4F7D2-34B8-074F-382A-86BC0E5B32EB}"/>
              </a:ext>
            </a:extLst>
          </p:cNvPr>
          <p:cNvCxnSpPr>
            <a:cxnSpLocks/>
          </p:cNvCxnSpPr>
          <p:nvPr/>
        </p:nvCxnSpPr>
        <p:spPr>
          <a:xfrm>
            <a:off x="246833" y="1906237"/>
            <a:ext cx="11698333"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D24C3A4-5453-645B-DA58-FE58600E4E2B}"/>
              </a:ext>
            </a:extLst>
          </p:cNvPr>
          <p:cNvSpPr txBox="1"/>
          <p:nvPr/>
        </p:nvSpPr>
        <p:spPr>
          <a:xfrm>
            <a:off x="484715" y="1476434"/>
            <a:ext cx="1527858" cy="461665"/>
          </a:xfrm>
          <a:prstGeom prst="rect">
            <a:avLst/>
          </a:prstGeom>
          <a:noFill/>
        </p:spPr>
        <p:txBody>
          <a:bodyPr wrap="square" rtlCol="0">
            <a:spAutoFit/>
          </a:bodyPr>
          <a:lstStyle/>
          <a:p>
            <a:r>
              <a:rPr lang="en-US" sz="2400" b="1" dirty="0">
                <a:solidFill>
                  <a:schemeClr val="accent6">
                    <a:lumMod val="40000"/>
                    <a:lumOff val="60000"/>
                  </a:schemeClr>
                </a:solidFill>
                <a:latin typeface="Arial" panose="020B0604020202020204" pitchFamily="34" charset="0"/>
                <a:cs typeface="Arial" panose="020B0604020202020204" pitchFamily="34" charset="0"/>
              </a:rPr>
              <a:t>43°North</a:t>
            </a:r>
          </a:p>
        </p:txBody>
      </p:sp>
      <p:sp>
        <p:nvSpPr>
          <p:cNvPr id="13" name="TextBox 12">
            <a:extLst>
              <a:ext uri="{FF2B5EF4-FFF2-40B4-BE49-F238E27FC236}">
                <a16:creationId xmlns:a16="http://schemas.microsoft.com/office/drawing/2014/main" id="{EC717DB9-48DA-65E6-00B4-E4FD28E9B597}"/>
              </a:ext>
            </a:extLst>
          </p:cNvPr>
          <p:cNvSpPr txBox="1"/>
          <p:nvPr/>
        </p:nvSpPr>
        <p:spPr>
          <a:xfrm>
            <a:off x="3846487" y="6103782"/>
            <a:ext cx="7139610" cy="830997"/>
          </a:xfrm>
          <a:prstGeom prst="rect">
            <a:avLst/>
          </a:prstGeom>
          <a:noFill/>
        </p:spPr>
        <p:txBody>
          <a:bodyPr wrap="square" lIns="91440" tIns="45720" rIns="91440" bIns="45720" rtlCol="0" anchor="t">
            <a:spAutoFit/>
          </a:bodyPr>
          <a:lstStyle/>
          <a:p>
            <a:r>
              <a:rPr lang="en-US" sz="2400" b="1" dirty="0">
                <a:solidFill>
                  <a:srgbClr val="0070C0"/>
                </a:solidFill>
                <a:latin typeface="Arial" panose="020B0604020202020204" pitchFamily="34" charset="0"/>
                <a:cs typeface="Arial" panose="020B0604020202020204" pitchFamily="34" charset="0"/>
              </a:rPr>
              <a:t>Michigan is a land with many lakes, located in a temperate zone with contrasting seasons</a:t>
            </a:r>
          </a:p>
        </p:txBody>
      </p:sp>
      <p:sp>
        <p:nvSpPr>
          <p:cNvPr id="8" name="TextBox 5">
            <a:extLst>
              <a:ext uri="{FF2B5EF4-FFF2-40B4-BE49-F238E27FC236}">
                <a16:creationId xmlns:a16="http://schemas.microsoft.com/office/drawing/2014/main" id="{91E362BF-E5AE-296B-9D67-DB5DDF7EE37C}"/>
              </a:ext>
            </a:extLst>
          </p:cNvPr>
          <p:cNvSpPr txBox="1"/>
          <p:nvPr/>
        </p:nvSpPr>
        <p:spPr>
          <a:xfrm>
            <a:off x="5833641" y="0"/>
            <a:ext cx="6358358"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3"/>
              </a:rPr>
              <a:t>Watch on YouTube (Video ID UevnAq1MTVA)</a:t>
            </a:r>
            <a:endParaRPr lang="en-US" sz="1200" i="1">
              <a:latin typeface="Arial" panose="020B0604020202020204" pitchFamily="34" charset="0"/>
              <a:cs typeface="Arial" panose="020B0604020202020204" pitchFamily="34" charset="0"/>
            </a:endParaRPr>
          </a:p>
        </p:txBody>
      </p:sp>
      <p:sp>
        <p:nvSpPr>
          <p:cNvPr id="4" name="Star: 5 Points 3" descr="Star highlighting Michigan's location in the map">
            <a:extLst>
              <a:ext uri="{FF2B5EF4-FFF2-40B4-BE49-F238E27FC236}">
                <a16:creationId xmlns:a16="http://schemas.microsoft.com/office/drawing/2014/main" id="{5F5AEAF3-C77E-C3F2-D156-DC9714CFDCA1}"/>
              </a:ext>
            </a:extLst>
          </p:cNvPr>
          <p:cNvSpPr/>
          <p:nvPr/>
        </p:nvSpPr>
        <p:spPr>
          <a:xfrm>
            <a:off x="3472406" y="1722008"/>
            <a:ext cx="358815" cy="335666"/>
          </a:xfrm>
          <a:prstGeom prst="star5">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062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E2B4-3CD8-2C16-1D30-5C1C4FB35B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FA9D2-A2A2-DB2B-BF7C-A355A2C4635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20000 years ago</a:t>
            </a:r>
          </a:p>
        </p:txBody>
      </p:sp>
      <p:pic>
        <p:nvPicPr>
          <p:cNvPr id="12" name="Picture 11" descr="Reconstruction of the continents 20.000 years ago">
            <a:extLst>
              <a:ext uri="{FF2B5EF4-FFF2-40B4-BE49-F238E27FC236}">
                <a16:creationId xmlns:a16="http://schemas.microsoft.com/office/drawing/2014/main" id="{58C66C06-38D0-20DC-F8FB-2D619197976D}"/>
              </a:ext>
            </a:extLst>
          </p:cNvPr>
          <p:cNvPicPr>
            <a:picLocks noChangeAspect="1"/>
          </p:cNvPicPr>
          <p:nvPr/>
        </p:nvPicPr>
        <p:blipFill>
          <a:blip r:embed="rId2"/>
          <a:stretch>
            <a:fillRect/>
          </a:stretch>
        </p:blipFill>
        <p:spPr>
          <a:xfrm>
            <a:off x="292094" y="502927"/>
            <a:ext cx="11736438" cy="5811061"/>
          </a:xfrm>
          <a:prstGeom prst="rect">
            <a:avLst/>
          </a:prstGeom>
        </p:spPr>
      </p:pic>
      <p:sp>
        <p:nvSpPr>
          <p:cNvPr id="7" name="TextBox 6">
            <a:extLst>
              <a:ext uri="{FF2B5EF4-FFF2-40B4-BE49-F238E27FC236}">
                <a16:creationId xmlns:a16="http://schemas.microsoft.com/office/drawing/2014/main" id="{5D133E20-04A1-AF2D-6DF8-F7071A7F5453}"/>
              </a:ext>
            </a:extLst>
          </p:cNvPr>
          <p:cNvSpPr txBox="1"/>
          <p:nvPr/>
        </p:nvSpPr>
        <p:spPr>
          <a:xfrm>
            <a:off x="490073" y="740194"/>
            <a:ext cx="301705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20,000 years ago</a:t>
            </a:r>
          </a:p>
        </p:txBody>
      </p:sp>
      <p:cxnSp>
        <p:nvCxnSpPr>
          <p:cNvPr id="5" name="Straight Connector 4" descr="Equator line">
            <a:extLst>
              <a:ext uri="{FF2B5EF4-FFF2-40B4-BE49-F238E27FC236}">
                <a16:creationId xmlns:a16="http://schemas.microsoft.com/office/drawing/2014/main" id="{376532F9-BD12-BCCD-61CF-ABDD9C1BE7B6}"/>
              </a:ext>
            </a:extLst>
          </p:cNvPr>
          <p:cNvCxnSpPr>
            <a:cxnSpLocks/>
            <a:endCxn id="12" idx="3"/>
          </p:cNvCxnSpPr>
          <p:nvPr/>
        </p:nvCxnSpPr>
        <p:spPr>
          <a:xfrm>
            <a:off x="292094" y="3402382"/>
            <a:ext cx="11736438" cy="6076"/>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1557791C-E5FD-484B-840D-73E013E8E745}"/>
              </a:ext>
            </a:extLst>
          </p:cNvPr>
          <p:cNvSpPr txBox="1"/>
          <p:nvPr/>
        </p:nvSpPr>
        <p:spPr>
          <a:xfrm>
            <a:off x="484715" y="2964442"/>
            <a:ext cx="1527858" cy="461665"/>
          </a:xfrm>
          <a:prstGeom prst="rect">
            <a:avLst/>
          </a:prstGeom>
          <a:noFill/>
        </p:spPr>
        <p:txBody>
          <a:bodyPr wrap="square" rtlCol="0">
            <a:spAutoFit/>
          </a:bodyPr>
          <a:lstStyle/>
          <a:p>
            <a:r>
              <a:rPr lang="en-US" sz="2400" b="1">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6" name="Straight Connector 5" descr="Michigan's latitude (43 degrees north)">
            <a:extLst>
              <a:ext uri="{FF2B5EF4-FFF2-40B4-BE49-F238E27FC236}">
                <a16:creationId xmlns:a16="http://schemas.microsoft.com/office/drawing/2014/main" id="{9CC0595B-F53B-6C68-7161-8CB7ACF19CC1}"/>
              </a:ext>
            </a:extLst>
          </p:cNvPr>
          <p:cNvCxnSpPr>
            <a:cxnSpLocks/>
          </p:cNvCxnSpPr>
          <p:nvPr/>
        </p:nvCxnSpPr>
        <p:spPr>
          <a:xfrm>
            <a:off x="292094" y="1914645"/>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5595273-CFE7-D117-8895-EED0D3BB72AA}"/>
              </a:ext>
            </a:extLst>
          </p:cNvPr>
          <p:cNvSpPr txBox="1"/>
          <p:nvPr/>
        </p:nvSpPr>
        <p:spPr>
          <a:xfrm>
            <a:off x="484715" y="1476434"/>
            <a:ext cx="1527858" cy="461665"/>
          </a:xfrm>
          <a:prstGeom prst="rect">
            <a:avLst/>
          </a:prstGeom>
          <a:noFill/>
        </p:spPr>
        <p:txBody>
          <a:bodyPr wrap="square" rtlCol="0">
            <a:spAutoFit/>
          </a:bodyPr>
          <a:lstStyle/>
          <a:p>
            <a:r>
              <a:rPr lang="en-US" sz="2400" b="1">
                <a:solidFill>
                  <a:schemeClr val="accent6">
                    <a:lumMod val="40000"/>
                    <a:lumOff val="60000"/>
                  </a:schemeClr>
                </a:solidFill>
                <a:latin typeface="Arial" panose="020B0604020202020204" pitchFamily="34" charset="0"/>
                <a:cs typeface="Arial" panose="020B0604020202020204" pitchFamily="34" charset="0"/>
              </a:rPr>
              <a:t>43°North</a:t>
            </a:r>
          </a:p>
        </p:txBody>
      </p:sp>
      <p:sp>
        <p:nvSpPr>
          <p:cNvPr id="16" name="TextBox 15">
            <a:extLst>
              <a:ext uri="{FF2B5EF4-FFF2-40B4-BE49-F238E27FC236}">
                <a16:creationId xmlns:a16="http://schemas.microsoft.com/office/drawing/2014/main" id="{360CA137-7ABA-C09B-4665-00C9C447951F}"/>
              </a:ext>
            </a:extLst>
          </p:cNvPr>
          <p:cNvSpPr txBox="1"/>
          <p:nvPr/>
        </p:nvSpPr>
        <p:spPr>
          <a:xfrm>
            <a:off x="3750198" y="6313988"/>
            <a:ext cx="7349924" cy="461665"/>
          </a:xfrm>
          <a:prstGeom prst="rect">
            <a:avLst/>
          </a:prstGeom>
          <a:noFill/>
        </p:spPr>
        <p:txBody>
          <a:bodyPr wrap="square" lIns="91440" tIns="45720" rIns="91440" bIns="45720" rtlCol="0" anchor="t">
            <a:spAutoFit/>
          </a:bodyPr>
          <a:lstStyle/>
          <a:p>
            <a:r>
              <a:rPr lang="en-US" sz="2400" b="1" dirty="0">
                <a:solidFill>
                  <a:srgbClr val="0070C0"/>
                </a:solidFill>
                <a:latin typeface="Arial" panose="020B0604020202020204" pitchFamily="34" charset="0"/>
                <a:cs typeface="Arial" panose="020B0604020202020204" pitchFamily="34" charset="0"/>
              </a:rPr>
              <a:t>Michigan was covered by ice sheets (Ice Age)</a:t>
            </a:r>
          </a:p>
        </p:txBody>
      </p:sp>
      <p:sp>
        <p:nvSpPr>
          <p:cNvPr id="11" name="TextBox 5">
            <a:extLst>
              <a:ext uri="{FF2B5EF4-FFF2-40B4-BE49-F238E27FC236}">
                <a16:creationId xmlns:a16="http://schemas.microsoft.com/office/drawing/2014/main" id="{EC7030E4-D5DA-D18A-2A82-35BCBD57A42F}"/>
              </a:ext>
            </a:extLst>
          </p:cNvPr>
          <p:cNvSpPr txBox="1"/>
          <p:nvPr/>
        </p:nvSpPr>
        <p:spPr>
          <a:xfrm>
            <a:off x="5926237" y="0"/>
            <a:ext cx="6265761"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3"/>
              </a:rPr>
              <a:t>Watch on YouTube (Video ID UevnAq1MTVA)</a:t>
            </a:r>
            <a:endParaRPr lang="en-US" sz="1200" i="1">
              <a:latin typeface="Arial" panose="020B0604020202020204" pitchFamily="34" charset="0"/>
              <a:cs typeface="Arial" panose="020B0604020202020204" pitchFamily="34" charset="0"/>
            </a:endParaRPr>
          </a:p>
        </p:txBody>
      </p:sp>
      <p:sp>
        <p:nvSpPr>
          <p:cNvPr id="4" name="Star: 5 Points 3" descr="Star highlighting Michigan's location in the map">
            <a:extLst>
              <a:ext uri="{FF2B5EF4-FFF2-40B4-BE49-F238E27FC236}">
                <a16:creationId xmlns:a16="http://schemas.microsoft.com/office/drawing/2014/main" id="{E0E6923D-13F6-E64B-BC9D-451C297FBF7F}"/>
              </a:ext>
            </a:extLst>
          </p:cNvPr>
          <p:cNvSpPr/>
          <p:nvPr/>
        </p:nvSpPr>
        <p:spPr>
          <a:xfrm>
            <a:off x="3391383" y="1707267"/>
            <a:ext cx="358815" cy="335666"/>
          </a:xfrm>
          <a:prstGeom prst="star5">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186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17A65-2128-CC9B-D851-F82376BA9F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8F0FC1-DB31-EAB5-99E6-2B7B61DC213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50 million years ago</a:t>
            </a:r>
          </a:p>
        </p:txBody>
      </p:sp>
      <p:pic>
        <p:nvPicPr>
          <p:cNvPr id="3" name="Picture 2" descr="Reconstruction of the continents 50 million years ago">
            <a:extLst>
              <a:ext uri="{FF2B5EF4-FFF2-40B4-BE49-F238E27FC236}">
                <a16:creationId xmlns:a16="http://schemas.microsoft.com/office/drawing/2014/main" id="{9DA8AA04-FCCE-8D61-C8DD-B459413ECD86}"/>
              </a:ext>
            </a:extLst>
          </p:cNvPr>
          <p:cNvPicPr>
            <a:picLocks noChangeAspect="1"/>
          </p:cNvPicPr>
          <p:nvPr/>
        </p:nvPicPr>
        <p:blipFill>
          <a:blip r:embed="rId2"/>
          <a:stretch>
            <a:fillRect/>
          </a:stretch>
        </p:blipFill>
        <p:spPr>
          <a:xfrm>
            <a:off x="256360" y="340690"/>
            <a:ext cx="11679280" cy="5782482"/>
          </a:xfrm>
          <a:prstGeom prst="rect">
            <a:avLst/>
          </a:prstGeom>
        </p:spPr>
      </p:pic>
      <p:sp>
        <p:nvSpPr>
          <p:cNvPr id="7" name="TextBox 6">
            <a:extLst>
              <a:ext uri="{FF2B5EF4-FFF2-40B4-BE49-F238E27FC236}">
                <a16:creationId xmlns:a16="http://schemas.microsoft.com/office/drawing/2014/main" id="{D63C885C-31D7-69C2-AF9C-778D7392CE44}"/>
              </a:ext>
            </a:extLst>
          </p:cNvPr>
          <p:cNvSpPr txBox="1"/>
          <p:nvPr/>
        </p:nvSpPr>
        <p:spPr>
          <a:xfrm>
            <a:off x="444580" y="626463"/>
            <a:ext cx="295821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50 million years ago</a:t>
            </a:r>
          </a:p>
        </p:txBody>
      </p:sp>
      <p:cxnSp>
        <p:nvCxnSpPr>
          <p:cNvPr id="8" name="Straight Connector 7" descr="Equator line">
            <a:extLst>
              <a:ext uri="{FF2B5EF4-FFF2-40B4-BE49-F238E27FC236}">
                <a16:creationId xmlns:a16="http://schemas.microsoft.com/office/drawing/2014/main" id="{F40F3C0F-4B49-F257-A419-9469A37D8773}"/>
              </a:ext>
            </a:extLst>
          </p:cNvPr>
          <p:cNvCxnSpPr>
            <a:cxnSpLocks/>
          </p:cNvCxnSpPr>
          <p:nvPr/>
        </p:nvCxnSpPr>
        <p:spPr>
          <a:xfrm>
            <a:off x="256360" y="3257398"/>
            <a:ext cx="11736438" cy="6076"/>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10" name="TextBox 9">
            <a:extLst>
              <a:ext uri="{FF2B5EF4-FFF2-40B4-BE49-F238E27FC236}">
                <a16:creationId xmlns:a16="http://schemas.microsoft.com/office/drawing/2014/main" id="{EFAB6451-C7F5-54A7-B7E7-77D47E33402A}"/>
              </a:ext>
            </a:extLst>
          </p:cNvPr>
          <p:cNvSpPr txBox="1"/>
          <p:nvPr/>
        </p:nvSpPr>
        <p:spPr>
          <a:xfrm>
            <a:off x="568903" y="2795733"/>
            <a:ext cx="1527858" cy="461665"/>
          </a:xfrm>
          <a:prstGeom prst="rect">
            <a:avLst/>
          </a:prstGeom>
          <a:noFill/>
        </p:spPr>
        <p:txBody>
          <a:bodyPr wrap="square" rtlCol="0">
            <a:spAutoFit/>
          </a:bodyPr>
          <a:lstStyle/>
          <a:p>
            <a:r>
              <a:rPr lang="en-US" sz="2400" b="1" dirty="0">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9" name="Straight Connector 8" descr="Michigan's latitude (38 degrees north)">
            <a:extLst>
              <a:ext uri="{FF2B5EF4-FFF2-40B4-BE49-F238E27FC236}">
                <a16:creationId xmlns:a16="http://schemas.microsoft.com/office/drawing/2014/main" id="{A8FAB7E9-CC4A-AA2C-1935-9C08E137A112}"/>
              </a:ext>
            </a:extLst>
          </p:cNvPr>
          <p:cNvCxnSpPr>
            <a:cxnSpLocks/>
          </p:cNvCxnSpPr>
          <p:nvPr/>
        </p:nvCxnSpPr>
        <p:spPr>
          <a:xfrm>
            <a:off x="256360" y="1769661"/>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675A697-A526-C522-9F74-8D095E4D16C1}"/>
              </a:ext>
            </a:extLst>
          </p:cNvPr>
          <p:cNvSpPr txBox="1"/>
          <p:nvPr/>
        </p:nvSpPr>
        <p:spPr>
          <a:xfrm>
            <a:off x="1326160" y="1318960"/>
            <a:ext cx="1527858" cy="461665"/>
          </a:xfrm>
          <a:prstGeom prst="rect">
            <a:avLst/>
          </a:prstGeom>
          <a:noFill/>
        </p:spPr>
        <p:txBody>
          <a:bodyPr wrap="square" rtlCol="0">
            <a:spAutoFit/>
          </a:bodyPr>
          <a:lstStyle/>
          <a:p>
            <a:r>
              <a:rPr lang="en-US" sz="2400" b="1" dirty="0">
                <a:solidFill>
                  <a:schemeClr val="accent6">
                    <a:lumMod val="40000"/>
                    <a:lumOff val="60000"/>
                  </a:schemeClr>
                </a:solidFill>
                <a:latin typeface="Arial" panose="020B0604020202020204" pitchFamily="34" charset="0"/>
                <a:cs typeface="Arial" panose="020B0604020202020204" pitchFamily="34" charset="0"/>
              </a:rPr>
              <a:t>38°North</a:t>
            </a:r>
          </a:p>
        </p:txBody>
      </p:sp>
      <p:sp>
        <p:nvSpPr>
          <p:cNvPr id="12" name="TextBox 11">
            <a:extLst>
              <a:ext uri="{FF2B5EF4-FFF2-40B4-BE49-F238E27FC236}">
                <a16:creationId xmlns:a16="http://schemas.microsoft.com/office/drawing/2014/main" id="{D16E368E-5227-CB88-47D0-EC4CCE765C55}"/>
              </a:ext>
            </a:extLst>
          </p:cNvPr>
          <p:cNvSpPr txBox="1"/>
          <p:nvPr/>
        </p:nvSpPr>
        <p:spPr>
          <a:xfrm>
            <a:off x="2939970" y="6116919"/>
            <a:ext cx="9005196" cy="830997"/>
          </a:xfrm>
          <a:prstGeom prst="rect">
            <a:avLst/>
          </a:prstGeom>
          <a:noFill/>
        </p:spPr>
        <p:txBody>
          <a:bodyPr wrap="square" lIns="91440" tIns="45720" rIns="91440" bIns="45720" rtlCol="0" anchor="t">
            <a:spAutoFit/>
          </a:bodyPr>
          <a:lstStyle/>
          <a:p>
            <a:r>
              <a:rPr lang="en-US" sz="2400" b="1" dirty="0">
                <a:solidFill>
                  <a:srgbClr val="0070C0"/>
                </a:solidFill>
              </a:rPr>
              <a:t>Michigan was a land, much warmer and humid than today (subtropical), like Florida.</a:t>
            </a:r>
          </a:p>
        </p:txBody>
      </p:sp>
      <p:sp>
        <p:nvSpPr>
          <p:cNvPr id="14" name="TextBox 5">
            <a:extLst>
              <a:ext uri="{FF2B5EF4-FFF2-40B4-BE49-F238E27FC236}">
                <a16:creationId xmlns:a16="http://schemas.microsoft.com/office/drawing/2014/main" id="{35BAA884-442D-EC03-A95E-0B2F6CCE5CF4}"/>
              </a:ext>
            </a:extLst>
          </p:cNvPr>
          <p:cNvSpPr txBox="1"/>
          <p:nvPr/>
        </p:nvSpPr>
        <p:spPr>
          <a:xfrm>
            <a:off x="5972537" y="0"/>
            <a:ext cx="6219462"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3"/>
              </a:rPr>
              <a:t>Watch on YouTube (Video ID UevnAq1MTVA)</a:t>
            </a:r>
            <a:endParaRPr lang="en-US" sz="1200" i="1">
              <a:latin typeface="Arial" panose="020B0604020202020204" pitchFamily="34" charset="0"/>
              <a:cs typeface="Arial" panose="020B0604020202020204" pitchFamily="34" charset="0"/>
            </a:endParaRPr>
          </a:p>
        </p:txBody>
      </p:sp>
      <p:sp>
        <p:nvSpPr>
          <p:cNvPr id="6" name="Star: 5 Points 5" descr="Star highlighting Michigan's location in the map">
            <a:extLst>
              <a:ext uri="{FF2B5EF4-FFF2-40B4-BE49-F238E27FC236}">
                <a16:creationId xmlns:a16="http://schemas.microsoft.com/office/drawing/2014/main" id="{AE02B8CE-C8F5-ECEC-013B-77B359ACA59F}"/>
              </a:ext>
            </a:extLst>
          </p:cNvPr>
          <p:cNvSpPr/>
          <p:nvPr/>
        </p:nvSpPr>
        <p:spPr>
          <a:xfrm>
            <a:off x="3923818" y="1487048"/>
            <a:ext cx="358815" cy="335666"/>
          </a:xfrm>
          <a:prstGeom prst="star5">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4547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905469-A145-8393-D7B2-F6D5C5E51C2A}"/>
              </a:ext>
            </a:extLst>
          </p:cNvPr>
          <p:cNvSpPr>
            <a:spLocks noGrp="1"/>
          </p:cNvSpPr>
          <p:nvPr>
            <p:ph type="title"/>
          </p:nvPr>
        </p:nvSpPr>
        <p:spPr>
          <a:xfrm>
            <a:off x="1171073" y="2442258"/>
            <a:ext cx="3620845" cy="301905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srgbClr val="FFFFFF"/>
                </a:solidFill>
                <a:effectLst/>
                <a:uLnTx/>
                <a:uFillTx/>
                <a:latin typeface="Arial" panose="020B0604020202020204" pitchFamily="34" charset="0"/>
                <a:ea typeface="Tahoma"/>
                <a:cs typeface="Arial" panose="020B0604020202020204" pitchFamily="34" charset="0"/>
              </a:rPr>
              <a:t>Activity </a:t>
            </a:r>
            <a:endParaRPr kumimoji="0" lang="en-US"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srgbClr val="FFFFFF"/>
                </a:solidFill>
                <a:effectLst/>
                <a:uLnTx/>
                <a:uFillTx/>
                <a:latin typeface="Arial" panose="020B0604020202020204" pitchFamily="34" charset="0"/>
                <a:ea typeface="Tahoma"/>
                <a:cs typeface="Arial" panose="020B0604020202020204" pitchFamily="34" charset="0"/>
              </a:rPr>
              <a:t>(Handout 1) </a:t>
            </a:r>
            <a:endParaRPr kumimoji="0" lang="en-US"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endParaRPr kumimoji="0" lang="en-US" b="0" i="0" u="none" strike="noStrike" kern="1200" cap="none" spc="0" normalizeH="0" baseline="0" noProof="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Arc 1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BB97F9-AA2F-3E56-9584-C20A44B88A52}"/>
              </a:ext>
            </a:extLst>
          </p:cNvPr>
          <p:cNvSpPr>
            <a:spLocks noGrp="1"/>
          </p:cNvSpPr>
          <p:nvPr>
            <p:ph idx="1"/>
          </p:nvPr>
        </p:nvSpPr>
        <p:spPr>
          <a:xfrm>
            <a:off x="5402017" y="1984145"/>
            <a:ext cx="5536397" cy="3935281"/>
          </a:xfrm>
        </p:spPr>
        <p:txBody>
          <a:bodyPr>
            <a:normAutofit/>
          </a:bodyPr>
          <a:lstStyle/>
          <a:p>
            <a:pPr lvl="0">
              <a:defRPr/>
            </a:pPr>
            <a:r>
              <a:rPr lang="en-US">
                <a:latin typeface="Arial" panose="020B0604020202020204" pitchFamily="34" charset="0"/>
                <a:ea typeface="Tahoma"/>
                <a:cs typeface="Arial" panose="020B0604020202020204" pitchFamily="34" charset="0"/>
              </a:rPr>
              <a:t>Look at the samples provided in the sorting kit bag and explain:</a:t>
            </a:r>
          </a:p>
          <a:p>
            <a:pPr lvl="0">
              <a:defRPr/>
            </a:pPr>
            <a:r>
              <a:rPr lang="en-US">
                <a:latin typeface="Arial" panose="020B0604020202020204" pitchFamily="34" charset="0"/>
                <a:ea typeface="Tahoma"/>
                <a:cs typeface="Arial" panose="020B0604020202020204" pitchFamily="34" charset="0"/>
              </a:rPr>
              <a:t>Which objects were ever alive? </a:t>
            </a:r>
          </a:p>
          <a:p>
            <a:pPr lvl="0">
              <a:defRPr/>
            </a:pPr>
            <a:r>
              <a:rPr lang="en-US">
                <a:latin typeface="Arial" panose="020B0604020202020204" pitchFamily="34" charset="0"/>
                <a:ea typeface="Tahoma"/>
                <a:cs typeface="Arial" panose="020B0604020202020204" pitchFamily="34" charset="0"/>
              </a:rPr>
              <a:t>Which objects were never alive?</a:t>
            </a:r>
          </a:p>
          <a:p>
            <a:pPr lvl="0">
              <a:defRPr/>
            </a:pPr>
            <a:r>
              <a:rPr lang="en-US">
                <a:latin typeface="Arial" panose="020B0604020202020204" pitchFamily="34" charset="0"/>
                <a:ea typeface="Tahoma"/>
                <a:cs typeface="Arial" panose="020B0604020202020204" pitchFamily="34" charset="0"/>
              </a:rPr>
              <a:t>Which ones are unclear?</a:t>
            </a:r>
          </a:p>
          <a:p>
            <a:pPr lvl="0">
              <a:defRPr/>
            </a:pPr>
            <a:r>
              <a:rPr lang="en-US">
                <a:latin typeface="Arial" panose="020B0604020202020204" pitchFamily="34" charset="0"/>
                <a:ea typeface="Tahoma"/>
                <a:cs typeface="Arial" panose="020B0604020202020204" pitchFamily="34" charset="0"/>
              </a:rPr>
              <a:t>Which ones are fossils?</a:t>
            </a:r>
          </a:p>
          <a:p>
            <a:pPr lvl="0">
              <a:defRPr/>
            </a:pPr>
            <a:r>
              <a:rPr lang="en-US">
                <a:latin typeface="Arial" panose="020B0604020202020204" pitchFamily="34" charset="0"/>
                <a:ea typeface="Tahoma"/>
                <a:cs typeface="Arial" panose="020B0604020202020204" pitchFamily="34" charset="0"/>
              </a:rPr>
              <a:t>Which ones could become fossils?</a:t>
            </a:r>
            <a:endParaRPr lang="en-US">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290673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E6E1E-8D0B-F647-4FB7-7088FA31D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2BAD-7B3A-9F24-8A7E-481DC26C013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100 million years ago</a:t>
            </a:r>
          </a:p>
        </p:txBody>
      </p:sp>
      <p:pic>
        <p:nvPicPr>
          <p:cNvPr id="5" name="Picture 4" descr="Reconstruction of the continents 100 million years ago">
            <a:extLst>
              <a:ext uri="{FF2B5EF4-FFF2-40B4-BE49-F238E27FC236}">
                <a16:creationId xmlns:a16="http://schemas.microsoft.com/office/drawing/2014/main" id="{BC9F9CEF-8E44-B365-085D-115715F7C75C}"/>
              </a:ext>
            </a:extLst>
          </p:cNvPr>
          <p:cNvPicPr>
            <a:picLocks noChangeAspect="1"/>
          </p:cNvPicPr>
          <p:nvPr/>
        </p:nvPicPr>
        <p:blipFill>
          <a:blip r:embed="rId2"/>
          <a:stretch>
            <a:fillRect/>
          </a:stretch>
        </p:blipFill>
        <p:spPr>
          <a:xfrm>
            <a:off x="232544" y="212922"/>
            <a:ext cx="11726912" cy="5801535"/>
          </a:xfrm>
          <a:prstGeom prst="rect">
            <a:avLst/>
          </a:prstGeom>
        </p:spPr>
      </p:pic>
      <p:sp>
        <p:nvSpPr>
          <p:cNvPr id="3" name="TextBox 2">
            <a:extLst>
              <a:ext uri="{FF2B5EF4-FFF2-40B4-BE49-F238E27FC236}">
                <a16:creationId xmlns:a16="http://schemas.microsoft.com/office/drawing/2014/main" id="{F3785328-4C00-BDCE-E070-F990A6A1A13B}"/>
              </a:ext>
            </a:extLst>
          </p:cNvPr>
          <p:cNvSpPr txBox="1"/>
          <p:nvPr/>
        </p:nvSpPr>
        <p:spPr>
          <a:xfrm>
            <a:off x="444579" y="444493"/>
            <a:ext cx="3201445"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100 million years ago</a:t>
            </a:r>
          </a:p>
        </p:txBody>
      </p:sp>
      <p:cxnSp>
        <p:nvCxnSpPr>
          <p:cNvPr id="7" name="Straight Connector 6" descr="Equator line">
            <a:extLst>
              <a:ext uri="{FF2B5EF4-FFF2-40B4-BE49-F238E27FC236}">
                <a16:creationId xmlns:a16="http://schemas.microsoft.com/office/drawing/2014/main" id="{1A1940F2-59AD-EF27-85F4-FD9408EBF8B9}"/>
              </a:ext>
            </a:extLst>
          </p:cNvPr>
          <p:cNvCxnSpPr>
            <a:cxnSpLocks/>
          </p:cNvCxnSpPr>
          <p:nvPr/>
        </p:nvCxnSpPr>
        <p:spPr>
          <a:xfrm>
            <a:off x="256360" y="3139157"/>
            <a:ext cx="11736438" cy="6076"/>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CB350244-493B-F7F2-C1CC-20618CB3041A}"/>
              </a:ext>
            </a:extLst>
          </p:cNvPr>
          <p:cNvSpPr txBox="1"/>
          <p:nvPr/>
        </p:nvSpPr>
        <p:spPr>
          <a:xfrm>
            <a:off x="448981" y="2701217"/>
            <a:ext cx="1527858" cy="461665"/>
          </a:xfrm>
          <a:prstGeom prst="rect">
            <a:avLst/>
          </a:prstGeom>
          <a:noFill/>
        </p:spPr>
        <p:txBody>
          <a:bodyPr wrap="square" rtlCol="0">
            <a:spAutoFit/>
          </a:bodyPr>
          <a:lstStyle/>
          <a:p>
            <a:r>
              <a:rPr lang="en-US" sz="2400" b="1">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8" name="Straight Connector 7" descr="Michigan's latitude (35 degrees north)">
            <a:extLst>
              <a:ext uri="{FF2B5EF4-FFF2-40B4-BE49-F238E27FC236}">
                <a16:creationId xmlns:a16="http://schemas.microsoft.com/office/drawing/2014/main" id="{AC50A597-495E-D3A7-36C8-5E36965CDAFB}"/>
              </a:ext>
            </a:extLst>
          </p:cNvPr>
          <p:cNvCxnSpPr>
            <a:cxnSpLocks/>
          </p:cNvCxnSpPr>
          <p:nvPr/>
        </p:nvCxnSpPr>
        <p:spPr>
          <a:xfrm>
            <a:off x="286872" y="1886152"/>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A55996D-BB5E-F427-7480-261E8B9467EE}"/>
              </a:ext>
            </a:extLst>
          </p:cNvPr>
          <p:cNvSpPr txBox="1"/>
          <p:nvPr/>
        </p:nvSpPr>
        <p:spPr>
          <a:xfrm>
            <a:off x="448981" y="1436350"/>
            <a:ext cx="1527858" cy="461665"/>
          </a:xfrm>
          <a:prstGeom prst="rect">
            <a:avLst/>
          </a:prstGeom>
          <a:noFill/>
        </p:spPr>
        <p:txBody>
          <a:bodyPr wrap="square" rtlCol="0">
            <a:spAutoFit/>
          </a:bodyPr>
          <a:lstStyle/>
          <a:p>
            <a:r>
              <a:rPr lang="en-US" sz="2400" b="1">
                <a:solidFill>
                  <a:schemeClr val="accent6">
                    <a:lumMod val="40000"/>
                    <a:lumOff val="60000"/>
                  </a:schemeClr>
                </a:solidFill>
                <a:latin typeface="Arial" panose="020B0604020202020204" pitchFamily="34" charset="0"/>
                <a:cs typeface="Arial" panose="020B0604020202020204" pitchFamily="34" charset="0"/>
              </a:rPr>
              <a:t>35°North</a:t>
            </a:r>
          </a:p>
        </p:txBody>
      </p:sp>
      <p:sp>
        <p:nvSpPr>
          <p:cNvPr id="12" name="TextBox 11">
            <a:extLst>
              <a:ext uri="{FF2B5EF4-FFF2-40B4-BE49-F238E27FC236}">
                <a16:creationId xmlns:a16="http://schemas.microsoft.com/office/drawing/2014/main" id="{1A1FB40F-59B4-9E74-5276-6F239F05818D}"/>
              </a:ext>
            </a:extLst>
          </p:cNvPr>
          <p:cNvSpPr txBox="1"/>
          <p:nvPr/>
        </p:nvSpPr>
        <p:spPr>
          <a:xfrm>
            <a:off x="2939970" y="5998678"/>
            <a:ext cx="9005196" cy="830997"/>
          </a:xfrm>
          <a:prstGeom prst="rect">
            <a:avLst/>
          </a:prstGeom>
          <a:noFill/>
        </p:spPr>
        <p:txBody>
          <a:bodyPr wrap="square" lIns="91440" tIns="45720" rIns="91440" bIns="45720" rtlCol="0" anchor="t">
            <a:spAutoFit/>
          </a:bodyPr>
          <a:lstStyle/>
          <a:p>
            <a:r>
              <a:rPr lang="en-US" sz="2400" b="1">
                <a:solidFill>
                  <a:srgbClr val="0070C0"/>
                </a:solidFill>
                <a:latin typeface="Arial" panose="020B0604020202020204" pitchFamily="34" charset="0"/>
                <a:cs typeface="Arial" panose="020B0604020202020204" pitchFamily="34" charset="0"/>
              </a:rPr>
              <a:t>The sea level was very high on Earth. Michigan </a:t>
            </a:r>
            <a:r>
              <a:rPr lang="en-US" sz="2400" b="1" dirty="0">
                <a:solidFill>
                  <a:srgbClr val="0070C0"/>
                </a:solidFill>
                <a:latin typeface="Arial" panose="020B0604020202020204" pitchFamily="34" charset="0"/>
                <a:cs typeface="Arial" panose="020B0604020202020204" pitchFamily="34" charset="0"/>
              </a:rPr>
              <a:t>was a land in a subtropical zone (like the Gulf of Mexico</a:t>
            </a:r>
            <a:r>
              <a:rPr lang="en-US" sz="2400" b="1">
                <a:solidFill>
                  <a:srgbClr val="0070C0"/>
                </a:solidFill>
                <a:latin typeface="Arial" panose="020B0604020202020204" pitchFamily="34" charset="0"/>
                <a:cs typeface="Arial" panose="020B0604020202020204" pitchFamily="34" charset="0"/>
              </a:rPr>
              <a:t>). </a:t>
            </a:r>
            <a:endParaRPr lang="en-US" sz="2400" b="1" dirty="0">
              <a:solidFill>
                <a:srgbClr val="0070C0"/>
              </a:solidFill>
              <a:latin typeface="Arial" panose="020B0604020202020204" pitchFamily="34" charset="0"/>
              <a:cs typeface="Arial" panose="020B0604020202020204" pitchFamily="34" charset="0"/>
            </a:endParaRPr>
          </a:p>
        </p:txBody>
      </p:sp>
      <p:sp>
        <p:nvSpPr>
          <p:cNvPr id="14" name="TextBox 5">
            <a:extLst>
              <a:ext uri="{FF2B5EF4-FFF2-40B4-BE49-F238E27FC236}">
                <a16:creationId xmlns:a16="http://schemas.microsoft.com/office/drawing/2014/main" id="{F50EDAD7-6E94-A795-9B26-18800376D4D7}"/>
              </a:ext>
            </a:extLst>
          </p:cNvPr>
          <p:cNvSpPr txBox="1"/>
          <p:nvPr/>
        </p:nvSpPr>
        <p:spPr>
          <a:xfrm>
            <a:off x="5903089" y="0"/>
            <a:ext cx="6288910"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3"/>
              </a:rPr>
              <a:t>Watch on YouTube (Video ID UevnAq1MTVA)</a:t>
            </a:r>
            <a:endParaRPr lang="en-US" sz="1200" i="1">
              <a:latin typeface="Arial" panose="020B0604020202020204" pitchFamily="34" charset="0"/>
              <a:cs typeface="Arial" panose="020B0604020202020204" pitchFamily="34" charset="0"/>
            </a:endParaRPr>
          </a:p>
        </p:txBody>
      </p:sp>
      <p:sp>
        <p:nvSpPr>
          <p:cNvPr id="4" name="Star: 5 Points 3" descr="Star highlighting Michigan's location in the map">
            <a:extLst>
              <a:ext uri="{FF2B5EF4-FFF2-40B4-BE49-F238E27FC236}">
                <a16:creationId xmlns:a16="http://schemas.microsoft.com/office/drawing/2014/main" id="{47AF9F12-1847-3D0F-5C72-53DC55058104}"/>
              </a:ext>
            </a:extLst>
          </p:cNvPr>
          <p:cNvSpPr/>
          <p:nvPr/>
        </p:nvSpPr>
        <p:spPr>
          <a:xfrm>
            <a:off x="4560426" y="1635026"/>
            <a:ext cx="358815" cy="335666"/>
          </a:xfrm>
          <a:prstGeom prst="star5">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273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90C84-0051-C4D2-699C-040BBAEBC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925E3-DD19-8D2B-8CC8-40AEF191D28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200 million years ago</a:t>
            </a:r>
          </a:p>
        </p:txBody>
      </p:sp>
      <p:pic>
        <p:nvPicPr>
          <p:cNvPr id="3" name="Picture 2" descr="Reconstruction of the continents 200 million years ago">
            <a:extLst>
              <a:ext uri="{FF2B5EF4-FFF2-40B4-BE49-F238E27FC236}">
                <a16:creationId xmlns:a16="http://schemas.microsoft.com/office/drawing/2014/main" id="{78B66737-A243-C3BA-B8E7-D4D6BF6F89C5}"/>
              </a:ext>
            </a:extLst>
          </p:cNvPr>
          <p:cNvPicPr>
            <a:picLocks noChangeAspect="1"/>
          </p:cNvPicPr>
          <p:nvPr/>
        </p:nvPicPr>
        <p:blipFill>
          <a:blip r:embed="rId3"/>
          <a:stretch>
            <a:fillRect/>
          </a:stretch>
        </p:blipFill>
        <p:spPr>
          <a:xfrm>
            <a:off x="246833" y="532996"/>
            <a:ext cx="11698333" cy="5792008"/>
          </a:xfrm>
          <a:prstGeom prst="rect">
            <a:avLst/>
          </a:prstGeom>
        </p:spPr>
      </p:pic>
      <p:sp>
        <p:nvSpPr>
          <p:cNvPr id="6" name="TextBox 5">
            <a:extLst>
              <a:ext uri="{FF2B5EF4-FFF2-40B4-BE49-F238E27FC236}">
                <a16:creationId xmlns:a16="http://schemas.microsoft.com/office/drawing/2014/main" id="{9BA009DE-4F05-9C23-54F8-3A532F4D5A54}"/>
              </a:ext>
            </a:extLst>
          </p:cNvPr>
          <p:cNvSpPr txBox="1"/>
          <p:nvPr/>
        </p:nvSpPr>
        <p:spPr>
          <a:xfrm>
            <a:off x="444580" y="819806"/>
            <a:ext cx="352553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200 million years ago</a:t>
            </a:r>
          </a:p>
        </p:txBody>
      </p:sp>
      <p:cxnSp>
        <p:nvCxnSpPr>
          <p:cNvPr id="7" name="Straight Connector 6" descr="Equator line">
            <a:extLst>
              <a:ext uri="{FF2B5EF4-FFF2-40B4-BE49-F238E27FC236}">
                <a16:creationId xmlns:a16="http://schemas.microsoft.com/office/drawing/2014/main" id="{928C870D-4C1C-0F70-B856-FBC4C8D33FB6}"/>
              </a:ext>
            </a:extLst>
          </p:cNvPr>
          <p:cNvCxnSpPr>
            <a:cxnSpLocks/>
          </p:cNvCxnSpPr>
          <p:nvPr/>
        </p:nvCxnSpPr>
        <p:spPr>
          <a:xfrm>
            <a:off x="256360" y="3454467"/>
            <a:ext cx="11736438" cy="6076"/>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8323E473-E5FA-F7F2-CCE3-BFBB1216934C}"/>
              </a:ext>
            </a:extLst>
          </p:cNvPr>
          <p:cNvSpPr txBox="1"/>
          <p:nvPr/>
        </p:nvSpPr>
        <p:spPr>
          <a:xfrm>
            <a:off x="553912" y="2992802"/>
            <a:ext cx="1527858" cy="461665"/>
          </a:xfrm>
          <a:prstGeom prst="rect">
            <a:avLst/>
          </a:prstGeom>
          <a:noFill/>
        </p:spPr>
        <p:txBody>
          <a:bodyPr wrap="square" rtlCol="0">
            <a:spAutoFit/>
          </a:bodyPr>
          <a:lstStyle/>
          <a:p>
            <a:r>
              <a:rPr lang="en-US" sz="2400" b="1" dirty="0">
                <a:solidFill>
                  <a:schemeClr val="accent5">
                    <a:lumMod val="60000"/>
                    <a:lumOff val="40000"/>
                  </a:schemeClr>
                </a:solidFill>
                <a:latin typeface="Arial" panose="020B0604020202020204" pitchFamily="34" charset="0"/>
                <a:cs typeface="Arial" panose="020B0604020202020204" pitchFamily="34" charset="0"/>
              </a:rPr>
              <a:t>Equator</a:t>
            </a:r>
          </a:p>
        </p:txBody>
      </p:sp>
      <p:sp>
        <p:nvSpPr>
          <p:cNvPr id="10" name="TextBox 9">
            <a:extLst>
              <a:ext uri="{FF2B5EF4-FFF2-40B4-BE49-F238E27FC236}">
                <a16:creationId xmlns:a16="http://schemas.microsoft.com/office/drawing/2014/main" id="{A5B90B9C-9318-68A1-976A-E8CC2ECCF121}"/>
              </a:ext>
            </a:extLst>
          </p:cNvPr>
          <p:cNvSpPr txBox="1"/>
          <p:nvPr/>
        </p:nvSpPr>
        <p:spPr>
          <a:xfrm>
            <a:off x="773072" y="2202785"/>
            <a:ext cx="1527858" cy="461665"/>
          </a:xfrm>
          <a:prstGeom prst="rect">
            <a:avLst/>
          </a:prstGeom>
          <a:noFill/>
        </p:spPr>
        <p:txBody>
          <a:bodyPr wrap="square" rtlCol="0">
            <a:spAutoFit/>
          </a:bodyPr>
          <a:lstStyle/>
          <a:p>
            <a:r>
              <a:rPr lang="en-US" sz="2400" b="1" dirty="0">
                <a:solidFill>
                  <a:schemeClr val="accent6">
                    <a:lumMod val="40000"/>
                    <a:lumOff val="60000"/>
                  </a:schemeClr>
                </a:solidFill>
                <a:latin typeface="Arial" panose="020B0604020202020204" pitchFamily="34" charset="0"/>
                <a:cs typeface="Arial" panose="020B0604020202020204" pitchFamily="34" charset="0"/>
              </a:rPr>
              <a:t>25°North</a:t>
            </a:r>
          </a:p>
        </p:txBody>
      </p:sp>
      <p:sp>
        <p:nvSpPr>
          <p:cNvPr id="12" name="TextBox 11">
            <a:extLst>
              <a:ext uri="{FF2B5EF4-FFF2-40B4-BE49-F238E27FC236}">
                <a16:creationId xmlns:a16="http://schemas.microsoft.com/office/drawing/2014/main" id="{EF1419B5-720D-D36E-FA05-2D313CB3DC1B}"/>
              </a:ext>
            </a:extLst>
          </p:cNvPr>
          <p:cNvSpPr txBox="1"/>
          <p:nvPr/>
        </p:nvSpPr>
        <p:spPr>
          <a:xfrm>
            <a:off x="1537001" y="6316668"/>
            <a:ext cx="10876973" cy="446276"/>
          </a:xfrm>
          <a:prstGeom prst="rect">
            <a:avLst/>
          </a:prstGeom>
          <a:noFill/>
        </p:spPr>
        <p:txBody>
          <a:bodyPr wrap="square" lIns="91440" tIns="45720" rIns="91440" bIns="45720" rtlCol="0" anchor="t">
            <a:spAutoFit/>
          </a:bodyPr>
          <a:lstStyle/>
          <a:p>
            <a:r>
              <a:rPr lang="en-US" sz="2300" b="1" dirty="0">
                <a:solidFill>
                  <a:srgbClr val="0070C0"/>
                </a:solidFill>
                <a:latin typeface="Arial" panose="020B0604020202020204" pitchFamily="34" charset="0"/>
                <a:cs typeface="Arial" panose="020B0604020202020204" pitchFamily="34" charset="0"/>
              </a:rPr>
              <a:t>Michigan was part of supercontinent (Pangea), with arid (</a:t>
            </a:r>
            <a:r>
              <a:rPr lang="en-US" sz="2300" b="1">
                <a:solidFill>
                  <a:srgbClr val="0070C0"/>
                </a:solidFill>
                <a:latin typeface="Arial" panose="020B0604020202020204" pitchFamily="34" charset="0"/>
                <a:cs typeface="Arial" panose="020B0604020202020204" pitchFamily="34" charset="0"/>
              </a:rPr>
              <a:t>dry) environments</a:t>
            </a:r>
            <a:endParaRPr lang="en-US" sz="2300" b="1" dirty="0">
              <a:solidFill>
                <a:srgbClr val="0070C0"/>
              </a:solidFill>
              <a:latin typeface="Arial" panose="020B0604020202020204" pitchFamily="34" charset="0"/>
              <a:cs typeface="Arial" panose="020B0604020202020204" pitchFamily="34" charset="0"/>
            </a:endParaRPr>
          </a:p>
        </p:txBody>
      </p:sp>
      <p:sp>
        <p:nvSpPr>
          <p:cNvPr id="14" name="TextBox 5">
            <a:extLst>
              <a:ext uri="{FF2B5EF4-FFF2-40B4-BE49-F238E27FC236}">
                <a16:creationId xmlns:a16="http://schemas.microsoft.com/office/drawing/2014/main" id="{3254A011-F74A-3F69-1447-DB313094ACF1}"/>
              </a:ext>
            </a:extLst>
          </p:cNvPr>
          <p:cNvSpPr txBox="1"/>
          <p:nvPr/>
        </p:nvSpPr>
        <p:spPr>
          <a:xfrm>
            <a:off x="6095999" y="0"/>
            <a:ext cx="6095999"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4"/>
              </a:rPr>
              <a:t>Watch on YouTube (Video ID UevnAq1MTVA)</a:t>
            </a:r>
            <a:endParaRPr lang="en-US" sz="1200" i="1">
              <a:latin typeface="Arial" panose="020B0604020202020204" pitchFamily="34" charset="0"/>
              <a:cs typeface="Arial" panose="020B0604020202020204" pitchFamily="34" charset="0"/>
            </a:endParaRPr>
          </a:p>
        </p:txBody>
      </p:sp>
      <p:cxnSp>
        <p:nvCxnSpPr>
          <p:cNvPr id="8" name="Straight Connector 7" descr="Michigan's latitude (25 degrees north)">
            <a:extLst>
              <a:ext uri="{FF2B5EF4-FFF2-40B4-BE49-F238E27FC236}">
                <a16:creationId xmlns:a16="http://schemas.microsoft.com/office/drawing/2014/main" id="{40FEF423-3696-A907-0E05-3E342B8568A3}"/>
              </a:ext>
            </a:extLst>
          </p:cNvPr>
          <p:cNvCxnSpPr>
            <a:cxnSpLocks/>
          </p:cNvCxnSpPr>
          <p:nvPr/>
        </p:nvCxnSpPr>
        <p:spPr>
          <a:xfrm>
            <a:off x="326911" y="2664450"/>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4" name="Star: 5 Points 3" descr="Star highlighting Michigan's location in the map">
            <a:extLst>
              <a:ext uri="{FF2B5EF4-FFF2-40B4-BE49-F238E27FC236}">
                <a16:creationId xmlns:a16="http://schemas.microsoft.com/office/drawing/2014/main" id="{64653249-2D1F-A8C3-BCDF-E85EFF5B0B94}"/>
              </a:ext>
            </a:extLst>
          </p:cNvPr>
          <p:cNvSpPr/>
          <p:nvPr/>
        </p:nvSpPr>
        <p:spPr>
          <a:xfrm>
            <a:off x="5023413" y="2496617"/>
            <a:ext cx="358815" cy="335666"/>
          </a:xfrm>
          <a:prstGeom prst="star5">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056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16CE1-EC65-DB19-3A55-0C5DC77BB7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0CC9D-F184-1432-4A05-3A77B8BEBA5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300 million years ago</a:t>
            </a:r>
          </a:p>
        </p:txBody>
      </p:sp>
      <p:pic>
        <p:nvPicPr>
          <p:cNvPr id="3" name="Picture 2" descr="Reconstruction of the continents 300 million years ago">
            <a:extLst>
              <a:ext uri="{FF2B5EF4-FFF2-40B4-BE49-F238E27FC236}">
                <a16:creationId xmlns:a16="http://schemas.microsoft.com/office/drawing/2014/main" id="{496A1F67-10E5-B964-DAEC-7ADF35829CE9}"/>
              </a:ext>
            </a:extLst>
          </p:cNvPr>
          <p:cNvPicPr>
            <a:picLocks noChangeAspect="1"/>
          </p:cNvPicPr>
          <p:nvPr/>
        </p:nvPicPr>
        <p:blipFill>
          <a:blip r:embed="rId2"/>
          <a:stretch>
            <a:fillRect/>
          </a:stretch>
        </p:blipFill>
        <p:spPr>
          <a:xfrm>
            <a:off x="275333" y="221124"/>
            <a:ext cx="11688806" cy="5782482"/>
          </a:xfrm>
          <a:prstGeom prst="rect">
            <a:avLst/>
          </a:prstGeom>
        </p:spPr>
      </p:pic>
      <p:sp>
        <p:nvSpPr>
          <p:cNvPr id="6" name="TextBox 5">
            <a:extLst>
              <a:ext uri="{FF2B5EF4-FFF2-40B4-BE49-F238E27FC236}">
                <a16:creationId xmlns:a16="http://schemas.microsoft.com/office/drawing/2014/main" id="{B67A525A-EC50-5927-6138-B0F17716AD41}"/>
              </a:ext>
            </a:extLst>
          </p:cNvPr>
          <p:cNvSpPr txBox="1"/>
          <p:nvPr/>
        </p:nvSpPr>
        <p:spPr>
          <a:xfrm>
            <a:off x="490072" y="467239"/>
            <a:ext cx="3445319"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300 million years ago</a:t>
            </a:r>
          </a:p>
        </p:txBody>
      </p:sp>
      <p:cxnSp>
        <p:nvCxnSpPr>
          <p:cNvPr id="7" name="Straight Connector 6" descr="Equator line">
            <a:extLst>
              <a:ext uri="{FF2B5EF4-FFF2-40B4-BE49-F238E27FC236}">
                <a16:creationId xmlns:a16="http://schemas.microsoft.com/office/drawing/2014/main" id="{F894A450-652B-DBF7-4967-3E5AAB2D2444}"/>
              </a:ext>
            </a:extLst>
          </p:cNvPr>
          <p:cNvCxnSpPr>
            <a:cxnSpLocks/>
          </p:cNvCxnSpPr>
          <p:nvPr/>
        </p:nvCxnSpPr>
        <p:spPr>
          <a:xfrm>
            <a:off x="280545" y="3117292"/>
            <a:ext cx="11736438" cy="6076"/>
          </a:xfrm>
          <a:prstGeom prst="line">
            <a:avLst/>
          </a:prstGeom>
          <a:ln w="57150"/>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9F457308-9E68-8879-FE2B-876A0D680D70}"/>
              </a:ext>
            </a:extLst>
          </p:cNvPr>
          <p:cNvSpPr txBox="1"/>
          <p:nvPr/>
        </p:nvSpPr>
        <p:spPr>
          <a:xfrm>
            <a:off x="632643" y="3137066"/>
            <a:ext cx="1527858" cy="461665"/>
          </a:xfrm>
          <a:prstGeom prst="rect">
            <a:avLst/>
          </a:prstGeom>
          <a:noFill/>
        </p:spPr>
        <p:txBody>
          <a:bodyPr wrap="square" rtlCol="0">
            <a:spAutoFit/>
          </a:bodyPr>
          <a:lstStyle/>
          <a:p>
            <a:r>
              <a:rPr lang="en-US" sz="2400" b="1" dirty="0">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8" name="Straight Connector 7" descr="Michigan's latitude (in the equator)">
            <a:extLst>
              <a:ext uri="{FF2B5EF4-FFF2-40B4-BE49-F238E27FC236}">
                <a16:creationId xmlns:a16="http://schemas.microsoft.com/office/drawing/2014/main" id="{D32F0E92-F804-5FDF-306A-200CB3742355}"/>
              </a:ext>
            </a:extLst>
          </p:cNvPr>
          <p:cNvCxnSpPr>
            <a:cxnSpLocks/>
          </p:cNvCxnSpPr>
          <p:nvPr/>
        </p:nvCxnSpPr>
        <p:spPr>
          <a:xfrm>
            <a:off x="309453" y="3105288"/>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96D9CA6-ABC1-0645-53A8-BCF594F2C191}"/>
              </a:ext>
            </a:extLst>
          </p:cNvPr>
          <p:cNvSpPr txBox="1"/>
          <p:nvPr/>
        </p:nvSpPr>
        <p:spPr>
          <a:xfrm>
            <a:off x="669074" y="2653069"/>
            <a:ext cx="1527858" cy="461665"/>
          </a:xfrm>
          <a:prstGeom prst="rect">
            <a:avLst/>
          </a:prstGeom>
          <a:noFill/>
        </p:spPr>
        <p:txBody>
          <a:bodyPr wrap="square" rtlCol="0">
            <a:spAutoFit/>
          </a:bodyPr>
          <a:lstStyle/>
          <a:p>
            <a:r>
              <a:rPr lang="en-US" sz="2400" b="1">
                <a:solidFill>
                  <a:schemeClr val="accent6">
                    <a:lumMod val="40000"/>
                    <a:lumOff val="60000"/>
                  </a:schemeClr>
                </a:solidFill>
                <a:latin typeface="Arial" panose="020B0604020202020204" pitchFamily="34" charset="0"/>
                <a:cs typeface="Arial" panose="020B0604020202020204" pitchFamily="34" charset="0"/>
              </a:rPr>
              <a:t>0°</a:t>
            </a:r>
          </a:p>
        </p:txBody>
      </p:sp>
      <p:sp>
        <p:nvSpPr>
          <p:cNvPr id="12" name="TextBox 11">
            <a:extLst>
              <a:ext uri="{FF2B5EF4-FFF2-40B4-BE49-F238E27FC236}">
                <a16:creationId xmlns:a16="http://schemas.microsoft.com/office/drawing/2014/main" id="{3018A7C0-2F2F-C07E-4CF1-1C3C46374D8D}"/>
              </a:ext>
            </a:extLst>
          </p:cNvPr>
          <p:cNvSpPr txBox="1"/>
          <p:nvPr/>
        </p:nvSpPr>
        <p:spPr>
          <a:xfrm>
            <a:off x="2381925" y="5972303"/>
            <a:ext cx="9829875" cy="769441"/>
          </a:xfrm>
          <a:prstGeom prst="rect">
            <a:avLst/>
          </a:prstGeom>
          <a:noFill/>
        </p:spPr>
        <p:txBody>
          <a:bodyPr wrap="square" lIns="91440" tIns="45720" rIns="91440" bIns="45720" rtlCol="0" anchor="t">
            <a:spAutoFit/>
          </a:bodyPr>
          <a:lstStyle/>
          <a:p>
            <a:r>
              <a:rPr lang="en-US" sz="2200" b="1" dirty="0">
                <a:solidFill>
                  <a:srgbClr val="0070C0"/>
                </a:solidFill>
                <a:latin typeface="Arial" panose="020B0604020202020204" pitchFamily="34" charset="0"/>
                <a:cs typeface="Arial" panose="020B0604020202020204" pitchFamily="34" charset="0"/>
              </a:rPr>
              <a:t>Michigan was very close to the equator, with a tropical climate, and developed swamps and very shallow seas with lots of evaporation</a:t>
            </a:r>
          </a:p>
        </p:txBody>
      </p:sp>
      <p:sp>
        <p:nvSpPr>
          <p:cNvPr id="14" name="TextBox 5">
            <a:extLst>
              <a:ext uri="{FF2B5EF4-FFF2-40B4-BE49-F238E27FC236}">
                <a16:creationId xmlns:a16="http://schemas.microsoft.com/office/drawing/2014/main" id="{A57829FD-A0E4-A761-00D7-4BC3D48EA128}"/>
              </a:ext>
            </a:extLst>
          </p:cNvPr>
          <p:cNvSpPr txBox="1"/>
          <p:nvPr/>
        </p:nvSpPr>
        <p:spPr>
          <a:xfrm>
            <a:off x="5926237" y="0"/>
            <a:ext cx="6265761"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3"/>
              </a:rPr>
              <a:t>Watch on YouTube (Video ID UevnAq1MTVA)</a:t>
            </a:r>
            <a:endParaRPr lang="en-US" sz="1200" i="1">
              <a:latin typeface="Arial" panose="020B0604020202020204" pitchFamily="34" charset="0"/>
              <a:cs typeface="Arial" panose="020B0604020202020204" pitchFamily="34" charset="0"/>
            </a:endParaRPr>
          </a:p>
        </p:txBody>
      </p:sp>
      <p:sp>
        <p:nvSpPr>
          <p:cNvPr id="5" name="Star: 5 Points 4" descr="Star highlighting Michigan's location on the map">
            <a:extLst>
              <a:ext uri="{FF2B5EF4-FFF2-40B4-BE49-F238E27FC236}">
                <a16:creationId xmlns:a16="http://schemas.microsoft.com/office/drawing/2014/main" id="{FA635DD9-10D3-F9C2-05B3-211F213F3032}"/>
              </a:ext>
            </a:extLst>
          </p:cNvPr>
          <p:cNvSpPr/>
          <p:nvPr/>
        </p:nvSpPr>
        <p:spPr>
          <a:xfrm>
            <a:off x="5350370" y="2944532"/>
            <a:ext cx="358815" cy="335666"/>
          </a:xfrm>
          <a:prstGeom prst="star5">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9347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2CCC2-2B42-85B2-65EA-A4441A426D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1A6B3-AC69-730D-5014-13035331004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400 million years ago</a:t>
            </a:r>
            <a:endParaRPr lang="en-US"/>
          </a:p>
        </p:txBody>
      </p:sp>
      <p:pic>
        <p:nvPicPr>
          <p:cNvPr id="3" name="Picture 2" descr="Reconstruction of the continents 400 million years ago">
            <a:extLst>
              <a:ext uri="{FF2B5EF4-FFF2-40B4-BE49-F238E27FC236}">
                <a16:creationId xmlns:a16="http://schemas.microsoft.com/office/drawing/2014/main" id="{CE422222-4FEF-58D8-D5BB-F214D32FDE02}"/>
              </a:ext>
            </a:extLst>
          </p:cNvPr>
          <p:cNvPicPr>
            <a:picLocks noChangeAspect="1"/>
          </p:cNvPicPr>
          <p:nvPr/>
        </p:nvPicPr>
        <p:blipFill>
          <a:blip r:embed="rId3"/>
          <a:stretch>
            <a:fillRect/>
          </a:stretch>
        </p:blipFill>
        <p:spPr>
          <a:xfrm>
            <a:off x="237307" y="523469"/>
            <a:ext cx="11717385" cy="5811061"/>
          </a:xfrm>
          <a:prstGeom prst="rect">
            <a:avLst/>
          </a:prstGeom>
        </p:spPr>
      </p:pic>
      <p:sp>
        <p:nvSpPr>
          <p:cNvPr id="6" name="TextBox 5">
            <a:extLst>
              <a:ext uri="{FF2B5EF4-FFF2-40B4-BE49-F238E27FC236}">
                <a16:creationId xmlns:a16="http://schemas.microsoft.com/office/drawing/2014/main" id="{A3CE434D-E2D7-4CA9-1A51-08199275D183}"/>
              </a:ext>
            </a:extLst>
          </p:cNvPr>
          <p:cNvSpPr txBox="1"/>
          <p:nvPr/>
        </p:nvSpPr>
        <p:spPr>
          <a:xfrm>
            <a:off x="444580" y="819806"/>
            <a:ext cx="3282468"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400 million years ago</a:t>
            </a:r>
          </a:p>
        </p:txBody>
      </p:sp>
      <p:cxnSp>
        <p:nvCxnSpPr>
          <p:cNvPr id="7" name="Straight Connector 6" descr="Equator line">
            <a:extLst>
              <a:ext uri="{FF2B5EF4-FFF2-40B4-BE49-F238E27FC236}">
                <a16:creationId xmlns:a16="http://schemas.microsoft.com/office/drawing/2014/main" id="{F49C4BE7-F292-F8EA-C270-43DF0BDF6784}"/>
              </a:ext>
            </a:extLst>
          </p:cNvPr>
          <p:cNvCxnSpPr>
            <a:cxnSpLocks/>
          </p:cNvCxnSpPr>
          <p:nvPr/>
        </p:nvCxnSpPr>
        <p:spPr>
          <a:xfrm>
            <a:off x="256360" y="3454467"/>
            <a:ext cx="11736438" cy="6076"/>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B7E648C0-0E58-9CF9-4C91-2BD0CA7D7C76}"/>
              </a:ext>
            </a:extLst>
          </p:cNvPr>
          <p:cNvSpPr txBox="1"/>
          <p:nvPr/>
        </p:nvSpPr>
        <p:spPr>
          <a:xfrm>
            <a:off x="578735" y="2967334"/>
            <a:ext cx="1527858" cy="461665"/>
          </a:xfrm>
          <a:prstGeom prst="rect">
            <a:avLst/>
          </a:prstGeom>
          <a:noFill/>
        </p:spPr>
        <p:txBody>
          <a:bodyPr wrap="square" rtlCol="0">
            <a:spAutoFit/>
          </a:bodyPr>
          <a:lstStyle/>
          <a:p>
            <a:r>
              <a:rPr lang="en-US" sz="2400" b="1" dirty="0">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8" name="Straight Connector 7" descr="Michigan's latitude (45 degrees south)">
            <a:extLst>
              <a:ext uri="{FF2B5EF4-FFF2-40B4-BE49-F238E27FC236}">
                <a16:creationId xmlns:a16="http://schemas.microsoft.com/office/drawing/2014/main" id="{2046EBAC-AB1B-8883-FA91-773A79C86B4C}"/>
              </a:ext>
            </a:extLst>
          </p:cNvPr>
          <p:cNvCxnSpPr>
            <a:cxnSpLocks/>
          </p:cNvCxnSpPr>
          <p:nvPr/>
        </p:nvCxnSpPr>
        <p:spPr>
          <a:xfrm>
            <a:off x="315451" y="4755124"/>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F9A2862-F5B7-90AE-41DF-26A0DDED011B}"/>
              </a:ext>
            </a:extLst>
          </p:cNvPr>
          <p:cNvSpPr txBox="1"/>
          <p:nvPr/>
        </p:nvSpPr>
        <p:spPr>
          <a:xfrm>
            <a:off x="1124213" y="4293459"/>
            <a:ext cx="1527858" cy="461665"/>
          </a:xfrm>
          <a:prstGeom prst="rect">
            <a:avLst/>
          </a:prstGeom>
          <a:noFill/>
        </p:spPr>
        <p:txBody>
          <a:bodyPr wrap="square" rtlCol="0">
            <a:spAutoFit/>
          </a:bodyPr>
          <a:lstStyle/>
          <a:p>
            <a:r>
              <a:rPr lang="en-US" sz="2400" b="1" dirty="0">
                <a:solidFill>
                  <a:schemeClr val="accent6">
                    <a:lumMod val="40000"/>
                    <a:lumOff val="60000"/>
                  </a:schemeClr>
                </a:solidFill>
                <a:latin typeface="Arial" panose="020B0604020202020204" pitchFamily="34" charset="0"/>
                <a:cs typeface="Arial" panose="020B0604020202020204" pitchFamily="34" charset="0"/>
              </a:rPr>
              <a:t>45°South</a:t>
            </a:r>
          </a:p>
        </p:txBody>
      </p:sp>
      <p:sp>
        <p:nvSpPr>
          <p:cNvPr id="12" name="TextBox 11">
            <a:extLst>
              <a:ext uri="{FF2B5EF4-FFF2-40B4-BE49-F238E27FC236}">
                <a16:creationId xmlns:a16="http://schemas.microsoft.com/office/drawing/2014/main" id="{EE3BE38B-90BD-3F88-6DB6-AB7E0D482053}"/>
              </a:ext>
            </a:extLst>
          </p:cNvPr>
          <p:cNvSpPr txBox="1"/>
          <p:nvPr/>
        </p:nvSpPr>
        <p:spPr>
          <a:xfrm>
            <a:off x="1971326" y="6326903"/>
            <a:ext cx="10220674" cy="461665"/>
          </a:xfrm>
          <a:prstGeom prst="rect">
            <a:avLst/>
          </a:prstGeom>
          <a:noFill/>
        </p:spPr>
        <p:txBody>
          <a:bodyPr wrap="square" lIns="91440" tIns="45720" rIns="91440" bIns="45720" rtlCol="0" anchor="t">
            <a:spAutoFit/>
          </a:bodyPr>
          <a:lstStyle/>
          <a:p>
            <a:r>
              <a:rPr lang="en-US" sz="2400" b="1" dirty="0">
                <a:solidFill>
                  <a:srgbClr val="0070C0"/>
                </a:solidFill>
                <a:latin typeface="Arial" panose="020B0604020202020204" pitchFamily="34" charset="0"/>
                <a:cs typeface="Arial" panose="020B0604020202020204" pitchFamily="34" charset="0"/>
              </a:rPr>
              <a:t>Michigan was covered by a tropical sea, in the southern hemisphere</a:t>
            </a:r>
          </a:p>
        </p:txBody>
      </p:sp>
      <p:pic>
        <p:nvPicPr>
          <p:cNvPr id="11" name="Picture 2" descr="Corekids logo">
            <a:extLst>
              <a:ext uri="{FF2B5EF4-FFF2-40B4-BE49-F238E27FC236}">
                <a16:creationId xmlns:a16="http://schemas.microsoft.com/office/drawing/2014/main" id="{E932926A-4343-1ADC-3642-B55640DC3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969204"/>
            <a:ext cx="2106592" cy="8887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5">
            <a:extLst>
              <a:ext uri="{FF2B5EF4-FFF2-40B4-BE49-F238E27FC236}">
                <a16:creationId xmlns:a16="http://schemas.microsoft.com/office/drawing/2014/main" id="{92B46451-A14F-9D1B-E611-7988001CE637}"/>
              </a:ext>
            </a:extLst>
          </p:cNvPr>
          <p:cNvSpPr txBox="1"/>
          <p:nvPr/>
        </p:nvSpPr>
        <p:spPr>
          <a:xfrm>
            <a:off x="5972537" y="0"/>
            <a:ext cx="6219462"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5"/>
              </a:rPr>
              <a:t>Watch on YouTube (Video ID UevnAq1MTVA)</a:t>
            </a:r>
            <a:endParaRPr lang="en-US" sz="1200" i="1">
              <a:latin typeface="Arial" panose="020B0604020202020204" pitchFamily="34" charset="0"/>
              <a:cs typeface="Arial" panose="020B0604020202020204" pitchFamily="34" charset="0"/>
            </a:endParaRPr>
          </a:p>
        </p:txBody>
      </p:sp>
      <p:sp>
        <p:nvSpPr>
          <p:cNvPr id="4" name="Star: 5 Points 3" descr="Star highlighting Michigan's location on the map">
            <a:extLst>
              <a:ext uri="{FF2B5EF4-FFF2-40B4-BE49-F238E27FC236}">
                <a16:creationId xmlns:a16="http://schemas.microsoft.com/office/drawing/2014/main" id="{C6F07C62-003E-CE9A-94CA-642CB3C0F700}"/>
              </a:ext>
            </a:extLst>
          </p:cNvPr>
          <p:cNvSpPr/>
          <p:nvPr/>
        </p:nvSpPr>
        <p:spPr>
          <a:xfrm>
            <a:off x="4988690" y="4561870"/>
            <a:ext cx="358815" cy="335666"/>
          </a:xfrm>
          <a:prstGeom prst="star5">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11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87421-8FE5-1737-06A7-A0C55E02FA23}"/>
            </a:ext>
          </a:extLst>
        </p:cNvPr>
        <p:cNvGrpSpPr/>
        <p:nvPr/>
      </p:nvGrpSpPr>
      <p:grpSpPr>
        <a:xfrm>
          <a:off x="0" y="0"/>
          <a:ext cx="0" cy="0"/>
          <a:chOff x="0" y="0"/>
          <a:chExt cx="0" cy="0"/>
        </a:xfrm>
      </p:grpSpPr>
      <p:pic>
        <p:nvPicPr>
          <p:cNvPr id="3" name="Picture 2" descr="Reconstruction of the continents 500 million years ago">
            <a:extLst>
              <a:ext uri="{FF2B5EF4-FFF2-40B4-BE49-F238E27FC236}">
                <a16:creationId xmlns:a16="http://schemas.microsoft.com/office/drawing/2014/main" id="{86BE6E76-BECD-166A-2304-71EB36313176}"/>
              </a:ext>
            </a:extLst>
          </p:cNvPr>
          <p:cNvPicPr>
            <a:picLocks noChangeAspect="1"/>
          </p:cNvPicPr>
          <p:nvPr/>
        </p:nvPicPr>
        <p:blipFill>
          <a:blip r:embed="rId3"/>
          <a:stretch>
            <a:fillRect/>
          </a:stretch>
        </p:blipFill>
        <p:spPr>
          <a:xfrm>
            <a:off x="242070" y="332315"/>
            <a:ext cx="11707859" cy="5772956"/>
          </a:xfrm>
          <a:prstGeom prst="rect">
            <a:avLst/>
          </a:prstGeom>
        </p:spPr>
      </p:pic>
      <p:sp>
        <p:nvSpPr>
          <p:cNvPr id="6" name="TextBox 5">
            <a:extLst>
              <a:ext uri="{FF2B5EF4-FFF2-40B4-BE49-F238E27FC236}">
                <a16:creationId xmlns:a16="http://schemas.microsoft.com/office/drawing/2014/main" id="{8CB95872-4C0E-9581-B91A-D6C43E82437A}"/>
              </a:ext>
            </a:extLst>
          </p:cNvPr>
          <p:cNvSpPr txBox="1"/>
          <p:nvPr/>
        </p:nvSpPr>
        <p:spPr>
          <a:xfrm>
            <a:off x="444580" y="626463"/>
            <a:ext cx="3305618"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500 million years ago</a:t>
            </a:r>
          </a:p>
        </p:txBody>
      </p:sp>
      <p:sp>
        <p:nvSpPr>
          <p:cNvPr id="4" name="Star: 5 Points 3" descr="Star highlighting Michigan's location on the map">
            <a:extLst>
              <a:ext uri="{FF2B5EF4-FFF2-40B4-BE49-F238E27FC236}">
                <a16:creationId xmlns:a16="http://schemas.microsoft.com/office/drawing/2014/main" id="{857636EB-5F69-0F7F-BF10-A6E186883299}"/>
              </a:ext>
            </a:extLst>
          </p:cNvPr>
          <p:cNvSpPr/>
          <p:nvPr/>
        </p:nvSpPr>
        <p:spPr>
          <a:xfrm>
            <a:off x="3391383" y="3869871"/>
            <a:ext cx="358815" cy="335666"/>
          </a:xfrm>
          <a:prstGeom prst="star5">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7" name="Straight Connector 6" descr="Equator line">
            <a:extLst>
              <a:ext uri="{FF2B5EF4-FFF2-40B4-BE49-F238E27FC236}">
                <a16:creationId xmlns:a16="http://schemas.microsoft.com/office/drawing/2014/main" id="{24A975D1-328A-A97C-3619-C42E0CA4BC81}"/>
              </a:ext>
            </a:extLst>
          </p:cNvPr>
          <p:cNvCxnSpPr>
            <a:cxnSpLocks/>
          </p:cNvCxnSpPr>
          <p:nvPr/>
        </p:nvCxnSpPr>
        <p:spPr>
          <a:xfrm>
            <a:off x="256360" y="3244260"/>
            <a:ext cx="11736438" cy="6076"/>
          </a:xfrm>
          <a:prstGeom prst="line">
            <a:avLst/>
          </a:prstGeom>
          <a:ln w="57150">
            <a:solidFill>
              <a:schemeClr val="accent5">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EC5E0F8F-5C13-493D-E77D-2BDD5E636B1C}"/>
              </a:ext>
            </a:extLst>
          </p:cNvPr>
          <p:cNvSpPr txBox="1"/>
          <p:nvPr/>
        </p:nvSpPr>
        <p:spPr>
          <a:xfrm>
            <a:off x="1537552" y="2782595"/>
            <a:ext cx="1527858" cy="461665"/>
          </a:xfrm>
          <a:prstGeom prst="rect">
            <a:avLst/>
          </a:prstGeom>
          <a:noFill/>
        </p:spPr>
        <p:txBody>
          <a:bodyPr wrap="square" rtlCol="0">
            <a:spAutoFit/>
          </a:bodyPr>
          <a:lstStyle/>
          <a:p>
            <a:r>
              <a:rPr lang="en-US" sz="2400" b="1" dirty="0">
                <a:solidFill>
                  <a:schemeClr val="accent5">
                    <a:lumMod val="60000"/>
                    <a:lumOff val="40000"/>
                  </a:schemeClr>
                </a:solidFill>
                <a:latin typeface="Arial" panose="020B0604020202020204" pitchFamily="34" charset="0"/>
                <a:cs typeface="Arial" panose="020B0604020202020204" pitchFamily="34" charset="0"/>
              </a:rPr>
              <a:t>Equator</a:t>
            </a:r>
          </a:p>
        </p:txBody>
      </p:sp>
      <p:cxnSp>
        <p:nvCxnSpPr>
          <p:cNvPr id="8" name="Straight Connector 7" descr="Michigan's latitude (10 degrees south)">
            <a:extLst>
              <a:ext uri="{FF2B5EF4-FFF2-40B4-BE49-F238E27FC236}">
                <a16:creationId xmlns:a16="http://schemas.microsoft.com/office/drawing/2014/main" id="{A3A776D9-A0D1-10A6-0AD2-13D5BBB4F05A}"/>
              </a:ext>
            </a:extLst>
          </p:cNvPr>
          <p:cNvCxnSpPr>
            <a:cxnSpLocks/>
          </p:cNvCxnSpPr>
          <p:nvPr/>
        </p:nvCxnSpPr>
        <p:spPr>
          <a:xfrm>
            <a:off x="256360" y="4063125"/>
            <a:ext cx="11618255" cy="0"/>
          </a:xfrm>
          <a:prstGeom prst="line">
            <a:avLst/>
          </a:prstGeom>
          <a:ln w="57150">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60B058A-193A-1759-38E9-57A13BDE3462}"/>
              </a:ext>
            </a:extLst>
          </p:cNvPr>
          <p:cNvSpPr txBox="1"/>
          <p:nvPr/>
        </p:nvSpPr>
        <p:spPr>
          <a:xfrm>
            <a:off x="6497257" y="3576039"/>
            <a:ext cx="1527858" cy="461665"/>
          </a:xfrm>
          <a:prstGeom prst="rect">
            <a:avLst/>
          </a:prstGeom>
          <a:noFill/>
        </p:spPr>
        <p:txBody>
          <a:bodyPr wrap="square" rtlCol="0">
            <a:spAutoFit/>
          </a:bodyPr>
          <a:lstStyle/>
          <a:p>
            <a:r>
              <a:rPr lang="en-US" sz="2400" b="1" dirty="0">
                <a:solidFill>
                  <a:schemeClr val="accent6">
                    <a:lumMod val="40000"/>
                    <a:lumOff val="60000"/>
                  </a:schemeClr>
                </a:solidFill>
                <a:latin typeface="Arial" panose="020B0604020202020204" pitchFamily="34" charset="0"/>
                <a:cs typeface="Arial" panose="020B0604020202020204" pitchFamily="34" charset="0"/>
              </a:rPr>
              <a:t>10°South</a:t>
            </a:r>
          </a:p>
        </p:txBody>
      </p:sp>
      <p:sp>
        <p:nvSpPr>
          <p:cNvPr id="12" name="TextBox 11">
            <a:extLst>
              <a:ext uri="{FF2B5EF4-FFF2-40B4-BE49-F238E27FC236}">
                <a16:creationId xmlns:a16="http://schemas.microsoft.com/office/drawing/2014/main" id="{44B8155C-F03C-A835-A09F-8CDC05605334}"/>
              </a:ext>
            </a:extLst>
          </p:cNvPr>
          <p:cNvSpPr txBox="1"/>
          <p:nvPr/>
        </p:nvSpPr>
        <p:spPr>
          <a:xfrm>
            <a:off x="2939970" y="6103781"/>
            <a:ext cx="9005196" cy="830997"/>
          </a:xfrm>
          <a:prstGeom prst="rect">
            <a:avLst/>
          </a:prstGeom>
          <a:noFill/>
        </p:spPr>
        <p:txBody>
          <a:bodyPr wrap="square" lIns="91440" tIns="45720" rIns="91440" bIns="45720" rtlCol="0" anchor="t">
            <a:spAutoFit/>
          </a:bodyPr>
          <a:lstStyle/>
          <a:p>
            <a:r>
              <a:rPr lang="en-US" sz="2400" b="1" dirty="0">
                <a:solidFill>
                  <a:srgbClr val="0070C0"/>
                </a:solidFill>
                <a:latin typeface="Arial" panose="020B0604020202020204" pitchFamily="34" charset="0"/>
                <a:cs typeface="Arial" panose="020B0604020202020204" pitchFamily="34" charset="0"/>
              </a:rPr>
              <a:t>Michigan was covered by a shallow sea in the southern hemisphere. North America was rotated sideways.</a:t>
            </a:r>
          </a:p>
        </p:txBody>
      </p:sp>
      <p:sp>
        <p:nvSpPr>
          <p:cNvPr id="13" name="TextBox 5">
            <a:extLst>
              <a:ext uri="{FF2B5EF4-FFF2-40B4-BE49-F238E27FC236}">
                <a16:creationId xmlns:a16="http://schemas.microsoft.com/office/drawing/2014/main" id="{D1FDB3BF-A00C-FE77-39F6-E772D34FB786}"/>
              </a:ext>
            </a:extLst>
          </p:cNvPr>
          <p:cNvSpPr txBox="1"/>
          <p:nvPr/>
        </p:nvSpPr>
        <p:spPr>
          <a:xfrm>
            <a:off x="5949387" y="0"/>
            <a:ext cx="6242612"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Image from Scotese, C.R. (2019). “Plate Tectonics, Paleogeography, and </a:t>
            </a:r>
            <a:r>
              <a:rPr lang="en-US" sz="1200">
                <a:latin typeface="Arial" panose="020B0604020202020204" pitchFamily="34" charset="0"/>
                <a:cs typeface="Arial" panose="020B0604020202020204" pitchFamily="34" charset="0"/>
              </a:rPr>
              <a:t>Ice Ages” </a:t>
            </a:r>
            <a:r>
              <a:rPr lang="en-US" sz="1200" dirty="0">
                <a:latin typeface="Arial" panose="020B0604020202020204" pitchFamily="34" charset="0"/>
                <a:cs typeface="Arial" panose="020B0604020202020204" pitchFamily="34" charset="0"/>
              </a:rPr>
              <a:t>Licensed under CC BY</a:t>
            </a:r>
            <a:r>
              <a:rPr lang="en-US" sz="1200">
                <a:latin typeface="Arial" panose="020B0604020202020204" pitchFamily="34" charset="0"/>
                <a:cs typeface="Arial" panose="020B0604020202020204" pitchFamily="34" charset="0"/>
              </a:rPr>
              <a:t>. </a:t>
            </a:r>
            <a:r>
              <a:rPr lang="en-US" sz="1200" u="sng">
                <a:solidFill>
                  <a:srgbClr val="0563C1"/>
                </a:solidFill>
                <a:latin typeface="Arial" panose="020B0604020202020204" pitchFamily="34" charset="0"/>
                <a:cs typeface="Arial" panose="020B0604020202020204" pitchFamily="34" charset="0"/>
                <a:hlinkClick r:id="rId4"/>
              </a:rPr>
              <a:t>Watch on YouTube (Video ID UevnAq1MTVA)</a:t>
            </a:r>
            <a:endParaRPr lang="en-US" sz="1200" i="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701D1C2-E529-66D5-1F0D-B06E2D0FC61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500 million years ago</a:t>
            </a:r>
            <a:endParaRPr lang="en-US"/>
          </a:p>
        </p:txBody>
      </p:sp>
    </p:spTree>
    <p:extLst>
      <p:ext uri="{BB962C8B-B14F-4D97-AF65-F5344CB8AC3E}">
        <p14:creationId xmlns:p14="http://schemas.microsoft.com/office/powerpoint/2010/main" val="2298413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589AFB-B2C7-6EFB-AD9F-A97972D701B9}"/>
              </a:ext>
            </a:extLst>
          </p:cNvPr>
          <p:cNvSpPr>
            <a:spLocks noGrp="1"/>
          </p:cNvSpPr>
          <p:nvPr>
            <p:ph type="title"/>
          </p:nvPr>
        </p:nvSpPr>
        <p:spPr>
          <a:xfrm>
            <a:off x="761803" y="501651"/>
            <a:ext cx="4646904" cy="1624520"/>
          </a:xfrm>
        </p:spPr>
        <p:txBody>
          <a:bodyPr anchor="ctr">
            <a:normAutofit/>
          </a:bodyPr>
          <a:lstStyle/>
          <a:p>
            <a:r>
              <a:rPr lang="en-US" sz="3700" dirty="0">
                <a:latin typeface="Arial" panose="020B0604020202020204" pitchFamily="34" charset="0"/>
                <a:cs typeface="Arial" panose="020B0604020202020204" pitchFamily="34" charset="0"/>
              </a:rPr>
              <a:t>Making the Connection: Deep Time</a:t>
            </a:r>
          </a:p>
        </p:txBody>
      </p:sp>
      <p:sp>
        <p:nvSpPr>
          <p:cNvPr id="3" name="Content Placeholder 2">
            <a:extLst>
              <a:ext uri="{FF2B5EF4-FFF2-40B4-BE49-F238E27FC236}">
                <a16:creationId xmlns:a16="http://schemas.microsoft.com/office/drawing/2014/main" id="{3B604306-53F8-5C82-175F-AABB877360B9}"/>
              </a:ext>
            </a:extLst>
          </p:cNvPr>
          <p:cNvSpPr>
            <a:spLocks noGrp="1"/>
          </p:cNvSpPr>
          <p:nvPr>
            <p:ph idx="1"/>
          </p:nvPr>
        </p:nvSpPr>
        <p:spPr>
          <a:xfrm>
            <a:off x="403214" y="2418230"/>
            <a:ext cx="5005493" cy="3938119"/>
          </a:xfrm>
        </p:spPr>
        <p:txBody>
          <a:bodyPr vert="horz" lIns="91440" tIns="45720" rIns="91440" bIns="45720" rtlCol="0" anchor="ctr">
            <a:normAutofit fontScale="92500"/>
          </a:bodyPr>
          <a:lstStyle/>
          <a:p>
            <a:r>
              <a:rPr lang="en-US" sz="2400">
                <a:latin typeface="Arial" panose="020B0604020202020204" pitchFamily="34" charset="0"/>
                <a:cs typeface="Arial" panose="020B0604020202020204" pitchFamily="34" charset="0"/>
              </a:rPr>
              <a:t>Does Michigan's location over millions of years help us understand why Michigan has some kinds of fossils but not others?</a:t>
            </a:r>
          </a:p>
          <a:p>
            <a:r>
              <a:rPr lang="en-US" sz="2400">
                <a:latin typeface="Arial" panose="020B0604020202020204" pitchFamily="34" charset="0"/>
                <a:cs typeface="Arial" panose="020B0604020202020204" pitchFamily="34" charset="0"/>
              </a:rPr>
              <a:t>What are the time periods where organisms existed that could have been fossilized?</a:t>
            </a:r>
          </a:p>
          <a:p>
            <a:r>
              <a:rPr lang="en-US" sz="2400">
                <a:latin typeface="Arial" panose="020B0604020202020204" pitchFamily="34" charset="0"/>
                <a:cs typeface="Arial" panose="020B0604020202020204" pitchFamily="34" charset="0"/>
              </a:rPr>
              <a:t>What fossils could have been formed in those time periods?</a:t>
            </a:r>
          </a:p>
          <a:p>
            <a:r>
              <a:rPr lang="en-US" sz="2400">
                <a:latin typeface="Arial" panose="020B0604020202020204" pitchFamily="34" charset="0"/>
                <a:cs typeface="Arial" panose="020B0604020202020204" pitchFamily="34" charset="0"/>
              </a:rPr>
              <a:t>Have all those fossils been found in Michigan?</a:t>
            </a:r>
          </a:p>
        </p:txBody>
      </p:sp>
      <p:pic>
        <p:nvPicPr>
          <p:cNvPr id="5" name="Picture 4" descr="Close up of a nautilus shell and its spiral design">
            <a:extLst>
              <a:ext uri="{FF2B5EF4-FFF2-40B4-BE49-F238E27FC236}">
                <a16:creationId xmlns:a16="http://schemas.microsoft.com/office/drawing/2014/main" id="{A51DF71A-5FF4-B517-69F5-0D8C3EC40C1E}"/>
              </a:ext>
            </a:extLst>
          </p:cNvPr>
          <p:cNvPicPr>
            <a:picLocks noChangeAspect="1"/>
          </p:cNvPicPr>
          <p:nvPr/>
        </p:nvPicPr>
        <p:blipFill>
          <a:blip r:embed="rId2"/>
          <a:srcRect l="24666" r="16021" b="-3"/>
          <a:stretch>
            <a:fillRect/>
          </a:stretch>
        </p:blipFill>
        <p:spPr>
          <a:xfrm>
            <a:off x="6096000" y="1"/>
            <a:ext cx="6102825" cy="6858000"/>
          </a:xfrm>
          <a:prstGeom prst="rect">
            <a:avLst/>
          </a:prstGeom>
        </p:spPr>
      </p:pic>
    </p:spTree>
    <p:extLst>
      <p:ext uri="{BB962C8B-B14F-4D97-AF65-F5344CB8AC3E}">
        <p14:creationId xmlns:p14="http://schemas.microsoft.com/office/powerpoint/2010/main" val="3526320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EE23D5-65D4-BBAD-F982-F13033B51608}"/>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Arc 39">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80E3F4-4288-3247-B8AC-DD3EF9132C34}"/>
              </a:ext>
            </a:extLst>
          </p:cNvPr>
          <p:cNvSpPr>
            <a:spLocks noGrp="1"/>
          </p:cNvSpPr>
          <p:nvPr>
            <p:ph type="title"/>
          </p:nvPr>
        </p:nvSpPr>
        <p:spPr>
          <a:xfrm>
            <a:off x="1017045" y="1541308"/>
            <a:ext cx="5085580" cy="2387600"/>
          </a:xfrm>
        </p:spPr>
        <p:txBody>
          <a:bodyPr vert="horz" lIns="91440" tIns="45720" rIns="91440" bIns="45720" rtlCol="0" anchor="b">
            <a:normAutofit fontScale="90000"/>
          </a:bodyPr>
          <a:lstStyle/>
          <a:p>
            <a:r>
              <a:rPr lang="en-US" sz="6600">
                <a:solidFill>
                  <a:schemeClr val="bg1"/>
                </a:solidFill>
                <a:latin typeface="Arial" panose="020B0604020202020204" pitchFamily="34" charset="0"/>
                <a:cs typeface="Arial" panose="020B0604020202020204" pitchFamily="34" charset="0"/>
              </a:rPr>
              <a:t>COMMON FOSSILS IN MICHIGAN</a:t>
            </a:r>
          </a:p>
        </p:txBody>
      </p:sp>
      <p:sp>
        <p:nvSpPr>
          <p:cNvPr id="4" name="TextBox 3">
            <a:extLst>
              <a:ext uri="{FF2B5EF4-FFF2-40B4-BE49-F238E27FC236}">
                <a16:creationId xmlns:a16="http://schemas.microsoft.com/office/drawing/2014/main" id="{BAD7BDBB-4394-48E2-2F0B-A8915F12D315}"/>
              </a:ext>
            </a:extLst>
          </p:cNvPr>
          <p:cNvSpPr txBox="1"/>
          <p:nvPr/>
        </p:nvSpPr>
        <p:spPr>
          <a:xfrm>
            <a:off x="1017044" y="4155311"/>
            <a:ext cx="4961353" cy="157628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Bef>
                <a:spcPts val="1000"/>
              </a:spcBef>
            </a:pPr>
            <a:r>
              <a:rPr lang="en-US" sz="3600">
                <a:solidFill>
                  <a:schemeClr val="bg1"/>
                </a:solidFill>
                <a:latin typeface="Arial" panose="020B0604020202020204" pitchFamily="34" charset="0"/>
                <a:cs typeface="Arial" panose="020B0604020202020204" pitchFamily="34" charset="0"/>
              </a:rPr>
              <a:t>LESSON 5</a:t>
            </a:r>
          </a:p>
        </p:txBody>
      </p:sp>
      <p:sp>
        <p:nvSpPr>
          <p:cNvPr id="37" name="Oval 36">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4" descr="Background photo: Polished Petoskey Stones">
            <a:extLst>
              <a:ext uri="{FF2B5EF4-FFF2-40B4-BE49-F238E27FC236}">
                <a16:creationId xmlns:a16="http://schemas.microsoft.com/office/drawing/2014/main" id="{3F222E07-176C-66A7-25B0-BC38AACA5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170" r="15594" b="-2"/>
          <a:stretch>
            <a:fillRect/>
          </a:stretch>
        </p:blipFill>
        <p:spPr bwMode="auto">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739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C9FE0F-04AD-4699-BDB5-E691023F7D10}"/>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BE6607-01FC-D155-B672-2F7D9A81BE25}"/>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000">
                <a:latin typeface="Arial" panose="020B0604020202020204" pitchFamily="34" charset="0"/>
                <a:cs typeface="Arial" panose="020B0604020202020204" pitchFamily="34" charset="0"/>
              </a:rPr>
              <a:t>What time span is preserved in the rocks of the Michigan Basin?</a:t>
            </a:r>
          </a:p>
        </p:txBody>
      </p:sp>
      <p:sp>
        <p:nvSpPr>
          <p:cNvPr id="4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eologic Map of Michigan">
            <a:extLst>
              <a:ext uri="{FF2B5EF4-FFF2-40B4-BE49-F238E27FC236}">
                <a16:creationId xmlns:a16="http://schemas.microsoft.com/office/drawing/2014/main" id="{026D869A-0849-3E37-D747-6BC7589498C3}"/>
              </a:ext>
            </a:extLst>
          </p:cNvPr>
          <p:cNvPicPr>
            <a:picLocks noChangeAspect="1"/>
          </p:cNvPicPr>
          <p:nvPr/>
        </p:nvPicPr>
        <p:blipFill>
          <a:blip r:embed="rId2"/>
          <a:srcRect t="13802" r="4" b="4"/>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92783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E231-E152-69FB-5DEB-7B248DB4EA3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a:solidFill>
                  <a:schemeClr val="bg1"/>
                </a:solidFill>
              </a:rPr>
              <a:t>Michigan basin evolution</a:t>
            </a:r>
          </a:p>
        </p:txBody>
      </p:sp>
      <p:pic>
        <p:nvPicPr>
          <p:cNvPr id="5" name="Picture 4" descr="Post-rift Michigan basin floor, and the beginning of the sedimentary sequence">
            <a:extLst>
              <a:ext uri="{FF2B5EF4-FFF2-40B4-BE49-F238E27FC236}">
                <a16:creationId xmlns:a16="http://schemas.microsoft.com/office/drawing/2014/main" id="{94A572BF-FB0E-BA18-E617-28F2A92A0984}"/>
              </a:ext>
            </a:extLst>
          </p:cNvPr>
          <p:cNvPicPr>
            <a:picLocks noChangeAspect="1"/>
          </p:cNvPicPr>
          <p:nvPr/>
        </p:nvPicPr>
        <p:blipFill>
          <a:blip r:embed="rId3"/>
          <a:stretch>
            <a:fillRect/>
          </a:stretch>
        </p:blipFill>
        <p:spPr>
          <a:xfrm>
            <a:off x="508808" y="135774"/>
            <a:ext cx="11174384" cy="6335009"/>
          </a:xfrm>
          <a:prstGeom prst="rect">
            <a:avLst/>
          </a:prstGeom>
        </p:spPr>
      </p:pic>
      <p:sp>
        <p:nvSpPr>
          <p:cNvPr id="4" name="TextBox 5">
            <a:extLst>
              <a:ext uri="{FF2B5EF4-FFF2-40B4-BE49-F238E27FC236}">
                <a16:creationId xmlns:a16="http://schemas.microsoft.com/office/drawing/2014/main" id="{A1C48FC0-C5CB-9A45-42A3-0D1D11D987AD}"/>
              </a:ext>
            </a:extLst>
          </p:cNvPr>
          <p:cNvSpPr txBox="1"/>
          <p:nvPr/>
        </p:nvSpPr>
        <p:spPr>
          <a:xfrm>
            <a:off x="6096000" y="6396334"/>
            <a:ext cx="6093829"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Image courtesy of the Michigan Geological Survey. (2024). Michigan Geology | The Michigan Basin. </a:t>
            </a:r>
            <a:r>
              <a:rPr lang="en-US" sz="1200" u="sng">
                <a:solidFill>
                  <a:schemeClr val="accent4">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Watch on YouTube</a:t>
            </a:r>
            <a:r>
              <a:rPr lang="en-US" sz="1200" u="sng">
                <a:solidFill>
                  <a:schemeClr val="accent4">
                    <a:lumMod val="75000"/>
                  </a:schemeClr>
                </a:solidFill>
                <a:latin typeface="Arial" panose="020B0604020202020204" pitchFamily="34" charset="0"/>
                <a:cs typeface="Arial" panose="020B0604020202020204" pitchFamily="34" charset="0"/>
              </a:rPr>
              <a:t> (Video ID 3mQAUCTxL2s)</a:t>
            </a:r>
            <a:endParaRPr lang="en-US" sz="1200" i="1">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4582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24A5-06C2-BDFD-A5CB-88AAB239C4C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basin evolution2</a:t>
            </a:r>
            <a:endParaRPr lang="en-US"/>
          </a:p>
        </p:txBody>
      </p:sp>
      <p:pic>
        <p:nvPicPr>
          <p:cNvPr id="5" name="Picture 4" descr="Michigan marine basin 500 million years ago">
            <a:extLst>
              <a:ext uri="{FF2B5EF4-FFF2-40B4-BE49-F238E27FC236}">
                <a16:creationId xmlns:a16="http://schemas.microsoft.com/office/drawing/2014/main" id="{8CEF35EE-B0C3-1756-678A-FCFA93CF70E9}"/>
              </a:ext>
            </a:extLst>
          </p:cNvPr>
          <p:cNvPicPr>
            <a:picLocks noChangeAspect="1"/>
          </p:cNvPicPr>
          <p:nvPr/>
        </p:nvPicPr>
        <p:blipFill>
          <a:blip r:embed="rId2"/>
          <a:stretch>
            <a:fillRect/>
          </a:stretch>
        </p:blipFill>
        <p:spPr>
          <a:xfrm>
            <a:off x="508808" y="96353"/>
            <a:ext cx="11174384" cy="6354062"/>
          </a:xfrm>
          <a:prstGeom prst="rect">
            <a:avLst/>
          </a:prstGeom>
        </p:spPr>
      </p:pic>
      <p:sp>
        <p:nvSpPr>
          <p:cNvPr id="4" name="TextBox 5">
            <a:extLst>
              <a:ext uri="{FF2B5EF4-FFF2-40B4-BE49-F238E27FC236}">
                <a16:creationId xmlns:a16="http://schemas.microsoft.com/office/drawing/2014/main" id="{DCC27382-9AE5-4543-9DE2-1C54A0742030}"/>
              </a:ext>
            </a:extLst>
          </p:cNvPr>
          <p:cNvSpPr txBox="1"/>
          <p:nvPr/>
        </p:nvSpPr>
        <p:spPr>
          <a:xfrm>
            <a:off x="6096000" y="6396334"/>
            <a:ext cx="6093829"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Image courtesy of the Michigan Geological Survey. (2024). Michigan Geology | The Michigan Basin. </a:t>
            </a:r>
            <a:r>
              <a:rPr lang="en-US" sz="1200" u="sng">
                <a:solidFill>
                  <a:schemeClr val="accent4">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Watch on YouTube</a:t>
            </a:r>
            <a:r>
              <a:rPr lang="en-US" sz="1200" u="sng">
                <a:solidFill>
                  <a:schemeClr val="accent4">
                    <a:lumMod val="75000"/>
                  </a:schemeClr>
                </a:solidFill>
                <a:latin typeface="Arial" panose="020B0604020202020204" pitchFamily="34" charset="0"/>
                <a:cs typeface="Arial" panose="020B0604020202020204" pitchFamily="34" charset="0"/>
              </a:rPr>
              <a:t> (Video ID 3mQAUCTxL2s)</a:t>
            </a:r>
            <a:endParaRPr lang="en-US" sz="1200" i="1">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9668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 name="Rectangle: Rounded Corners 122">
            <a:extLst>
              <a:ext uri="{FF2B5EF4-FFF2-40B4-BE49-F238E27FC236}">
                <a16:creationId xmlns:a16="http://schemas.microsoft.com/office/drawing/2014/main" id="{D661AFE5-4E95-A1C9-33C9-DFD00A2FC3E9}"/>
              </a:ext>
              <a:ext uri="{C183D7F6-B498-43B3-948B-1728B52AA6E4}">
                <adec:decorative xmlns:adec="http://schemas.microsoft.com/office/drawing/2017/decorative" val="1"/>
              </a:ext>
            </a:extLst>
          </p:cNvPr>
          <p:cNvSpPr/>
          <p:nvPr/>
        </p:nvSpPr>
        <p:spPr>
          <a:xfrm>
            <a:off x="9001219" y="1483806"/>
            <a:ext cx="2918233" cy="1690597"/>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2" name="Title 1">
            <a:extLst>
              <a:ext uri="{FF2B5EF4-FFF2-40B4-BE49-F238E27FC236}">
                <a16:creationId xmlns:a16="http://schemas.microsoft.com/office/drawing/2014/main" id="{4D4CF478-2BA2-897C-1E99-C7141E601FB6}"/>
              </a:ext>
            </a:extLst>
          </p:cNvPr>
          <p:cNvSpPr txBox="1">
            <a:spLocks noGrp="1"/>
          </p:cNvSpPr>
          <p:nvPr>
            <p:ph type="title" idx="4294967295"/>
          </p:nvPr>
        </p:nvSpPr>
        <p:spPr>
          <a:xfrm>
            <a:off x="2081405" y="218903"/>
            <a:ext cx="6623221" cy="9342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4400" b="1" i="0" u="none" strike="noStrike" kern="1200" cap="none" spc="0" normalizeH="0" baseline="0" noProof="0" dirty="0">
                <a:ln>
                  <a:noFill/>
                </a:ln>
                <a:solidFill>
                  <a:schemeClr val="tx1"/>
                </a:solidFill>
                <a:effectLst/>
                <a:uLnTx/>
                <a:uFillTx/>
                <a:latin typeface="Arial" panose="020B0604020202020204" pitchFamily="34" charset="0"/>
                <a:ea typeface="Tahoma"/>
                <a:cs typeface="Arial" panose="020B0604020202020204" pitchFamily="34" charset="0"/>
              </a:rPr>
              <a:t>LIVING THINGS </a:t>
            </a:r>
            <a:r>
              <a:rPr kumimoji="0" lang="en" sz="4400" b="1" i="0" u="none" strike="noStrike" kern="1200" cap="none" spc="0" normalizeH="0" baseline="0" noProof="0" dirty="0">
                <a:ln>
                  <a:noFill/>
                </a:ln>
                <a:solidFill>
                  <a:srgbClr val="0070C0"/>
                </a:solidFill>
                <a:effectLst/>
                <a:uLnTx/>
                <a:uFillTx/>
                <a:latin typeface="Arial" panose="020B0604020202020204" pitchFamily="34" charset="0"/>
                <a:ea typeface="Tahoma"/>
                <a:cs typeface="Arial" panose="020B0604020202020204" pitchFamily="34" charset="0"/>
              </a:rPr>
              <a:t>NEED:</a:t>
            </a:r>
            <a:endPar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Tahoma"/>
              <a:cs typeface="Arial" panose="020B0604020202020204" pitchFamily="34" charset="0"/>
            </a:endParaRPr>
          </a:p>
        </p:txBody>
      </p:sp>
      <p:pic>
        <p:nvPicPr>
          <p:cNvPr id="92" name="Graphic 91" descr="Dandelion blown by air">
            <a:extLst>
              <a:ext uri="{FF2B5EF4-FFF2-40B4-BE49-F238E27FC236}">
                <a16:creationId xmlns:a16="http://schemas.microsoft.com/office/drawing/2014/main" id="{27D1F0B6-E906-EEDE-9655-360E4BEB16F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07501" y="1333820"/>
            <a:ext cx="914400" cy="914400"/>
          </a:xfrm>
          <a:prstGeom prst="rect">
            <a:avLst/>
          </a:prstGeom>
        </p:spPr>
      </p:pic>
      <p:sp>
        <p:nvSpPr>
          <p:cNvPr id="118" name="Content Placeholder 2">
            <a:extLst>
              <a:ext uri="{FF2B5EF4-FFF2-40B4-BE49-F238E27FC236}">
                <a16:creationId xmlns:a16="http://schemas.microsoft.com/office/drawing/2014/main" id="{746B89ED-B941-9EE1-EA21-F7C114432BCE}"/>
              </a:ext>
            </a:extLst>
          </p:cNvPr>
          <p:cNvSpPr txBox="1">
            <a:spLocks/>
          </p:cNvSpPr>
          <p:nvPr/>
        </p:nvSpPr>
        <p:spPr>
          <a:xfrm>
            <a:off x="1916396" y="1497897"/>
            <a:ext cx="4891463" cy="74431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1">
                    <a:lumMod val="60000"/>
                    <a:lumOff val="40000"/>
                  </a:schemeClr>
                </a:solidFill>
                <a:latin typeface="Arial" panose="020B0604020202020204" pitchFamily="34" charset="0"/>
                <a:cs typeface="Arial" panose="020B0604020202020204" pitchFamily="34" charset="0"/>
              </a:rPr>
              <a:t>Air: </a:t>
            </a:r>
            <a:r>
              <a:rPr lang="en-US" sz="2400" dirty="0">
                <a:solidFill>
                  <a:schemeClr val="tx2"/>
                </a:solidFill>
                <a:latin typeface="Arial" panose="020B0604020202020204" pitchFamily="34" charset="0"/>
                <a:cs typeface="Arial" panose="020B0604020202020204" pitchFamily="34" charset="0"/>
              </a:rPr>
              <a:t>Oxygen or Carbon Dioxide</a:t>
            </a:r>
            <a:endParaRPr lang="en-US" dirty="0">
              <a:solidFill>
                <a:schemeClr val="tx2"/>
              </a:solidFill>
              <a:latin typeface="Arial" panose="020B0604020202020204" pitchFamily="34" charset="0"/>
              <a:cs typeface="Arial" panose="020B0604020202020204" pitchFamily="34" charset="0"/>
            </a:endParaRPr>
          </a:p>
        </p:txBody>
      </p:sp>
      <p:pic>
        <p:nvPicPr>
          <p:cNvPr id="93" name="Graphic 92" descr="Water splash">
            <a:extLst>
              <a:ext uri="{FF2B5EF4-FFF2-40B4-BE49-F238E27FC236}">
                <a16:creationId xmlns:a16="http://schemas.microsoft.com/office/drawing/2014/main" id="{2C5DFE77-D487-7D3D-A736-4B0DEBA9BA5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7618" y="2264970"/>
            <a:ext cx="914400" cy="914400"/>
          </a:xfrm>
          <a:prstGeom prst="rect">
            <a:avLst/>
          </a:prstGeom>
        </p:spPr>
      </p:pic>
      <p:sp>
        <p:nvSpPr>
          <p:cNvPr id="114" name="Content Placeholder 2">
            <a:extLst>
              <a:ext uri="{FF2B5EF4-FFF2-40B4-BE49-F238E27FC236}">
                <a16:creationId xmlns:a16="http://schemas.microsoft.com/office/drawing/2014/main" id="{C6813E8D-114F-6128-D27B-F38532B4CE09}"/>
              </a:ext>
            </a:extLst>
          </p:cNvPr>
          <p:cNvSpPr txBox="1">
            <a:spLocks/>
          </p:cNvSpPr>
          <p:nvPr/>
        </p:nvSpPr>
        <p:spPr>
          <a:xfrm>
            <a:off x="1918456" y="2376290"/>
            <a:ext cx="6473189" cy="9399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0070C0"/>
                </a:solidFill>
                <a:latin typeface="Arial" panose="020B0604020202020204" pitchFamily="34" charset="0"/>
                <a:cs typeface="Arial" panose="020B0604020202020204" pitchFamily="34" charset="0"/>
              </a:rPr>
              <a:t>Water: </a:t>
            </a:r>
            <a:r>
              <a:rPr lang="en-US" sz="2400" dirty="0">
                <a:solidFill>
                  <a:schemeClr val="tx2"/>
                </a:solidFill>
                <a:latin typeface="Arial" panose="020B0604020202020204" pitchFamily="34" charset="0"/>
                <a:cs typeface="Arial" panose="020B0604020202020204" pitchFamily="34" charset="0"/>
              </a:rPr>
              <a:t>Hydration, growth, and life processes</a:t>
            </a:r>
            <a:endParaRPr lang="en-US" dirty="0">
              <a:solidFill>
                <a:schemeClr val="tx2"/>
              </a:solidFill>
              <a:latin typeface="Arial" panose="020B0604020202020204" pitchFamily="34" charset="0"/>
              <a:cs typeface="Arial" panose="020B0604020202020204" pitchFamily="34" charset="0"/>
            </a:endParaRPr>
          </a:p>
        </p:txBody>
      </p:sp>
      <p:pic>
        <p:nvPicPr>
          <p:cNvPr id="98" name="Graphic 97" descr="Fruit bowl ">
            <a:extLst>
              <a:ext uri="{FF2B5EF4-FFF2-40B4-BE49-F238E27FC236}">
                <a16:creationId xmlns:a16="http://schemas.microsoft.com/office/drawing/2014/main" id="{F0DEE26D-F9AA-DB2B-8262-56AD996DA86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8675" y="3304508"/>
            <a:ext cx="783021" cy="874986"/>
          </a:xfrm>
          <a:prstGeom prst="rect">
            <a:avLst/>
          </a:prstGeom>
        </p:spPr>
      </p:pic>
      <p:sp>
        <p:nvSpPr>
          <p:cNvPr id="56" name="Content Placeholder 2">
            <a:extLst>
              <a:ext uri="{FF2B5EF4-FFF2-40B4-BE49-F238E27FC236}">
                <a16:creationId xmlns:a16="http://schemas.microsoft.com/office/drawing/2014/main" id="{7E924B4B-EFF1-0576-09B7-39E1A5E48444}"/>
              </a:ext>
            </a:extLst>
          </p:cNvPr>
          <p:cNvSpPr>
            <a:spLocks noGrp="1"/>
          </p:cNvSpPr>
          <p:nvPr>
            <p:ph idx="1"/>
          </p:nvPr>
        </p:nvSpPr>
        <p:spPr>
          <a:xfrm>
            <a:off x="1923925" y="3424981"/>
            <a:ext cx="9432571" cy="692827"/>
          </a:xfrm>
        </p:spPr>
        <p:txBody>
          <a:bodyPr vert="horz" lIns="91440" tIns="45720" rIns="91440" bIns="45720" rtlCol="0" anchor="ctr">
            <a:normAutofit/>
          </a:bodyPr>
          <a:lstStyle/>
          <a:p>
            <a:pPr marL="0" indent="0">
              <a:buNone/>
            </a:pPr>
            <a:r>
              <a:rPr lang="en-US" sz="2400" b="1" dirty="0">
                <a:solidFill>
                  <a:srgbClr val="3B7D23"/>
                </a:solidFill>
                <a:latin typeface="Arial" panose="020B0604020202020204" pitchFamily="34" charset="0"/>
                <a:cs typeface="Arial" panose="020B0604020202020204" pitchFamily="34" charset="0"/>
              </a:rPr>
              <a:t>Food: </a:t>
            </a:r>
            <a:r>
              <a:rPr lang="en-US" sz="2400" dirty="0">
                <a:solidFill>
                  <a:schemeClr val="tx2"/>
                </a:solidFill>
                <a:latin typeface="Arial" panose="020B0604020202020204" pitchFamily="34" charset="0"/>
                <a:cs typeface="Arial" panose="020B0604020202020204" pitchFamily="34" charset="0"/>
              </a:rPr>
              <a:t>Provides energy to grow, move and stay healthy</a:t>
            </a:r>
            <a:endParaRPr lang="en-US" dirty="0">
              <a:latin typeface="Arial" panose="020B0604020202020204" pitchFamily="34" charset="0"/>
              <a:cs typeface="Arial" panose="020B0604020202020204" pitchFamily="34" charset="0"/>
            </a:endParaRPr>
          </a:p>
        </p:txBody>
      </p:sp>
      <p:pic>
        <p:nvPicPr>
          <p:cNvPr id="94" name="Graphic 93" descr="House">
            <a:extLst>
              <a:ext uri="{FF2B5EF4-FFF2-40B4-BE49-F238E27FC236}">
                <a16:creationId xmlns:a16="http://schemas.microsoft.com/office/drawing/2014/main" id="{874F4859-6318-343F-1D18-38ADB28E56D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976" y="4417949"/>
            <a:ext cx="914400" cy="914400"/>
          </a:xfrm>
          <a:prstGeom prst="rect">
            <a:avLst/>
          </a:prstGeom>
        </p:spPr>
      </p:pic>
      <p:sp>
        <p:nvSpPr>
          <p:cNvPr id="106" name="Content Placeholder 2">
            <a:extLst>
              <a:ext uri="{FF2B5EF4-FFF2-40B4-BE49-F238E27FC236}">
                <a16:creationId xmlns:a16="http://schemas.microsoft.com/office/drawing/2014/main" id="{7F51E846-8F1D-B5E2-D7CD-D56C8798A6E3}"/>
              </a:ext>
            </a:extLst>
          </p:cNvPr>
          <p:cNvSpPr txBox="1">
            <a:spLocks/>
          </p:cNvSpPr>
          <p:nvPr/>
        </p:nvSpPr>
        <p:spPr>
          <a:xfrm>
            <a:off x="1921866" y="4545327"/>
            <a:ext cx="6940624" cy="8884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tx2"/>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400" b="1" dirty="0">
                <a:solidFill>
                  <a:srgbClr val="80350E"/>
                </a:solidFill>
                <a:latin typeface="Arial" panose="020B0604020202020204" pitchFamily="34" charset="0"/>
                <a:cs typeface="Arial" panose="020B0604020202020204" pitchFamily="34" charset="0"/>
              </a:rPr>
              <a:t>Shelter: </a:t>
            </a:r>
            <a:r>
              <a:rPr lang="en-US" sz="2400" dirty="0">
                <a:solidFill>
                  <a:schemeClr val="tx2"/>
                </a:solidFill>
                <a:latin typeface="Arial" panose="020B0604020202020204" pitchFamily="34" charset="0"/>
                <a:cs typeface="Arial" panose="020B0604020202020204" pitchFamily="34" charset="0"/>
              </a:rPr>
              <a:t>Protection from weather and predators</a:t>
            </a:r>
          </a:p>
          <a:p>
            <a:pPr marL="0" indent="0">
              <a:buFont typeface="Arial" panose="020B0604020202020204" pitchFamily="34" charset="0"/>
              <a:buNone/>
            </a:pPr>
            <a:endParaRPr lang="en-US" sz="2400" dirty="0">
              <a:solidFill>
                <a:schemeClr val="tx2"/>
              </a:solidFill>
              <a:latin typeface="Arial" panose="020B0604020202020204" pitchFamily="34" charset="0"/>
              <a:cs typeface="Arial" panose="020B0604020202020204" pitchFamily="34" charset="0"/>
            </a:endParaRPr>
          </a:p>
        </p:txBody>
      </p:sp>
      <p:pic>
        <p:nvPicPr>
          <p:cNvPr id="95" name="Graphic 94" descr="Sunlight">
            <a:extLst>
              <a:ext uri="{FF2B5EF4-FFF2-40B4-BE49-F238E27FC236}">
                <a16:creationId xmlns:a16="http://schemas.microsoft.com/office/drawing/2014/main" id="{906A236E-24CE-7B19-AF7B-7A306F75C35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1195" y="5703824"/>
            <a:ext cx="914400" cy="914400"/>
          </a:xfrm>
          <a:prstGeom prst="rect">
            <a:avLst/>
          </a:prstGeom>
        </p:spPr>
      </p:pic>
      <p:sp>
        <p:nvSpPr>
          <p:cNvPr id="110" name="Content Placeholder 2">
            <a:extLst>
              <a:ext uri="{FF2B5EF4-FFF2-40B4-BE49-F238E27FC236}">
                <a16:creationId xmlns:a16="http://schemas.microsoft.com/office/drawing/2014/main" id="{97B27C39-F854-11AA-B2A4-1F2DA23D87BF}"/>
              </a:ext>
            </a:extLst>
          </p:cNvPr>
          <p:cNvSpPr txBox="1">
            <a:spLocks/>
          </p:cNvSpPr>
          <p:nvPr/>
        </p:nvSpPr>
        <p:spPr>
          <a:xfrm>
            <a:off x="1919805" y="5696564"/>
            <a:ext cx="9442868" cy="1166504"/>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tx2"/>
              </a:solidFill>
              <a:latin typeface="Arial" panose="020B0604020202020204" pitchFamily="34" charset="0"/>
              <a:cs typeface="Arial" panose="020B0604020202020204" pitchFamily="34" charset="0"/>
            </a:endParaRPr>
          </a:p>
          <a:p>
            <a:pPr marL="0" indent="0">
              <a:buNone/>
            </a:pPr>
            <a:r>
              <a:rPr lang="en-US" sz="2400" b="1" dirty="0">
                <a:solidFill>
                  <a:srgbClr val="FF0000"/>
                </a:solidFill>
                <a:latin typeface="Arial"/>
                <a:cs typeface="Arial"/>
              </a:rPr>
              <a:t>Sunlight:</a:t>
            </a:r>
            <a:r>
              <a:rPr lang="en-US" sz="2400" dirty="0">
                <a:solidFill>
                  <a:srgbClr val="FF0000"/>
                </a:solidFill>
                <a:latin typeface="Arial"/>
                <a:cs typeface="Arial"/>
              </a:rPr>
              <a:t> </a:t>
            </a:r>
            <a:r>
              <a:rPr lang="en-US" sz="2400" dirty="0">
                <a:solidFill>
                  <a:schemeClr val="tx2"/>
                </a:solidFill>
                <a:latin typeface="Arial"/>
                <a:cs typeface="Arial"/>
              </a:rPr>
              <a:t>For plants to make their own food – photosynthesis. For animals to regulate temperature, behavior, and produce Vitamin D.</a:t>
            </a:r>
          </a:p>
          <a:p>
            <a:endParaRPr lang="en-US" sz="2400" dirty="0">
              <a:solidFill>
                <a:schemeClr val="tx2"/>
              </a:solidFill>
              <a:latin typeface="Arial" panose="020B0604020202020204" pitchFamily="34" charset="0"/>
              <a:cs typeface="Arial" panose="020B0604020202020204" pitchFamily="34" charset="0"/>
            </a:endParaRPr>
          </a:p>
        </p:txBody>
      </p:sp>
      <p:pic>
        <p:nvPicPr>
          <p:cNvPr id="120" name="Graphic 119" descr="Thumbs up sign outline">
            <a:extLst>
              <a:ext uri="{FF2B5EF4-FFF2-40B4-BE49-F238E27FC236}">
                <a16:creationId xmlns:a16="http://schemas.microsoft.com/office/drawing/2014/main" id="{A4249B75-3D92-C1AB-5D9A-BFF12994619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380000">
            <a:off x="9015248" y="1828800"/>
            <a:ext cx="914400" cy="914400"/>
          </a:xfrm>
          <a:prstGeom prst="rect">
            <a:avLst/>
          </a:prstGeom>
        </p:spPr>
      </p:pic>
      <p:sp>
        <p:nvSpPr>
          <p:cNvPr id="122" name="TextBox 121">
            <a:extLst>
              <a:ext uri="{FF2B5EF4-FFF2-40B4-BE49-F238E27FC236}">
                <a16:creationId xmlns:a16="http://schemas.microsoft.com/office/drawing/2014/main" id="{7B4F75CA-7B47-B64B-7C44-0A56F9C79071}"/>
              </a:ext>
            </a:extLst>
          </p:cNvPr>
          <p:cNvSpPr txBox="1"/>
          <p:nvPr/>
        </p:nvSpPr>
        <p:spPr>
          <a:xfrm>
            <a:off x="9874804" y="1775338"/>
            <a:ext cx="205856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FFFFFF"/>
                </a:solidFill>
                <a:latin typeface="Arial" panose="020B0604020202020204" pitchFamily="34" charset="0"/>
                <a:cs typeface="Arial" panose="020B0604020202020204" pitchFamily="34" charset="0"/>
              </a:rPr>
              <a:t>Did you use one of these today?</a:t>
            </a:r>
          </a:p>
        </p:txBody>
      </p:sp>
    </p:spTree>
    <p:extLst>
      <p:ext uri="{BB962C8B-B14F-4D97-AF65-F5344CB8AC3E}">
        <p14:creationId xmlns:p14="http://schemas.microsoft.com/office/powerpoint/2010/main" val="30629989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4AFC5-5F0F-5973-4D05-76CA4073D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82F700-46A1-18BE-CB0C-09FBCB2B159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basin evolution3</a:t>
            </a:r>
            <a:endParaRPr lang="en-US"/>
          </a:p>
        </p:txBody>
      </p:sp>
      <p:pic>
        <p:nvPicPr>
          <p:cNvPr id="3" name="Picture 2" descr="Devonian trilobites swimming in Michigan's devonian basin, 380 million years ago">
            <a:extLst>
              <a:ext uri="{FF2B5EF4-FFF2-40B4-BE49-F238E27FC236}">
                <a16:creationId xmlns:a16="http://schemas.microsoft.com/office/drawing/2014/main" id="{B873954F-49B2-9407-8924-A2BD021087C0}"/>
              </a:ext>
            </a:extLst>
          </p:cNvPr>
          <p:cNvPicPr>
            <a:picLocks noChangeAspect="1"/>
          </p:cNvPicPr>
          <p:nvPr/>
        </p:nvPicPr>
        <p:blipFill>
          <a:blip r:embed="rId2"/>
          <a:stretch>
            <a:fillRect/>
          </a:stretch>
        </p:blipFill>
        <p:spPr>
          <a:xfrm>
            <a:off x="499281" y="104126"/>
            <a:ext cx="11193437" cy="6373114"/>
          </a:xfrm>
          <a:prstGeom prst="rect">
            <a:avLst/>
          </a:prstGeom>
        </p:spPr>
      </p:pic>
      <p:sp>
        <p:nvSpPr>
          <p:cNvPr id="6" name="TextBox 5">
            <a:extLst>
              <a:ext uri="{FF2B5EF4-FFF2-40B4-BE49-F238E27FC236}">
                <a16:creationId xmlns:a16="http://schemas.microsoft.com/office/drawing/2014/main" id="{03CC566D-7AF8-650D-2BDB-6A37E8919AB1}"/>
              </a:ext>
            </a:extLst>
          </p:cNvPr>
          <p:cNvSpPr txBox="1"/>
          <p:nvPr/>
        </p:nvSpPr>
        <p:spPr>
          <a:xfrm>
            <a:off x="6620719" y="6420255"/>
            <a:ext cx="5295921"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Image courtesy of Michigan Geological Survey (2024) — Michigan Geology | The Michigan Basin. </a:t>
            </a:r>
            <a:r>
              <a:rPr lang="en-US" sz="1200" u="sng">
                <a:solidFill>
                  <a:schemeClr val="accent4">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Watch on YouTube</a:t>
            </a:r>
            <a:r>
              <a:rPr lang="en-US" sz="1200" u="sng">
                <a:solidFill>
                  <a:schemeClr val="accent4">
                    <a:lumMod val="75000"/>
                  </a:schemeClr>
                </a:solidFill>
                <a:latin typeface="Arial" panose="020B0604020202020204" pitchFamily="34" charset="0"/>
                <a:cs typeface="Arial" panose="020B0604020202020204" pitchFamily="34" charset="0"/>
              </a:rPr>
              <a:t> (Video ID 3mQAUCTxL2s)</a:t>
            </a:r>
            <a:endParaRPr lang="en-US" sz="1200" i="1">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5359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032B3-9607-BFC9-18DD-1D0CA857ED8D}"/>
            </a:ext>
          </a:extLst>
        </p:cNvPr>
        <p:cNvGrpSpPr/>
        <p:nvPr/>
      </p:nvGrpSpPr>
      <p:grpSpPr>
        <a:xfrm>
          <a:off x="0" y="0"/>
          <a:ext cx="0" cy="0"/>
          <a:chOff x="0" y="0"/>
          <a:chExt cx="0" cy="0"/>
        </a:xfrm>
      </p:grpSpPr>
      <p:pic>
        <p:nvPicPr>
          <p:cNvPr id="3" name="Picture 2" descr="Simplified profile of Michigan basin, showing the different layers of rocks. Basically, most of the layers accumulated have an age between 300-400 million years ago, covered by glacial deposits (20.000-10.000 years)">
            <a:extLst>
              <a:ext uri="{FF2B5EF4-FFF2-40B4-BE49-F238E27FC236}">
                <a16:creationId xmlns:a16="http://schemas.microsoft.com/office/drawing/2014/main" id="{2B8B4B61-7705-0B79-E9B4-57F6CBF208BD}"/>
              </a:ext>
            </a:extLst>
          </p:cNvPr>
          <p:cNvPicPr>
            <a:picLocks noChangeAspect="1"/>
          </p:cNvPicPr>
          <p:nvPr/>
        </p:nvPicPr>
        <p:blipFill>
          <a:blip r:embed="rId3"/>
          <a:stretch>
            <a:fillRect/>
          </a:stretch>
        </p:blipFill>
        <p:spPr>
          <a:xfrm>
            <a:off x="508808" y="163466"/>
            <a:ext cx="11174384" cy="6392167"/>
          </a:xfrm>
          <a:prstGeom prst="rect">
            <a:avLst/>
          </a:prstGeom>
        </p:spPr>
      </p:pic>
      <p:sp>
        <p:nvSpPr>
          <p:cNvPr id="6" name="Arrow: Up-Down 5" descr="Interval that has paleozoic rocks">
            <a:extLst>
              <a:ext uri="{FF2B5EF4-FFF2-40B4-BE49-F238E27FC236}">
                <a16:creationId xmlns:a16="http://schemas.microsoft.com/office/drawing/2014/main" id="{777E6E13-4E55-EE40-2CF9-2EC7E73EB916}"/>
              </a:ext>
            </a:extLst>
          </p:cNvPr>
          <p:cNvSpPr/>
          <p:nvPr/>
        </p:nvSpPr>
        <p:spPr>
          <a:xfrm>
            <a:off x="6014977" y="3657598"/>
            <a:ext cx="721489" cy="1805651"/>
          </a:xfrm>
          <a:prstGeom prst="up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82BF0F-D311-F358-6D3B-3A5B20C796E2}"/>
              </a:ext>
            </a:extLst>
          </p:cNvPr>
          <p:cNvSpPr txBox="1"/>
          <p:nvPr/>
        </p:nvSpPr>
        <p:spPr>
          <a:xfrm>
            <a:off x="6736466" y="4433102"/>
            <a:ext cx="3206188" cy="369332"/>
          </a:xfrm>
          <a:prstGeom prst="rect">
            <a:avLst/>
          </a:prstGeom>
          <a:solidFill>
            <a:schemeClr val="bg1"/>
          </a:solidFill>
        </p:spPr>
        <p:txBody>
          <a:bodyPr wrap="square" lIns="91440" tIns="45720" rIns="91440" bIns="45720" rtlCol="0" anchor="t">
            <a:spAutoFit/>
          </a:bodyPr>
          <a:lstStyle/>
          <a:p>
            <a:r>
              <a:rPr lang="en-US" dirty="0">
                <a:latin typeface="Arial" panose="020B0604020202020204" pitchFamily="34" charset="0"/>
                <a:cs typeface="Arial" panose="020B0604020202020204" pitchFamily="34" charset="0"/>
              </a:rPr>
              <a:t>300-400 Millions of years</a:t>
            </a:r>
          </a:p>
        </p:txBody>
      </p:sp>
      <p:cxnSp>
        <p:nvCxnSpPr>
          <p:cNvPr id="9" name="Straight Arrow Connector 8" descr="Arrow showing the thin interval of glacial sediments covering paleozoic rocks">
            <a:extLst>
              <a:ext uri="{FF2B5EF4-FFF2-40B4-BE49-F238E27FC236}">
                <a16:creationId xmlns:a16="http://schemas.microsoft.com/office/drawing/2014/main" id="{D8CB9751-DDCF-0EEA-09AE-57B115471A13}"/>
              </a:ext>
            </a:extLst>
          </p:cNvPr>
          <p:cNvCxnSpPr/>
          <p:nvPr/>
        </p:nvCxnSpPr>
        <p:spPr>
          <a:xfrm flipH="1">
            <a:off x="7766613" y="2476980"/>
            <a:ext cx="810228" cy="1041722"/>
          </a:xfrm>
          <a:prstGeom prst="straightConnector1">
            <a:avLst/>
          </a:prstGeom>
          <a:ln w="762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D108D9DE-4335-0B76-4217-6B258B72D3C0}"/>
              </a:ext>
            </a:extLst>
          </p:cNvPr>
          <p:cNvSpPr txBox="1"/>
          <p:nvPr/>
        </p:nvSpPr>
        <p:spPr>
          <a:xfrm>
            <a:off x="8071916" y="1803158"/>
            <a:ext cx="3206188" cy="646331"/>
          </a:xfrm>
          <a:prstGeom prst="rect">
            <a:avLst/>
          </a:prstGeom>
          <a:solidFill>
            <a:schemeClr val="bg1"/>
          </a:solidFill>
        </p:spPr>
        <p:txBody>
          <a:bodyPr wrap="square" rtlCol="0">
            <a:spAutoFit/>
          </a:bodyPr>
          <a:lstStyle/>
          <a:p>
            <a:r>
              <a:rPr lang="en-US">
                <a:latin typeface="Arial" panose="020B0604020202020204" pitchFamily="34" charset="0"/>
                <a:cs typeface="Arial" panose="020B0604020202020204" pitchFamily="34" charset="0"/>
              </a:rPr>
              <a:t>Covered by glacial deposits  (20.000-10.000 years) </a:t>
            </a:r>
          </a:p>
        </p:txBody>
      </p:sp>
      <p:sp>
        <p:nvSpPr>
          <p:cNvPr id="5" name="TextBox 5">
            <a:extLst>
              <a:ext uri="{FF2B5EF4-FFF2-40B4-BE49-F238E27FC236}">
                <a16:creationId xmlns:a16="http://schemas.microsoft.com/office/drawing/2014/main" id="{5B307253-4197-678E-0D24-3E4104BCEF6A}"/>
              </a:ext>
            </a:extLst>
          </p:cNvPr>
          <p:cNvSpPr txBox="1"/>
          <p:nvPr/>
        </p:nvSpPr>
        <p:spPr>
          <a:xfrm>
            <a:off x="6620719" y="6420255"/>
            <a:ext cx="5295921" cy="461665"/>
          </a:xfrm>
          <a:prstGeom prst="rect">
            <a:avLst/>
          </a:prstGeom>
          <a:solidFill>
            <a:srgbClr val="FFFFFF">
              <a:alpha val="65000"/>
            </a:srgbClr>
          </a:solidFill>
          <a:ln>
            <a:solidFill>
              <a:srgbClr val="FFFFFF">
                <a:alpha val="0"/>
              </a:srgb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Image courtesy of Michigan Geological Survey (2024) — Michigan Geology | The Michigan Basin. </a:t>
            </a:r>
            <a:r>
              <a:rPr lang="en-US" sz="1200" u="sng">
                <a:solidFill>
                  <a:schemeClr val="accent4">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Watch on YouTube</a:t>
            </a:r>
            <a:r>
              <a:rPr lang="en-US" sz="1200" u="sng">
                <a:solidFill>
                  <a:schemeClr val="accent4">
                    <a:lumMod val="75000"/>
                  </a:schemeClr>
                </a:solidFill>
                <a:latin typeface="Arial" panose="020B0604020202020204" pitchFamily="34" charset="0"/>
                <a:cs typeface="Arial" panose="020B0604020202020204" pitchFamily="34" charset="0"/>
              </a:rPr>
              <a:t> (Video ID 3mQAUCTxL2s)</a:t>
            </a:r>
            <a:endParaRPr lang="en-US" sz="1200" i="1">
              <a:solidFill>
                <a:schemeClr val="accent4">
                  <a:lumMod val="75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4EB0911-A0AD-F16C-1B31-78DBB787873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solidFill>
                  <a:schemeClr val="bg1"/>
                </a:solidFill>
              </a:rPr>
              <a:t>Michigan basin evolution4</a:t>
            </a:r>
            <a:endParaRPr lang="en-US"/>
          </a:p>
        </p:txBody>
      </p:sp>
    </p:spTree>
    <p:extLst>
      <p:ext uri="{BB962C8B-B14F-4D97-AF65-F5344CB8AC3E}">
        <p14:creationId xmlns:p14="http://schemas.microsoft.com/office/powerpoint/2010/main" val="195120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66F6A-3E55-14F3-87C4-B3AB2F33458F}"/>
            </a:ext>
          </a:extLst>
        </p:cNvPr>
        <p:cNvGrpSpPr/>
        <p:nvPr/>
      </p:nvGrpSpPr>
      <p:grpSpPr>
        <a:xfrm>
          <a:off x="0" y="0"/>
          <a:ext cx="0" cy="0"/>
          <a:chOff x="0" y="0"/>
          <a:chExt cx="0" cy="0"/>
        </a:xfrm>
      </p:grpSpPr>
      <p:sp>
        <p:nvSpPr>
          <p:cNvPr id="4" name="Google Shape;3000;p54">
            <a:extLst>
              <a:ext uri="{FF2B5EF4-FFF2-40B4-BE49-F238E27FC236}">
                <a16:creationId xmlns:a16="http://schemas.microsoft.com/office/drawing/2014/main" id="{07AD2D56-13F9-7179-5552-7BD184BAAD73}"/>
              </a:ext>
            </a:extLst>
          </p:cNvPr>
          <p:cNvSpPr txBox="1">
            <a:spLocks noGrp="1"/>
          </p:cNvSpPr>
          <p:nvPr>
            <p:ph type="title"/>
          </p:nvPr>
        </p:nvSpPr>
        <p:spPr>
          <a:xfrm>
            <a:off x="208344" y="231790"/>
            <a:ext cx="11655707" cy="1004566"/>
          </a:xfrm>
          <a:prstGeom prst="rect">
            <a:avLst/>
          </a:prstGeom>
        </p:spPr>
        <p:txBody>
          <a:bodyPr spcFirstLastPara="1" vert="horz" wrap="square" lIns="121900" tIns="121900" rIns="121900" bIns="121900" rtlCol="0" anchor="t" anchorCtr="0">
            <a:noAutofit/>
          </a:bodyPr>
          <a:lstStyle/>
          <a:p>
            <a:r>
              <a:rPr lang="en" sz="4000">
                <a:latin typeface="Arial" panose="020B0604020202020204" pitchFamily="34" charset="0"/>
                <a:cs typeface="Arial" panose="020B0604020202020204" pitchFamily="34" charset="0"/>
              </a:rPr>
              <a:t>WHAT FOSSILS CAN BE FOUND </a:t>
            </a:r>
            <a:r>
              <a:rPr lang="en" sz="4000">
                <a:solidFill>
                  <a:schemeClr val="accent1"/>
                </a:solidFill>
                <a:latin typeface="Arial" panose="020B0604020202020204" pitchFamily="34" charset="0"/>
                <a:cs typeface="Arial" panose="020B0604020202020204" pitchFamily="34" charset="0"/>
              </a:rPr>
              <a:t>IN MICHIGAN?</a:t>
            </a:r>
            <a:endParaRPr sz="4000">
              <a:solidFill>
                <a:schemeClr val="accent1"/>
              </a:solidFill>
              <a:latin typeface="Arial" panose="020B0604020202020204" pitchFamily="34" charset="0"/>
              <a:cs typeface="Arial" panose="020B0604020202020204" pitchFamily="34" charset="0"/>
            </a:endParaRPr>
          </a:p>
        </p:txBody>
      </p:sp>
      <p:sp>
        <p:nvSpPr>
          <p:cNvPr id="11" name="Google Shape;2221;p45">
            <a:extLst>
              <a:ext uri="{FF2B5EF4-FFF2-40B4-BE49-F238E27FC236}">
                <a16:creationId xmlns:a16="http://schemas.microsoft.com/office/drawing/2014/main" id="{7C8C7E8F-F4C7-6CE8-D037-40E331E323AD}"/>
              </a:ext>
            </a:extLst>
          </p:cNvPr>
          <p:cNvSpPr txBox="1">
            <a:spLocks/>
          </p:cNvSpPr>
          <p:nvPr/>
        </p:nvSpPr>
        <p:spPr>
          <a:xfrm>
            <a:off x="850815" y="1323067"/>
            <a:ext cx="4492983" cy="22480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1pPr>
            <a:lvl2pPr marL="914400" marR="0" lvl="1"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2pPr>
            <a:lvl3pPr marL="1371600" marR="0" lvl="2"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3pPr>
            <a:lvl4pPr marL="1828800" marR="0" lvl="3"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4pPr>
            <a:lvl5pPr marL="2286000" marR="0" lvl="4"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5pPr>
            <a:lvl6pPr marL="2743200" marR="0" lvl="5"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6pPr>
            <a:lvl7pPr marL="3200400" marR="0" lvl="6"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7pPr>
            <a:lvl8pPr marL="3657600" marR="0" lvl="7"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8pPr>
            <a:lvl9pPr marL="4114800" marR="0" lvl="8"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9pPr>
          </a:lstStyle>
          <a:p>
            <a:pPr marL="0" indent="0" algn="l" fontAlgn="base">
              <a:lnSpc>
                <a:spcPts val="3400"/>
              </a:lnSpc>
            </a:pPr>
            <a:r>
              <a:rPr lang="en-US" sz="2100" dirty="0">
                <a:solidFill>
                  <a:srgbClr val="000000"/>
                </a:solidFill>
                <a:latin typeface="Arial" panose="020B0604020202020204" pitchFamily="34" charset="0"/>
                <a:ea typeface="Tahoma"/>
                <a:cs typeface="Arial" panose="020B0604020202020204" pitchFamily="34" charset="0"/>
              </a:rPr>
              <a:t>Michigan was underwater for a long time, so many of the fossils we find are plants and animals that lived in the sea hundreds of millions years ago. ​</a:t>
            </a:r>
          </a:p>
          <a:p>
            <a:pPr fontAlgn="base">
              <a:lnSpc>
                <a:spcPts val="3400"/>
              </a:lnSpc>
            </a:pPr>
            <a:r>
              <a:rPr lang="en-US" sz="2100" dirty="0">
                <a:solidFill>
                  <a:srgbClr val="000000"/>
                </a:solidFill>
                <a:latin typeface="Arial" panose="020B0604020202020204" pitchFamily="34" charset="0"/>
                <a:ea typeface="Tahoma"/>
                <a:cs typeface="Arial" panose="020B0604020202020204" pitchFamily="34" charset="0"/>
              </a:rPr>
              <a:t>​</a:t>
            </a:r>
          </a:p>
        </p:txBody>
      </p:sp>
      <p:sp>
        <p:nvSpPr>
          <p:cNvPr id="6" name="Subtitle 4">
            <a:extLst>
              <a:ext uri="{FF2B5EF4-FFF2-40B4-BE49-F238E27FC236}">
                <a16:creationId xmlns:a16="http://schemas.microsoft.com/office/drawing/2014/main" id="{FD98D3EA-006A-6042-DFB3-FE5436EA6C67}"/>
              </a:ext>
            </a:extLst>
          </p:cNvPr>
          <p:cNvSpPr txBox="1">
            <a:spLocks/>
          </p:cNvSpPr>
          <p:nvPr/>
        </p:nvSpPr>
        <p:spPr>
          <a:xfrm>
            <a:off x="4999276" y="2995317"/>
            <a:ext cx="3062000" cy="543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RPr lang="en-US"/>
            </a:defPPr>
            <a:lvl1pPr marL="457200" marR="0" lvl="0" indent="-317500" algn="ctr">
              <a:lnSpc>
                <a:spcPct val="100000"/>
              </a:lnSpc>
              <a:spcBef>
                <a:spcPts val="0"/>
              </a:spcBef>
              <a:spcAft>
                <a:spcPts val="0"/>
              </a:spcAft>
              <a:buClr>
                <a:schemeClr val="dk2"/>
              </a:buClr>
              <a:buSzPts val="2200"/>
              <a:buFont typeface="Titan One"/>
              <a:buNone/>
              <a:defRPr sz="2933" b="0" i="0" u="none" strike="noStrike" cap="none">
                <a:solidFill>
                  <a:schemeClr val="accent1"/>
                </a:solidFill>
                <a:latin typeface="Titan One"/>
                <a:ea typeface="Titan One"/>
                <a:cs typeface="Titan One"/>
              </a:defRPr>
            </a:lvl1pPr>
            <a:lvl2pPr marL="914400" marR="0" lvl="1"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2pPr>
            <a:lvl3pPr marL="1371600" marR="0" lvl="2"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3pPr>
            <a:lvl4pPr marL="1828800" marR="0" lvl="3"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4pPr>
            <a:lvl5pPr marL="2286000" marR="0" lvl="4"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5pPr>
            <a:lvl6pPr marL="2743200" marR="0" lvl="5"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6pPr>
            <a:lvl7pPr marL="3200400" marR="0" lvl="6"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7pPr>
            <a:lvl8pPr marL="3657600" marR="0" lvl="7"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8pPr>
            <a:lvl9pPr marL="4114800" marR="0" lvl="8" indent="-317500" algn="ctr">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defRPr>
            </a:lvl9pPr>
          </a:lstStyle>
          <a:p>
            <a:r>
              <a:rPr lang="en-US" sz="2600">
                <a:latin typeface="Arial" panose="020B0604020202020204" pitchFamily="34" charset="0"/>
                <a:cs typeface="Arial" panose="020B0604020202020204" pitchFamily="34" charset="0"/>
              </a:rPr>
              <a:t>Trilobites</a:t>
            </a:r>
          </a:p>
        </p:txBody>
      </p:sp>
      <p:pic>
        <p:nvPicPr>
          <p:cNvPr id="8" name="Picture 2" descr="A trilobite fossil">
            <a:extLst>
              <a:ext uri="{FF2B5EF4-FFF2-40B4-BE49-F238E27FC236}">
                <a16:creationId xmlns:a16="http://schemas.microsoft.com/office/drawing/2014/main" id="{276BD555-F8EF-EF65-A512-141C2CA1A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469" y="945701"/>
            <a:ext cx="2049617" cy="2049617"/>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2">
            <a:extLst>
              <a:ext uri="{FF2B5EF4-FFF2-40B4-BE49-F238E27FC236}">
                <a16:creationId xmlns:a16="http://schemas.microsoft.com/office/drawing/2014/main" id="{948E5653-3E85-DAA5-A06B-BC03F60488AB}"/>
              </a:ext>
            </a:extLst>
          </p:cNvPr>
          <p:cNvSpPr txBox="1">
            <a:spLocks/>
          </p:cNvSpPr>
          <p:nvPr/>
        </p:nvSpPr>
        <p:spPr>
          <a:xfrm>
            <a:off x="8222947" y="3073455"/>
            <a:ext cx="3062000" cy="543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200"/>
              <a:buFont typeface="Titan One"/>
              <a:buNone/>
              <a:defRPr sz="2200" b="0" i="0" u="none" strike="noStrike" cap="none">
                <a:solidFill>
                  <a:schemeClr val="accent1"/>
                </a:solidFill>
                <a:latin typeface="Titan One"/>
                <a:ea typeface="Titan One"/>
                <a:cs typeface="Titan One"/>
                <a:sym typeface="Titan One"/>
              </a:defRPr>
            </a:lvl1pPr>
            <a:lvl2pPr marL="914400" marR="0" lvl="1"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2pPr>
            <a:lvl3pPr marL="1371600" marR="0" lvl="2"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3pPr>
            <a:lvl4pPr marL="1828800" marR="0" lvl="3"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4pPr>
            <a:lvl5pPr marL="2286000" marR="0" lvl="4"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5pPr>
            <a:lvl6pPr marL="2743200" marR="0" lvl="5"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6pPr>
            <a:lvl7pPr marL="3200400" marR="0" lvl="6"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7pPr>
            <a:lvl8pPr marL="3657600" marR="0" lvl="7"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8pPr>
            <a:lvl9pPr marL="4114800" marR="0" lvl="8"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9pPr>
          </a:lstStyle>
          <a:p>
            <a:r>
              <a:rPr lang="en-US" sz="2600">
                <a:latin typeface="Arial" panose="020B0604020202020204" pitchFamily="34" charset="0"/>
                <a:cs typeface="Arial" panose="020B0604020202020204" pitchFamily="34" charset="0"/>
              </a:rPr>
              <a:t>Bryozoans</a:t>
            </a:r>
            <a:endParaRPr lang="en-US" sz="2600" dirty="0">
              <a:latin typeface="Arial" panose="020B0604020202020204" pitchFamily="34" charset="0"/>
              <a:cs typeface="Arial" panose="020B0604020202020204" pitchFamily="34" charset="0"/>
            </a:endParaRPr>
          </a:p>
        </p:txBody>
      </p:sp>
      <p:pic>
        <p:nvPicPr>
          <p:cNvPr id="13" name="Picture 7" descr="bryozoan fossils">
            <a:extLst>
              <a:ext uri="{FF2B5EF4-FFF2-40B4-BE49-F238E27FC236}">
                <a16:creationId xmlns:a16="http://schemas.microsoft.com/office/drawing/2014/main" id="{4BA86030-A483-E5C3-C2C3-7B99E0F46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469" y="1054159"/>
            <a:ext cx="2649465" cy="1975559"/>
          </a:xfrm>
          <a:prstGeom prst="rect">
            <a:avLst/>
          </a:prstGeom>
          <a:noFill/>
          <a:extLst>
            <a:ext uri="{909E8E84-426E-40DD-AFC4-6F175D3DCCD1}">
              <a14:hiddenFill xmlns:a14="http://schemas.microsoft.com/office/drawing/2010/main">
                <a:solidFill>
                  <a:srgbClr val="FFFFFF"/>
                </a:solidFill>
              </a14:hiddenFill>
            </a:ext>
          </a:extLst>
        </p:spPr>
      </p:pic>
      <p:sp>
        <p:nvSpPr>
          <p:cNvPr id="15" name="Subtitle 2">
            <a:extLst>
              <a:ext uri="{FF2B5EF4-FFF2-40B4-BE49-F238E27FC236}">
                <a16:creationId xmlns:a16="http://schemas.microsoft.com/office/drawing/2014/main" id="{1670959F-8146-9FFF-43C5-603E7B17C2A5}"/>
              </a:ext>
            </a:extLst>
          </p:cNvPr>
          <p:cNvSpPr txBox="1">
            <a:spLocks/>
          </p:cNvSpPr>
          <p:nvPr/>
        </p:nvSpPr>
        <p:spPr>
          <a:xfrm>
            <a:off x="1121277" y="5961584"/>
            <a:ext cx="3062000" cy="543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200"/>
              <a:buFont typeface="Titan One"/>
              <a:buNone/>
              <a:defRPr sz="2200" b="0" i="0" u="none" strike="noStrike" cap="none">
                <a:solidFill>
                  <a:schemeClr val="accent1"/>
                </a:solidFill>
                <a:latin typeface="Titan One"/>
                <a:ea typeface="Titan One"/>
                <a:cs typeface="Titan One"/>
                <a:sym typeface="Titan One"/>
              </a:defRPr>
            </a:lvl1pPr>
            <a:lvl2pPr marL="914400" marR="0" lvl="1"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2pPr>
            <a:lvl3pPr marL="1371600" marR="0" lvl="2"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3pPr>
            <a:lvl4pPr marL="1828800" marR="0" lvl="3"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4pPr>
            <a:lvl5pPr marL="2286000" marR="0" lvl="4"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5pPr>
            <a:lvl6pPr marL="2743200" marR="0" lvl="5"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6pPr>
            <a:lvl7pPr marL="3200400" marR="0" lvl="6"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7pPr>
            <a:lvl8pPr marL="3657600" marR="0" lvl="7"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8pPr>
            <a:lvl9pPr marL="4114800" marR="0" lvl="8" indent="-317500" algn="ctr" rtl="0">
              <a:lnSpc>
                <a:spcPct val="100000"/>
              </a:lnSpc>
              <a:spcBef>
                <a:spcPts val="0"/>
              </a:spcBef>
              <a:spcAft>
                <a:spcPts val="0"/>
              </a:spcAft>
              <a:buClr>
                <a:schemeClr val="dk2"/>
              </a:buClr>
              <a:buSzPts val="2200"/>
              <a:buFont typeface="Titan One"/>
              <a:buNone/>
              <a:defRPr sz="2200" b="0" i="0" u="none" strike="noStrike" cap="none">
                <a:solidFill>
                  <a:schemeClr val="dk2"/>
                </a:solidFill>
                <a:latin typeface="Titan One"/>
                <a:ea typeface="Titan One"/>
                <a:cs typeface="Titan One"/>
                <a:sym typeface="Titan One"/>
              </a:defRPr>
            </a:lvl9pPr>
          </a:lstStyle>
          <a:p>
            <a:r>
              <a:rPr lang="en-US" sz="2600">
                <a:latin typeface="Arial" panose="020B0604020202020204" pitchFamily="34" charset="0"/>
                <a:cs typeface="Arial" panose="020B0604020202020204" pitchFamily="34" charset="0"/>
              </a:rPr>
              <a:t>Crinoids </a:t>
            </a:r>
          </a:p>
        </p:txBody>
      </p:sp>
      <p:pic>
        <p:nvPicPr>
          <p:cNvPr id="12" name="Picture 6" descr="Crinoid stems">
            <a:extLst>
              <a:ext uri="{FF2B5EF4-FFF2-40B4-BE49-F238E27FC236}">
                <a16:creationId xmlns:a16="http://schemas.microsoft.com/office/drawing/2014/main" id="{C97E020E-6DC2-123D-0340-833B7ED66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525" y="3919272"/>
            <a:ext cx="2695659" cy="2011833"/>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4DAB8299-BE48-7A57-7D26-05812B0FDA9B}"/>
              </a:ext>
            </a:extLst>
          </p:cNvPr>
          <p:cNvSpPr txBox="1">
            <a:spLocks/>
          </p:cNvSpPr>
          <p:nvPr/>
        </p:nvSpPr>
        <p:spPr>
          <a:xfrm>
            <a:off x="4864373" y="5851664"/>
            <a:ext cx="3062000" cy="543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chemeClr val="accent1"/>
                </a:solidFill>
                <a:latin typeface="Arial" panose="020B0604020202020204" pitchFamily="34" charset="0"/>
                <a:cs typeface="Arial" panose="020B0604020202020204" pitchFamily="34" charset="0"/>
              </a:rPr>
              <a:t>Brachiopods</a:t>
            </a:r>
          </a:p>
        </p:txBody>
      </p:sp>
      <p:pic>
        <p:nvPicPr>
          <p:cNvPr id="9" name="Picture 3" descr="Brachiopod fossils">
            <a:extLst>
              <a:ext uri="{FF2B5EF4-FFF2-40B4-BE49-F238E27FC236}">
                <a16:creationId xmlns:a16="http://schemas.microsoft.com/office/drawing/2014/main" id="{02B1F4D4-9223-6725-1C83-F7B0873CF6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817" y="3919271"/>
            <a:ext cx="2513116" cy="182324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10">
            <a:extLst>
              <a:ext uri="{FF2B5EF4-FFF2-40B4-BE49-F238E27FC236}">
                <a16:creationId xmlns:a16="http://schemas.microsoft.com/office/drawing/2014/main" id="{2079B903-6E02-FF55-6759-D2A41A0E580C}"/>
              </a:ext>
            </a:extLst>
          </p:cNvPr>
          <p:cNvSpPr txBox="1">
            <a:spLocks/>
          </p:cNvSpPr>
          <p:nvPr/>
        </p:nvSpPr>
        <p:spPr>
          <a:xfrm>
            <a:off x="8333028" y="5695260"/>
            <a:ext cx="3062000" cy="543200"/>
          </a:xfrm>
          <a:prstGeom prst="rect">
            <a:avLst/>
          </a:prstGeom>
        </p:spPr>
        <p:txBody>
          <a:bodyPr/>
          <a:lstStyle>
            <a:defPPr>
              <a:defRPr lang="en-US"/>
            </a:defPPr>
            <a:lvl1pPr indent="0">
              <a:lnSpc>
                <a:spcPct val="90000"/>
              </a:lnSpc>
              <a:spcBef>
                <a:spcPts val="1000"/>
              </a:spcBef>
              <a:buFont typeface="Arial" panose="020B0604020202020204" pitchFamily="34" charset="0"/>
              <a:buNone/>
              <a:defRPr sz="2933">
                <a:solidFill>
                  <a:schemeClr val="accent1"/>
                </a:solidFill>
                <a:latin typeface="Titan One"/>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2600">
                <a:latin typeface="Arial" panose="020B0604020202020204" pitchFamily="34" charset="0"/>
                <a:cs typeface="Arial" panose="020B0604020202020204" pitchFamily="34" charset="0"/>
              </a:rPr>
              <a:t>Corals</a:t>
            </a:r>
          </a:p>
        </p:txBody>
      </p:sp>
      <p:pic>
        <p:nvPicPr>
          <p:cNvPr id="10" name="Picture 4" descr="Petoskey stones">
            <a:extLst>
              <a:ext uri="{FF2B5EF4-FFF2-40B4-BE49-F238E27FC236}">
                <a16:creationId xmlns:a16="http://schemas.microsoft.com/office/drawing/2014/main" id="{5ACCA4EA-1AA5-A5B0-3437-85AB013F52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070" y="3828283"/>
            <a:ext cx="3185548" cy="182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5069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89CDF-B92C-CF24-98BC-CAEEFD7AF3F1}"/>
            </a:ext>
          </a:extLst>
        </p:cNvPr>
        <p:cNvGrpSpPr/>
        <p:nvPr/>
      </p:nvGrpSpPr>
      <p:grpSpPr>
        <a:xfrm>
          <a:off x="0" y="0"/>
          <a:ext cx="0" cy="0"/>
          <a:chOff x="0" y="0"/>
          <a:chExt cx="0" cy="0"/>
        </a:xfrm>
      </p:grpSpPr>
      <p:sp>
        <p:nvSpPr>
          <p:cNvPr id="4" name="Google Shape;3000;p54">
            <a:extLst>
              <a:ext uri="{FF2B5EF4-FFF2-40B4-BE49-F238E27FC236}">
                <a16:creationId xmlns:a16="http://schemas.microsoft.com/office/drawing/2014/main" id="{39192369-CC98-0CC7-6F1D-5EDEA12A8557}"/>
              </a:ext>
            </a:extLst>
          </p:cNvPr>
          <p:cNvSpPr txBox="1">
            <a:spLocks noGrp="1"/>
          </p:cNvSpPr>
          <p:nvPr>
            <p:ph type="title"/>
          </p:nvPr>
        </p:nvSpPr>
        <p:spPr>
          <a:xfrm>
            <a:off x="254644" y="231790"/>
            <a:ext cx="11771452" cy="1004566"/>
          </a:xfrm>
          <a:prstGeom prst="rect">
            <a:avLst/>
          </a:prstGeom>
        </p:spPr>
        <p:txBody>
          <a:bodyPr spcFirstLastPara="1" vert="horz" wrap="square" lIns="121900" tIns="121900" rIns="121900" bIns="121900" rtlCol="0" anchor="t" anchorCtr="0">
            <a:noAutofit/>
          </a:bodyPr>
          <a:lstStyle/>
          <a:p>
            <a:r>
              <a:rPr lang="en" sz="4000">
                <a:latin typeface="Arial" panose="020B0604020202020204" pitchFamily="34" charset="0"/>
                <a:cs typeface="Arial" panose="020B0604020202020204" pitchFamily="34" charset="0"/>
              </a:rPr>
              <a:t>WHAT FOSSILS CAN BE FOUND </a:t>
            </a:r>
            <a:r>
              <a:rPr lang="en" sz="4000">
                <a:solidFill>
                  <a:schemeClr val="accent1"/>
                </a:solidFill>
                <a:latin typeface="Arial" panose="020B0604020202020204" pitchFamily="34" charset="0"/>
                <a:cs typeface="Arial" panose="020B0604020202020204" pitchFamily="34" charset="0"/>
              </a:rPr>
              <a:t>IN MICHIGAN </a:t>
            </a:r>
            <a:r>
              <a:rPr lang="en" sz="4000">
                <a:solidFill>
                  <a:schemeClr val="bg1"/>
                </a:solidFill>
                <a:latin typeface="Arial" panose="020B0604020202020204" pitchFamily="34" charset="0"/>
                <a:cs typeface="Arial" panose="020B0604020202020204" pitchFamily="34" charset="0"/>
              </a:rPr>
              <a:t>? 2</a:t>
            </a:r>
            <a:endParaRPr sz="4000">
              <a:solidFill>
                <a:schemeClr val="bg1"/>
              </a:solidFill>
              <a:latin typeface="Arial" panose="020B0604020202020204" pitchFamily="34" charset="0"/>
              <a:cs typeface="Arial" panose="020B0604020202020204" pitchFamily="34" charset="0"/>
            </a:endParaRPr>
          </a:p>
        </p:txBody>
      </p:sp>
      <p:sp>
        <p:nvSpPr>
          <p:cNvPr id="11" name="Google Shape;2221;p45">
            <a:extLst>
              <a:ext uri="{FF2B5EF4-FFF2-40B4-BE49-F238E27FC236}">
                <a16:creationId xmlns:a16="http://schemas.microsoft.com/office/drawing/2014/main" id="{2254710A-AB8F-76F6-D6A4-443309F50919}"/>
              </a:ext>
            </a:extLst>
          </p:cNvPr>
          <p:cNvSpPr txBox="1">
            <a:spLocks/>
          </p:cNvSpPr>
          <p:nvPr/>
        </p:nvSpPr>
        <p:spPr>
          <a:xfrm>
            <a:off x="496092" y="981481"/>
            <a:ext cx="11193327" cy="97363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1pPr>
            <a:lvl2pPr marL="914400" marR="0" lvl="1"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2pPr>
            <a:lvl3pPr marL="1371600" marR="0" lvl="2"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3pPr>
            <a:lvl4pPr marL="1828800" marR="0" lvl="3"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4pPr>
            <a:lvl5pPr marL="2286000" marR="0" lvl="4"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5pPr>
            <a:lvl6pPr marL="2743200" marR="0" lvl="5"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6pPr>
            <a:lvl7pPr marL="3200400" marR="0" lvl="6"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7pPr>
            <a:lvl8pPr marL="3657600" marR="0" lvl="7"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8pPr>
            <a:lvl9pPr marL="4114800" marR="0" lvl="8"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9pPr>
          </a:lstStyle>
          <a:p>
            <a:pPr marL="0" indent="0" algn="l" fontAlgn="base">
              <a:lnSpc>
                <a:spcPts val="3400"/>
              </a:lnSpc>
            </a:pPr>
            <a:r>
              <a:rPr lang="en-US" sz="2100" dirty="0">
                <a:solidFill>
                  <a:srgbClr val="000000"/>
                </a:solidFill>
                <a:latin typeface="Arial" panose="020B0604020202020204" pitchFamily="34" charset="0"/>
                <a:ea typeface="Tahoma"/>
                <a:cs typeface="Arial" panose="020B0604020202020204" pitchFamily="34" charset="0"/>
              </a:rPr>
              <a:t>Other </a:t>
            </a:r>
            <a:r>
              <a:rPr lang="en-US" sz="2100">
                <a:solidFill>
                  <a:srgbClr val="000000"/>
                </a:solidFill>
                <a:latin typeface="Arial" panose="020B0604020202020204" pitchFamily="34" charset="0"/>
                <a:ea typeface="Tahoma"/>
                <a:cs typeface="Arial" panose="020B0604020202020204" pitchFamily="34" charset="0"/>
              </a:rPr>
              <a:t>fossils are </a:t>
            </a:r>
            <a:r>
              <a:rPr lang="en-US" sz="2100" dirty="0">
                <a:solidFill>
                  <a:srgbClr val="000000"/>
                </a:solidFill>
                <a:latin typeface="Arial" panose="020B0604020202020204" pitchFamily="34" charset="0"/>
                <a:ea typeface="Tahoma"/>
                <a:cs typeface="Arial" panose="020B0604020202020204" pitchFamily="34" charset="0"/>
              </a:rPr>
              <a:t>of ancient plants (360-290 million years ago). ​</a:t>
            </a:r>
          </a:p>
          <a:p>
            <a:pPr fontAlgn="base">
              <a:lnSpc>
                <a:spcPts val="3400"/>
              </a:lnSpc>
            </a:pPr>
            <a:r>
              <a:rPr lang="en-US" sz="2100" dirty="0">
                <a:solidFill>
                  <a:srgbClr val="000000"/>
                </a:solidFill>
                <a:latin typeface="Arial" panose="020B0604020202020204" pitchFamily="34" charset="0"/>
                <a:ea typeface="Tahoma"/>
                <a:cs typeface="Arial" panose="020B0604020202020204" pitchFamily="34" charset="0"/>
              </a:rPr>
              <a:t>​</a:t>
            </a:r>
          </a:p>
        </p:txBody>
      </p:sp>
      <p:pic>
        <p:nvPicPr>
          <p:cNvPr id="5" name="Picture 4" descr="Reconstruction of a Lepidodendron (club moss) plant">
            <a:extLst>
              <a:ext uri="{FF2B5EF4-FFF2-40B4-BE49-F238E27FC236}">
                <a16:creationId xmlns:a16="http://schemas.microsoft.com/office/drawing/2014/main" id="{01967C1D-C34D-90EB-A965-1F54EF4A5B80}"/>
              </a:ext>
            </a:extLst>
          </p:cNvPr>
          <p:cNvPicPr>
            <a:picLocks noChangeAspect="1"/>
          </p:cNvPicPr>
          <p:nvPr/>
        </p:nvPicPr>
        <p:blipFill>
          <a:blip r:embed="rId2"/>
          <a:stretch>
            <a:fillRect/>
          </a:stretch>
        </p:blipFill>
        <p:spPr>
          <a:xfrm>
            <a:off x="45868" y="2190394"/>
            <a:ext cx="2528394" cy="3632637"/>
          </a:xfrm>
          <a:prstGeom prst="rect">
            <a:avLst/>
          </a:prstGeom>
        </p:spPr>
      </p:pic>
      <p:pic>
        <p:nvPicPr>
          <p:cNvPr id="2" name="Picture 1" descr="Lepidodendron (club moss) fossils">
            <a:extLst>
              <a:ext uri="{FF2B5EF4-FFF2-40B4-BE49-F238E27FC236}">
                <a16:creationId xmlns:a16="http://schemas.microsoft.com/office/drawing/2014/main" id="{8F561E3C-015C-98C8-0818-70F1ACBF57F6}"/>
              </a:ext>
            </a:extLst>
          </p:cNvPr>
          <p:cNvPicPr>
            <a:picLocks noChangeAspect="1"/>
          </p:cNvPicPr>
          <p:nvPr/>
        </p:nvPicPr>
        <p:blipFill>
          <a:blip r:embed="rId3"/>
          <a:stretch>
            <a:fillRect/>
          </a:stretch>
        </p:blipFill>
        <p:spPr>
          <a:xfrm>
            <a:off x="2621718" y="1715840"/>
            <a:ext cx="3474824" cy="2770489"/>
          </a:xfrm>
          <a:prstGeom prst="rect">
            <a:avLst/>
          </a:prstGeom>
        </p:spPr>
      </p:pic>
      <p:pic>
        <p:nvPicPr>
          <p:cNvPr id="6" name="Picture 5" descr="Horsetail plants">
            <a:extLst>
              <a:ext uri="{FF2B5EF4-FFF2-40B4-BE49-F238E27FC236}">
                <a16:creationId xmlns:a16="http://schemas.microsoft.com/office/drawing/2014/main" id="{060C7574-1864-EBFF-8504-B26E349F60FC}"/>
              </a:ext>
            </a:extLst>
          </p:cNvPr>
          <p:cNvPicPr>
            <a:picLocks noChangeAspect="1"/>
          </p:cNvPicPr>
          <p:nvPr/>
        </p:nvPicPr>
        <p:blipFill>
          <a:blip r:embed="rId4"/>
          <a:stretch>
            <a:fillRect/>
          </a:stretch>
        </p:blipFill>
        <p:spPr>
          <a:xfrm>
            <a:off x="9712708" y="1956403"/>
            <a:ext cx="2436102" cy="2787540"/>
          </a:xfrm>
          <a:prstGeom prst="rect">
            <a:avLst/>
          </a:prstGeom>
        </p:spPr>
      </p:pic>
      <p:pic>
        <p:nvPicPr>
          <p:cNvPr id="16" name="Picture 15" descr="Horsetail fossils">
            <a:extLst>
              <a:ext uri="{FF2B5EF4-FFF2-40B4-BE49-F238E27FC236}">
                <a16:creationId xmlns:a16="http://schemas.microsoft.com/office/drawing/2014/main" id="{CEC8351D-3D39-26B0-D10B-9407431873D7}"/>
              </a:ext>
            </a:extLst>
          </p:cNvPr>
          <p:cNvPicPr>
            <a:picLocks noChangeAspect="1"/>
          </p:cNvPicPr>
          <p:nvPr/>
        </p:nvPicPr>
        <p:blipFill>
          <a:blip r:embed="rId5"/>
          <a:stretch>
            <a:fillRect/>
          </a:stretch>
        </p:blipFill>
        <p:spPr>
          <a:xfrm>
            <a:off x="6212026" y="3493294"/>
            <a:ext cx="3491665" cy="2505742"/>
          </a:xfrm>
          <a:prstGeom prst="rect">
            <a:avLst/>
          </a:prstGeom>
        </p:spPr>
      </p:pic>
      <p:sp>
        <p:nvSpPr>
          <p:cNvPr id="17" name="TextBox 16">
            <a:extLst>
              <a:ext uri="{FF2B5EF4-FFF2-40B4-BE49-F238E27FC236}">
                <a16:creationId xmlns:a16="http://schemas.microsoft.com/office/drawing/2014/main" id="{A2B39164-280D-BA91-0775-9DD0324CB145}"/>
              </a:ext>
            </a:extLst>
          </p:cNvPr>
          <p:cNvSpPr txBox="1"/>
          <p:nvPr/>
        </p:nvSpPr>
        <p:spPr>
          <a:xfrm>
            <a:off x="2951544" y="6161456"/>
            <a:ext cx="62734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cs typeface="Arial" panose="020B0604020202020204" pitchFamily="34" charset="0"/>
                <a:sym typeface="Atkinson Hyperlegible"/>
              </a:rPr>
              <a:t>Fossil plants from the online repository of fossils – Museum of Paleontology, University of Michigan: </a:t>
            </a:r>
            <a:r>
              <a:rPr lang="en-US" sz="1200">
                <a:latin typeface="Arial" panose="020B0604020202020204" pitchFamily="34" charset="0"/>
                <a:cs typeface="Arial" panose="020B0604020202020204" pitchFamily="34" charset="0"/>
                <a:sym typeface="Atkinson Hyperlegible"/>
                <a:hlinkClick r:id="rId6"/>
              </a:rPr>
              <a:t>MI backyard fossils</a:t>
            </a:r>
            <a:endParaRPr lang="en-US" sz="1200">
              <a:latin typeface="Arial" panose="020B0604020202020204" pitchFamily="34" charset="0"/>
              <a:cs typeface="Arial" panose="020B0604020202020204" pitchFamily="34" charset="0"/>
              <a:sym typeface="Atkinson Hyperlegible"/>
            </a:endParaRPr>
          </a:p>
        </p:txBody>
      </p:sp>
    </p:spTree>
    <p:extLst>
      <p:ext uri="{BB962C8B-B14F-4D97-AF65-F5344CB8AC3E}">
        <p14:creationId xmlns:p14="http://schemas.microsoft.com/office/powerpoint/2010/main" val="8267801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DF5B0-7E1D-45A4-0D34-1F83253ABD42}"/>
            </a:ext>
          </a:extLst>
        </p:cNvPr>
        <p:cNvGrpSpPr/>
        <p:nvPr/>
      </p:nvGrpSpPr>
      <p:grpSpPr>
        <a:xfrm>
          <a:off x="0" y="0"/>
          <a:ext cx="0" cy="0"/>
          <a:chOff x="0" y="0"/>
          <a:chExt cx="0" cy="0"/>
        </a:xfrm>
      </p:grpSpPr>
      <p:sp>
        <p:nvSpPr>
          <p:cNvPr id="4" name="Google Shape;3000;p54">
            <a:extLst>
              <a:ext uri="{FF2B5EF4-FFF2-40B4-BE49-F238E27FC236}">
                <a16:creationId xmlns:a16="http://schemas.microsoft.com/office/drawing/2014/main" id="{26323E6F-1A1C-539E-F389-094D8A5AADE8}"/>
              </a:ext>
            </a:extLst>
          </p:cNvPr>
          <p:cNvSpPr txBox="1">
            <a:spLocks noGrp="1"/>
          </p:cNvSpPr>
          <p:nvPr>
            <p:ph type="title"/>
          </p:nvPr>
        </p:nvSpPr>
        <p:spPr>
          <a:xfrm>
            <a:off x="1461344" y="408211"/>
            <a:ext cx="8733837" cy="763600"/>
          </a:xfrm>
          <a:prstGeom prst="rect">
            <a:avLst/>
          </a:prstGeom>
        </p:spPr>
        <p:txBody>
          <a:bodyPr spcFirstLastPara="1" vert="horz" wrap="square" lIns="121900" tIns="121900" rIns="121900" bIns="121900" rtlCol="0" anchor="t" anchorCtr="0">
            <a:noAutofit/>
          </a:bodyPr>
          <a:lstStyle/>
          <a:p>
            <a:pPr algn="ctr"/>
            <a:r>
              <a:rPr lang="en">
                <a:latin typeface="Arial" panose="020B0604020202020204" pitchFamily="34" charset="0"/>
                <a:cs typeface="Arial" panose="020B0604020202020204" pitchFamily="34" charset="0"/>
              </a:rPr>
              <a:t>MICHIGAN’S STATE STONE: </a:t>
            </a:r>
            <a:r>
              <a:rPr lang="en">
                <a:solidFill>
                  <a:schemeClr val="accent1"/>
                </a:solidFill>
                <a:latin typeface="Arial" panose="020B0604020202020204" pitchFamily="34" charset="0"/>
                <a:cs typeface="Arial" panose="020B0604020202020204" pitchFamily="34" charset="0"/>
              </a:rPr>
              <a:t> PETOSKEY STONE</a:t>
            </a:r>
            <a:endParaRPr>
              <a:solidFill>
                <a:schemeClr val="accent1"/>
              </a:solidFill>
              <a:latin typeface="Arial" panose="020B0604020202020204" pitchFamily="34" charset="0"/>
              <a:cs typeface="Arial" panose="020B0604020202020204" pitchFamily="34" charset="0"/>
            </a:endParaRPr>
          </a:p>
        </p:txBody>
      </p:sp>
      <p:sp>
        <p:nvSpPr>
          <p:cNvPr id="7" name="Google Shape;2221;p45">
            <a:extLst>
              <a:ext uri="{FF2B5EF4-FFF2-40B4-BE49-F238E27FC236}">
                <a16:creationId xmlns:a16="http://schemas.microsoft.com/office/drawing/2014/main" id="{1B3AA7B8-6A5A-CAF4-6B95-F6DAD7D9A22A}"/>
              </a:ext>
            </a:extLst>
          </p:cNvPr>
          <p:cNvSpPr txBox="1">
            <a:spLocks/>
          </p:cNvSpPr>
          <p:nvPr/>
        </p:nvSpPr>
        <p:spPr>
          <a:xfrm>
            <a:off x="4203927" y="1635356"/>
            <a:ext cx="4492983" cy="4663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1pPr>
            <a:lvl2pPr marL="914400" marR="0" lvl="1"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2pPr>
            <a:lvl3pPr marL="1371600" marR="0" lvl="2"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3pPr>
            <a:lvl4pPr marL="1828800" marR="0" lvl="3"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4pPr>
            <a:lvl5pPr marL="2286000" marR="0" lvl="4"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5pPr>
            <a:lvl6pPr marL="2743200" marR="0" lvl="5"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6pPr>
            <a:lvl7pPr marL="3200400" marR="0" lvl="6"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7pPr>
            <a:lvl8pPr marL="3657600" marR="0" lvl="7"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8pPr>
            <a:lvl9pPr marL="4114800" marR="0" lvl="8"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9pPr>
          </a:lstStyle>
          <a:p>
            <a:pPr marL="0" indent="0" algn="l" fontAlgn="base">
              <a:lnSpc>
                <a:spcPts val="3400"/>
              </a:lnSpc>
            </a:pPr>
            <a:r>
              <a:rPr lang="en-US" sz="1867" i="1">
                <a:latin typeface="Arial" panose="020B0604020202020204" pitchFamily="34" charset="0"/>
                <a:cs typeface="Arial" panose="020B0604020202020204" pitchFamily="34" charset="0"/>
              </a:rPr>
              <a:t>“Hexagonaria percarinata</a:t>
            </a:r>
            <a:r>
              <a:rPr lang="en-US" sz="1867">
                <a:latin typeface="Arial" panose="020B0604020202020204" pitchFamily="34" charset="0"/>
                <a:cs typeface="Arial" panose="020B0604020202020204" pitchFamily="34" charset="0"/>
              </a:rPr>
              <a:t>​”</a:t>
            </a:r>
            <a:endParaRPr lang="en-US" sz="2133">
              <a:solidFill>
                <a:srgbClr val="000000"/>
              </a:solidFill>
              <a:latin typeface="Arial" panose="020B0604020202020204" pitchFamily="34" charset="0"/>
              <a:ea typeface="Tahoma" panose="020B0604030504040204" pitchFamily="34" charset="0"/>
              <a:cs typeface="Arial" panose="020B0604020202020204" pitchFamily="34" charset="0"/>
            </a:endParaRPr>
          </a:p>
        </p:txBody>
      </p:sp>
      <p:pic>
        <p:nvPicPr>
          <p:cNvPr id="5" name="Picture 2" descr="Petoskey stone">
            <a:extLst>
              <a:ext uri="{FF2B5EF4-FFF2-40B4-BE49-F238E27FC236}">
                <a16:creationId xmlns:a16="http://schemas.microsoft.com/office/drawing/2014/main" id="{114F55C1-1FE9-33AB-82A6-08B9A7581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294" y="2320833"/>
            <a:ext cx="3340100" cy="3708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Polished petoskey stone">
            <a:extLst>
              <a:ext uri="{FF2B5EF4-FFF2-40B4-BE49-F238E27FC236}">
                <a16:creationId xmlns:a16="http://schemas.microsoft.com/office/drawing/2014/main" id="{7716A060-0B3B-F56E-E248-ED5D58FC6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544" y="2320833"/>
            <a:ext cx="4013200" cy="36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018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F25C46-B44F-47F4-C1EB-75A5FE3A994A}"/>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Arc 38">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Google Shape;2415;p47">
            <a:extLst>
              <a:ext uri="{FF2B5EF4-FFF2-40B4-BE49-F238E27FC236}">
                <a16:creationId xmlns:a16="http://schemas.microsoft.com/office/drawing/2014/main" id="{C2F982D3-D241-B811-3E3A-F1F989B38E0B}"/>
              </a:ext>
            </a:extLst>
          </p:cNvPr>
          <p:cNvSpPr txBox="1">
            <a:spLocks noGrp="1"/>
          </p:cNvSpPr>
          <p:nvPr>
            <p:ph type="title"/>
          </p:nvPr>
        </p:nvSpPr>
        <p:spPr>
          <a:xfrm>
            <a:off x="1078168" y="1534928"/>
            <a:ext cx="4425551" cy="2387600"/>
          </a:xfrm>
          <a:prstGeom prst="rect">
            <a:avLst/>
          </a:prstGeom>
        </p:spPr>
        <p:txBody>
          <a:bodyPr spcFirstLastPara="1" vert="horz" lIns="91440" tIns="45720" rIns="91440" bIns="45720" rtlCol="0" anchor="b" anchorCtr="0">
            <a:normAutofit fontScale="90000"/>
          </a:bodyPr>
          <a:lstStyle/>
          <a:p>
            <a:r>
              <a:rPr lang="en-US" sz="5100" dirty="0">
                <a:solidFill>
                  <a:srgbClr val="FFFFFF"/>
                </a:solidFill>
                <a:latin typeface="Arial" panose="020B0604020202020204" pitchFamily="34" charset="0"/>
                <a:cs typeface="Arial" panose="020B0604020202020204" pitchFamily="34" charset="0"/>
              </a:rPr>
              <a:t>WHY DON’T WE HAVE DINOSAUR FOSSILS IN MICHIGAN ???</a:t>
            </a:r>
          </a:p>
        </p:txBody>
      </p:sp>
      <p:sp>
        <p:nvSpPr>
          <p:cNvPr id="41" name="Oval 40">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Google Shape;2415;p47">
            <a:extLst>
              <a:ext uri="{FF2B5EF4-FFF2-40B4-BE49-F238E27FC236}">
                <a16:creationId xmlns:a16="http://schemas.microsoft.com/office/drawing/2014/main" id="{6F300A7E-C00C-799A-7DA1-2C77A2C4B035}"/>
              </a:ext>
            </a:extLst>
          </p:cNvPr>
          <p:cNvSpPr txBox="1">
            <a:spLocks/>
          </p:cNvSpPr>
          <p:nvPr/>
        </p:nvSpPr>
        <p:spPr>
          <a:xfrm>
            <a:off x="811252" y="4707194"/>
            <a:ext cx="6035815" cy="1620627"/>
          </a:xfrm>
          <a:prstGeom prst="rect">
            <a:avLst/>
          </a:prstGeom>
          <a:solidFill>
            <a:schemeClr val="bg1"/>
          </a:solidFill>
        </p:spPr>
        <p:txBody>
          <a:bodyPr spcFirstLastPara="1" vert="horz" lIns="91440" tIns="45720" rIns="91440" bIns="45720" rtlCol="0" anchor="ctr" anchorCtr="0">
            <a:normAutofit fontScale="7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1pPr>
            <a:lvl2pPr marR="0" lvl="1"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2pPr>
            <a:lvl3pPr marR="0" lvl="2"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3pPr>
            <a:lvl4pPr marR="0" lvl="3"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4pPr>
            <a:lvl5pPr marR="0" lvl="4"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5pPr>
            <a:lvl6pPr marR="0" lvl="5"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6pPr>
            <a:lvl7pPr marR="0" lvl="6"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7pPr>
            <a:lvl8pPr marR="0" lvl="7"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8pPr>
            <a:lvl9pPr marR="0" lvl="8"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9pPr>
          </a:lstStyle>
          <a:p>
            <a:pPr algn="ctr">
              <a:spcBef>
                <a:spcPts val="1000"/>
              </a:spcBef>
            </a:pPr>
            <a:r>
              <a:rPr lang="en-US" sz="4400" b="1" dirty="0">
                <a:solidFill>
                  <a:srgbClr val="FF0000"/>
                </a:solidFill>
                <a:latin typeface="Arial" panose="020B0604020202020204" pitchFamily="34" charset="0"/>
                <a:ea typeface="+mn-ea"/>
                <a:cs typeface="Arial" panose="020B0604020202020204" pitchFamily="34" charset="0"/>
              </a:rPr>
              <a:t>Most dinosaurs existed between 66-200 million years ago</a:t>
            </a:r>
            <a:r>
              <a:rPr lang="en-US" sz="4400" dirty="0">
                <a:solidFill>
                  <a:srgbClr val="FF0000"/>
                </a:solidFill>
                <a:latin typeface="Arial" panose="020B0604020202020204" pitchFamily="34" charset="0"/>
                <a:ea typeface="+mn-ea"/>
                <a:cs typeface="Arial" panose="020B0604020202020204" pitchFamily="34" charset="0"/>
              </a:rPr>
              <a:t>. The oldest ones can be up to 250 </a:t>
            </a:r>
            <a:r>
              <a:rPr lang="en-US" sz="4400">
                <a:solidFill>
                  <a:srgbClr val="FF0000"/>
                </a:solidFill>
                <a:latin typeface="Arial" panose="020B0604020202020204" pitchFamily="34" charset="0"/>
                <a:ea typeface="+mn-ea"/>
                <a:cs typeface="Arial" panose="020B0604020202020204" pitchFamily="34" charset="0"/>
              </a:rPr>
              <a:t>million years old</a:t>
            </a:r>
            <a:endParaRPr lang="en-US" sz="4400" dirty="0">
              <a:solidFill>
                <a:srgbClr val="FF0000"/>
              </a:solidFill>
              <a:latin typeface="Arial" panose="020B0604020202020204" pitchFamily="34" charset="0"/>
              <a:ea typeface="+mn-ea"/>
              <a:cs typeface="Arial" panose="020B0604020202020204" pitchFamily="34" charset="0"/>
            </a:endParaRPr>
          </a:p>
        </p:txBody>
      </p:sp>
      <p:pic>
        <p:nvPicPr>
          <p:cNvPr id="32" name="Picture 2" descr="traffic signal depicting dinosaurs banned ">
            <a:extLst>
              <a:ext uri="{FF2B5EF4-FFF2-40B4-BE49-F238E27FC236}">
                <a16:creationId xmlns:a16="http://schemas.microsoft.com/office/drawing/2014/main" id="{9573EC3A-DE9A-632C-BC1E-EEC72159A8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177545"/>
            <a:ext cx="2836213" cy="2845544"/>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extLst>
            <a:ext uri="{909E8E84-426E-40DD-AFC4-6F175D3DCCD1}">
              <a14:hiddenFill xmlns:a14="http://schemas.microsoft.com/office/drawing/2010/main">
                <a:solidFill>
                  <a:srgbClr val="FFFFFF"/>
                </a:solidFill>
              </a14:hiddenFill>
            </a:ext>
          </a:extLst>
        </p:spPr>
      </p:pic>
      <p:pic>
        <p:nvPicPr>
          <p:cNvPr id="30" name="Picture 3" descr="a crying dinosaur">
            <a:extLst>
              <a:ext uri="{FF2B5EF4-FFF2-40B4-BE49-F238E27FC236}">
                <a16:creationId xmlns:a16="http://schemas.microsoft.com/office/drawing/2014/main" id="{994B5BE4-4F14-8218-1892-61ECB85DF8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40350" y="3923112"/>
            <a:ext cx="3445194" cy="2675333"/>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566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87DBF-31C3-EAF7-322C-F0F9DABC72A5}"/>
            </a:ext>
          </a:extLst>
        </p:cNvPr>
        <p:cNvGrpSpPr/>
        <p:nvPr/>
      </p:nvGrpSpPr>
      <p:grpSpPr>
        <a:xfrm>
          <a:off x="0" y="0"/>
          <a:ext cx="0" cy="0"/>
          <a:chOff x="0" y="0"/>
          <a:chExt cx="0" cy="0"/>
        </a:xfrm>
      </p:grpSpPr>
      <p:pic>
        <p:nvPicPr>
          <p:cNvPr id="3" name="Picture 2" descr="Simplified profile of the Michigan basin showing the layers of sediments accumulated. Basically, most of the layers accumulated have an age between 300-400 million years ago, covered by glacial deposits (20.000-10.000 years), which means there is a gap of 300 million years.">
            <a:extLst>
              <a:ext uri="{FF2B5EF4-FFF2-40B4-BE49-F238E27FC236}">
                <a16:creationId xmlns:a16="http://schemas.microsoft.com/office/drawing/2014/main" id="{0258A3D2-9333-1C53-0373-486B21B5BB0E}"/>
              </a:ext>
            </a:extLst>
          </p:cNvPr>
          <p:cNvPicPr>
            <a:picLocks noChangeAspect="1"/>
          </p:cNvPicPr>
          <p:nvPr/>
        </p:nvPicPr>
        <p:blipFill>
          <a:blip r:embed="rId2"/>
          <a:stretch>
            <a:fillRect/>
          </a:stretch>
        </p:blipFill>
        <p:spPr>
          <a:xfrm>
            <a:off x="508808" y="232916"/>
            <a:ext cx="11174384" cy="6392167"/>
          </a:xfrm>
          <a:prstGeom prst="rect">
            <a:avLst/>
          </a:prstGeom>
        </p:spPr>
      </p:pic>
      <p:sp>
        <p:nvSpPr>
          <p:cNvPr id="2" name="Title 1">
            <a:extLst>
              <a:ext uri="{FF2B5EF4-FFF2-40B4-BE49-F238E27FC236}">
                <a16:creationId xmlns:a16="http://schemas.microsoft.com/office/drawing/2014/main" id="{4E113166-4DE3-3499-6CC2-BEE8858D639B}"/>
              </a:ext>
            </a:extLst>
          </p:cNvPr>
          <p:cNvSpPr txBox="1">
            <a:spLocks noGrp="1"/>
          </p:cNvSpPr>
          <p:nvPr>
            <p:ph type="title" idx="4294967295"/>
          </p:nvPr>
        </p:nvSpPr>
        <p:spPr>
          <a:xfrm>
            <a:off x="1756029" y="645591"/>
            <a:ext cx="739954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Lost Layers of Time in the Michigan Basin?</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Arrow: Up-Down 5" descr="interval from 300-400 million years">
            <a:extLst>
              <a:ext uri="{FF2B5EF4-FFF2-40B4-BE49-F238E27FC236}">
                <a16:creationId xmlns:a16="http://schemas.microsoft.com/office/drawing/2014/main" id="{ACD6DEFD-DE07-701E-ABDB-E293F6F545A9}"/>
              </a:ext>
            </a:extLst>
          </p:cNvPr>
          <p:cNvSpPr/>
          <p:nvPr/>
        </p:nvSpPr>
        <p:spPr>
          <a:xfrm>
            <a:off x="6074508" y="3738954"/>
            <a:ext cx="661958" cy="1793745"/>
          </a:xfrm>
          <a:prstGeom prst="up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B0E1F68-D7E6-86FA-6789-42AFFD0DB8B4}"/>
              </a:ext>
            </a:extLst>
          </p:cNvPr>
          <p:cNvSpPr txBox="1"/>
          <p:nvPr/>
        </p:nvSpPr>
        <p:spPr>
          <a:xfrm>
            <a:off x="6736466" y="4502552"/>
            <a:ext cx="3206188" cy="369332"/>
          </a:xfrm>
          <a:prstGeom prst="rect">
            <a:avLst/>
          </a:prstGeom>
          <a:solidFill>
            <a:schemeClr val="bg1"/>
          </a:solidFill>
        </p:spPr>
        <p:txBody>
          <a:bodyPr wrap="square" lIns="91440" tIns="45720" rIns="91440" bIns="45720" rtlCol="0" anchor="t">
            <a:spAutoFit/>
          </a:bodyPr>
          <a:lstStyle/>
          <a:p>
            <a:r>
              <a:rPr lang="en-US" dirty="0">
                <a:latin typeface="Arial" panose="020B0604020202020204" pitchFamily="34" charset="0"/>
                <a:cs typeface="Arial" panose="020B0604020202020204" pitchFamily="34" charset="0"/>
              </a:rPr>
              <a:t>300-400 Millions of years</a:t>
            </a:r>
          </a:p>
        </p:txBody>
      </p:sp>
      <p:sp>
        <p:nvSpPr>
          <p:cNvPr id="11" name="Arrow: Down 10" descr="arrow showing the thin layer of glacial deposits">
            <a:extLst>
              <a:ext uri="{FF2B5EF4-FFF2-40B4-BE49-F238E27FC236}">
                <a16:creationId xmlns:a16="http://schemas.microsoft.com/office/drawing/2014/main" id="{6C5B46C9-339A-8C48-8271-38F6C43DF27C}"/>
              </a:ext>
            </a:extLst>
          </p:cNvPr>
          <p:cNvSpPr/>
          <p:nvPr/>
        </p:nvSpPr>
        <p:spPr>
          <a:xfrm>
            <a:off x="7633018" y="3437090"/>
            <a:ext cx="282704" cy="2083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C5F378F-CFDE-2B61-DF7A-C5E4EC1DDEBE}"/>
              </a:ext>
            </a:extLst>
          </p:cNvPr>
          <p:cNvSpPr txBox="1"/>
          <p:nvPr/>
        </p:nvSpPr>
        <p:spPr>
          <a:xfrm>
            <a:off x="6571729" y="3015608"/>
            <a:ext cx="4289656" cy="369332"/>
          </a:xfrm>
          <a:prstGeom prst="rect">
            <a:avLst/>
          </a:prstGeom>
          <a:solidFill>
            <a:schemeClr val="bg1"/>
          </a:solidFill>
        </p:spPr>
        <p:txBody>
          <a:bodyPr wrap="square" lIns="91440" tIns="45720" rIns="91440" bIns="45720" rtlCol="0" anchor="t">
            <a:spAutoFit/>
          </a:bodyPr>
          <a:lstStyle/>
          <a:p>
            <a:r>
              <a:rPr lang="en-US" dirty="0">
                <a:latin typeface="Arial" panose="020B0604020202020204" pitchFamily="34" charset="0"/>
                <a:cs typeface="Arial" panose="020B0604020202020204" pitchFamily="34" charset="0"/>
              </a:rPr>
              <a:t>Glacial deposits  (20.000-10.000 years) </a:t>
            </a:r>
          </a:p>
        </p:txBody>
      </p:sp>
      <p:sp>
        <p:nvSpPr>
          <p:cNvPr id="5" name="TextBox 4">
            <a:extLst>
              <a:ext uri="{FF2B5EF4-FFF2-40B4-BE49-F238E27FC236}">
                <a16:creationId xmlns:a16="http://schemas.microsoft.com/office/drawing/2014/main" id="{4364C4B3-B0D9-C64E-E804-6B90C2FC3C7D}"/>
              </a:ext>
            </a:extLst>
          </p:cNvPr>
          <p:cNvSpPr txBox="1"/>
          <p:nvPr/>
        </p:nvSpPr>
        <p:spPr>
          <a:xfrm>
            <a:off x="3045635" y="2737690"/>
            <a:ext cx="2672007" cy="646331"/>
          </a:xfrm>
          <a:prstGeom prst="rect">
            <a:avLst/>
          </a:prstGeom>
          <a:solidFill>
            <a:schemeClr val="bg1"/>
          </a:solidFill>
        </p:spPr>
        <p:txBody>
          <a:bodyPr wrap="square" lIns="91440" tIns="45720" rIns="91440" bIns="45720" rtlCol="0" anchor="t">
            <a:spAutoFit/>
          </a:bodyPr>
          <a:lstStyle/>
          <a:p>
            <a:r>
              <a:rPr lang="en-US" dirty="0">
                <a:latin typeface="Arial" panose="020B0604020202020204" pitchFamily="34" charset="0"/>
                <a:cs typeface="Arial" panose="020B0604020202020204" pitchFamily="34" charset="0"/>
              </a:rPr>
              <a:t>Missing time: almost 300 million years!</a:t>
            </a:r>
          </a:p>
        </p:txBody>
      </p:sp>
      <p:cxnSp>
        <p:nvCxnSpPr>
          <p:cNvPr id="9" name="Straight Arrow Connector 8" descr="arrow depicting the gap in time">
            <a:extLst>
              <a:ext uri="{FF2B5EF4-FFF2-40B4-BE49-F238E27FC236}">
                <a16:creationId xmlns:a16="http://schemas.microsoft.com/office/drawing/2014/main" id="{BD901B95-C8BC-F643-150F-07D38FF3CFBD}"/>
              </a:ext>
            </a:extLst>
          </p:cNvPr>
          <p:cNvCxnSpPr/>
          <p:nvPr/>
        </p:nvCxnSpPr>
        <p:spPr>
          <a:xfrm>
            <a:off x="5409778" y="3117929"/>
            <a:ext cx="939990" cy="565474"/>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48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BC26FE-D55C-8FBD-B4C9-1B174F0A6189}"/>
              </a:ext>
            </a:extLst>
          </p:cNvPr>
          <p:cNvSpPr>
            <a:spLocks noGrp="1"/>
          </p:cNvSpPr>
          <p:nvPr>
            <p:ph type="title"/>
          </p:nvPr>
        </p:nvSpPr>
        <p:spPr>
          <a:xfrm>
            <a:off x="1881340" y="114027"/>
            <a:ext cx="9745937" cy="1325563"/>
          </a:xfrm>
        </p:spPr>
        <p:txBody>
          <a:bodyPr>
            <a:normAutofit fontScale="90000"/>
          </a:bodyPr>
          <a:lstStyle/>
          <a:p>
            <a:pPr algn="ctr"/>
            <a:r>
              <a:rPr lang="en-US" sz="4400" dirty="0">
                <a:solidFill>
                  <a:srgbClr val="0070C0"/>
                </a:solidFill>
                <a:latin typeface="Arial" panose="020B0604020202020204" pitchFamily="34" charset="0"/>
                <a:cs typeface="Arial" panose="020B0604020202020204" pitchFamily="34" charset="0"/>
              </a:rPr>
              <a:t>Why No Dinosaur Fossils in Michigan?  </a:t>
            </a:r>
            <a:br>
              <a:rPr lang="en-US" sz="4400" dirty="0">
                <a:solidFill>
                  <a:srgbClr val="0070C0"/>
                </a:solidFill>
                <a:latin typeface="Arial" panose="020B0604020202020204" pitchFamily="34" charset="0"/>
                <a:cs typeface="Arial" panose="020B0604020202020204" pitchFamily="34" charset="0"/>
              </a:rPr>
            </a:br>
            <a:r>
              <a:rPr lang="en-US" sz="4400" dirty="0">
                <a:solidFill>
                  <a:srgbClr val="0070C0"/>
                </a:solidFill>
                <a:latin typeface="Arial" panose="020B0604020202020204" pitchFamily="34" charset="0"/>
                <a:cs typeface="Arial" panose="020B0604020202020204" pitchFamily="34" charset="0"/>
              </a:rPr>
              <a:t>Competing Theories!!</a:t>
            </a:r>
          </a:p>
        </p:txBody>
      </p:sp>
      <p:sp>
        <p:nvSpPr>
          <p:cNvPr id="6" name="Text Placeholder 5">
            <a:extLst>
              <a:ext uri="{FF2B5EF4-FFF2-40B4-BE49-F238E27FC236}">
                <a16:creationId xmlns:a16="http://schemas.microsoft.com/office/drawing/2014/main" id="{E1B5F3A2-68CE-43C5-2242-B16EFD84DD04}"/>
              </a:ext>
              <a:ext uri="{C183D7F6-B498-43B3-948B-1728B52AA6E4}">
                <adec:decorative xmlns:adec="http://schemas.microsoft.com/office/drawing/2017/decorative" val="0"/>
              </a:ext>
            </a:extLst>
          </p:cNvPr>
          <p:cNvSpPr>
            <a:spLocks noGrp="1"/>
          </p:cNvSpPr>
          <p:nvPr>
            <p:ph type="body" idx="1"/>
          </p:nvPr>
        </p:nvSpPr>
        <p:spPr>
          <a:xfrm>
            <a:off x="366607" y="1480501"/>
            <a:ext cx="5157787" cy="823912"/>
          </a:xfrm>
        </p:spPr>
        <p:txBody>
          <a:bodyPr>
            <a:noAutofit/>
          </a:bodyPr>
          <a:lstStyle/>
          <a:p>
            <a:pPr marL="457200" indent="-457200">
              <a:buAutoNum type="arabicPeriod"/>
            </a:pPr>
            <a:r>
              <a:rPr lang="en-US" sz="2800" dirty="0">
                <a:latin typeface="Arial" panose="020B0604020202020204" pitchFamily="34" charset="0"/>
                <a:cs typeface="Arial" panose="020B0604020202020204" pitchFamily="34" charset="0"/>
              </a:rPr>
              <a:t>Dinosaurs were here, but they were never fossilized</a:t>
            </a:r>
            <a:endParaRPr lang="en-US" sz="2800">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B1787DC6-262E-F0B5-9BD4-6C449ACCC2FB}"/>
              </a:ext>
            </a:extLst>
          </p:cNvPr>
          <p:cNvSpPr>
            <a:spLocks noGrp="1"/>
          </p:cNvSpPr>
          <p:nvPr>
            <p:ph sz="half" idx="2"/>
          </p:nvPr>
        </p:nvSpPr>
        <p:spPr>
          <a:xfrm>
            <a:off x="543586" y="2310861"/>
            <a:ext cx="5255329" cy="2453226"/>
          </a:xfrm>
        </p:spPr>
        <p:txBody>
          <a:bodyPr vert="horz" lIns="91440" tIns="45720" rIns="91440" bIns="45720" rtlCol="0" anchor="t">
            <a:normAutofit/>
          </a:bodyPr>
          <a:lstStyle/>
          <a:p>
            <a:pPr marL="0" indent="0">
              <a:buNone/>
            </a:pPr>
            <a:r>
              <a:rPr lang="en-US" sz="2600" dirty="0">
                <a:latin typeface="Arial" panose="020B0604020202020204" pitchFamily="34" charset="0"/>
                <a:cs typeface="Arial" panose="020B0604020202020204" pitchFamily="34" charset="0"/>
              </a:rPr>
              <a:t>Michigan was high and exposed to the surface, so there wasn’t enough sediment for dead dinosaurs to be covered up and become fossils.</a:t>
            </a:r>
          </a:p>
          <a:p>
            <a:endParaRPr lang="en-US" sz="2600" dirty="0">
              <a:latin typeface="Arial" panose="020B0604020202020204" pitchFamily="34" charset="0"/>
              <a:cs typeface="Arial" panose="020B0604020202020204" pitchFamily="34" charset="0"/>
            </a:endParaRPr>
          </a:p>
        </p:txBody>
      </p:sp>
      <p:pic>
        <p:nvPicPr>
          <p:cNvPr id="1030" name="Picture 6" descr="Dead dinosaur skeleton over the surface after the extinction event">
            <a:extLst>
              <a:ext uri="{FF2B5EF4-FFF2-40B4-BE49-F238E27FC236}">
                <a16:creationId xmlns:a16="http://schemas.microsoft.com/office/drawing/2014/main" id="{6B4866BD-1C68-E809-C4BE-7FF8F1CEB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139" y="4575585"/>
            <a:ext cx="3424576" cy="19646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a16="http://schemas.microsoft.com/office/drawing/2014/main" id="{41394952-D52C-4C66-DCD4-CD26CD517363}"/>
              </a:ext>
            </a:extLst>
          </p:cNvPr>
          <p:cNvSpPr txBox="1">
            <a:spLocks/>
          </p:cNvSpPr>
          <p:nvPr/>
        </p:nvSpPr>
        <p:spPr>
          <a:xfrm>
            <a:off x="6091132" y="1524231"/>
            <a:ext cx="5544834" cy="78762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dirty="0">
                <a:latin typeface="Arial" panose="020B0604020202020204" pitchFamily="34" charset="0"/>
                <a:cs typeface="Arial" panose="020B0604020202020204" pitchFamily="34" charset="0"/>
              </a:rPr>
              <a:t>2. Fossils formed, but later disappeared</a:t>
            </a:r>
          </a:p>
        </p:txBody>
      </p:sp>
      <p:sp>
        <p:nvSpPr>
          <p:cNvPr id="9" name="Content Placeholder 8">
            <a:extLst>
              <a:ext uri="{FF2B5EF4-FFF2-40B4-BE49-F238E27FC236}">
                <a16:creationId xmlns:a16="http://schemas.microsoft.com/office/drawing/2014/main" id="{BAC54A75-4BBD-55ED-805E-F79CDCAF59F9}"/>
              </a:ext>
            </a:extLst>
          </p:cNvPr>
          <p:cNvSpPr>
            <a:spLocks noGrp="1"/>
          </p:cNvSpPr>
          <p:nvPr>
            <p:ph sz="quarter" idx="4"/>
          </p:nvPr>
        </p:nvSpPr>
        <p:spPr>
          <a:xfrm>
            <a:off x="6112669" y="2296274"/>
            <a:ext cx="5707062" cy="3625057"/>
          </a:xfrm>
        </p:spPr>
        <p:txBody>
          <a:bodyPr vert="horz" lIns="91440" tIns="45720" rIns="91440" bIns="45720" rtlCol="0" anchor="t">
            <a:normAutofit/>
          </a:bodyPr>
          <a:lstStyle/>
          <a:p>
            <a:pPr marL="0" indent="0">
              <a:buNone/>
            </a:pPr>
            <a:r>
              <a:rPr lang="en-US" sz="2600" dirty="0">
                <a:latin typeface="Arial" panose="020B0604020202020204" pitchFamily="34" charset="0"/>
                <a:ea typeface="+mn-lt"/>
                <a:cs typeface="Arial" panose="020B0604020202020204" pitchFamily="34" charset="0"/>
              </a:rPr>
              <a:t>Dinosaurs in Michigan may have turned into fossils, but over millions of years, wind, rain, and ice wore away the rocks that contained and covered them, so any fossils that were here were erased by erosion</a:t>
            </a:r>
            <a:r>
              <a:rPr lang="en-US" sz="2600" dirty="0">
                <a:latin typeface="Arial" panose="020B0604020202020204" pitchFamily="34" charset="0"/>
                <a:cs typeface="Arial" panose="020B0604020202020204" pitchFamily="34" charset="0"/>
              </a:rPr>
              <a:t>.</a:t>
            </a:r>
          </a:p>
        </p:txBody>
      </p:sp>
      <p:pic>
        <p:nvPicPr>
          <p:cNvPr id="12" name="Picture 11" descr="Image of a glacier front, advancing over the valley">
            <a:extLst>
              <a:ext uri="{FF2B5EF4-FFF2-40B4-BE49-F238E27FC236}">
                <a16:creationId xmlns:a16="http://schemas.microsoft.com/office/drawing/2014/main" id="{2245986D-894B-29E1-F2E6-B29E703C6324}"/>
              </a:ext>
            </a:extLst>
          </p:cNvPr>
          <p:cNvPicPr>
            <a:picLocks noChangeAspect="1"/>
          </p:cNvPicPr>
          <p:nvPr/>
        </p:nvPicPr>
        <p:blipFill>
          <a:blip r:embed="rId3"/>
          <a:stretch>
            <a:fillRect/>
          </a:stretch>
        </p:blipFill>
        <p:spPr>
          <a:xfrm>
            <a:off x="6652214" y="4663793"/>
            <a:ext cx="4031794" cy="1995488"/>
          </a:xfrm>
          <a:prstGeom prst="rect">
            <a:avLst/>
          </a:prstGeom>
        </p:spPr>
      </p:pic>
    </p:spTree>
    <p:extLst>
      <p:ext uri="{BB962C8B-B14F-4D97-AF65-F5344CB8AC3E}">
        <p14:creationId xmlns:p14="http://schemas.microsoft.com/office/powerpoint/2010/main" val="17372315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C36BE7-FC87-4A50-6CA8-66E55BB01696}"/>
            </a:ext>
          </a:extLst>
        </p:cNvPr>
        <p:cNvGrpSpPr/>
        <p:nvPr/>
      </p:nvGrpSpPr>
      <p:grpSpPr>
        <a:xfrm>
          <a:off x="0" y="0"/>
          <a:ext cx="0" cy="0"/>
          <a:chOff x="0" y="0"/>
          <a:chExt cx="0" cy="0"/>
        </a:xfrm>
      </p:grpSpPr>
      <p:sp>
        <p:nvSpPr>
          <p:cNvPr id="59" name="Rectangle 5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66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2415;p47">
            <a:extLst>
              <a:ext uri="{FF2B5EF4-FFF2-40B4-BE49-F238E27FC236}">
                <a16:creationId xmlns:a16="http://schemas.microsoft.com/office/drawing/2014/main" id="{AF2430F8-F388-170D-A120-3EAA06A58767}"/>
              </a:ext>
            </a:extLst>
          </p:cNvPr>
          <p:cNvSpPr txBox="1">
            <a:spLocks noGrp="1"/>
          </p:cNvSpPr>
          <p:nvPr>
            <p:ph type="title" idx="4294967295"/>
          </p:nvPr>
        </p:nvSpPr>
        <p:spPr>
          <a:xfrm>
            <a:off x="640080" y="2074363"/>
            <a:ext cx="2752354" cy="2709275"/>
          </a:xfrm>
          <a:prstGeom prst="ellipse">
            <a:avLst/>
          </a:prstGeom>
          <a:solidFill>
            <a:srgbClr val="262626"/>
          </a:solidFill>
          <a:ln w="174625" cmpd="thinThick">
            <a:solidFill>
              <a:srgbClr val="262626"/>
            </a:solidFill>
            <a:prstDash/>
          </a:ln>
          <a:effectLst/>
        </p:spPr>
        <p:txBody>
          <a:bodyPr rot="0" spcFirstLastPara="1" vertOverflow="overflow" horzOverflow="overflow" vert="horz" wrap="square" lIns="91440" tIns="45720" rIns="91440" bIns="45720" numCol="1" spcCol="0" rtlCol="0" fromWordArt="0" anchor="ctr" anchorCtr="0" forceAA="0" compatLnSpc="1">
            <a:prstTxWarp prst="textNoShape">
              <a:avLst/>
            </a:prstTxWarp>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1pPr>
            <a:lvl2pPr marR="0" lvl="1"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2pPr>
            <a:lvl3pPr marR="0" lvl="2"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3pPr>
            <a:lvl4pPr marR="0" lvl="3"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4pPr>
            <a:lvl5pPr marR="0" lvl="4"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5pPr>
            <a:lvl6pPr marR="0" lvl="5"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6pPr>
            <a:lvl7pPr marR="0" lvl="6"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7pPr>
            <a:lvl8pPr marR="0" lvl="7"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8pPr>
            <a:lvl9pPr marR="0" lvl="8" algn="l" rtl="0">
              <a:lnSpc>
                <a:spcPct val="90000"/>
              </a:lnSpc>
              <a:spcBef>
                <a:spcPts val="0"/>
              </a:spcBef>
              <a:spcAft>
                <a:spcPts val="0"/>
              </a:spcAft>
              <a:buClr>
                <a:schemeClr val="dk1"/>
              </a:buClr>
              <a:buSzPts val="3200"/>
              <a:buFont typeface="Titan One"/>
              <a:buNone/>
              <a:defRPr sz="3200" b="0" i="0" u="none" strike="noStrike" cap="none">
                <a:solidFill>
                  <a:schemeClr val="dk1"/>
                </a:solidFill>
                <a:latin typeface="Titan One"/>
                <a:ea typeface="Titan One"/>
                <a:cs typeface="Titan One"/>
                <a:sym typeface="Titan One"/>
              </a:defRPr>
            </a:lvl9pPr>
          </a:lstStyle>
          <a:p>
            <a:pPr marL="0" marR="0" lvl="0" indent="0" algn="ctr" defTabSz="914400" rtl="0" eaLnBrk="1" fontAlgn="auto" latinLnBrk="0" hangingPunct="1">
              <a:lnSpc>
                <a:spcPct val="90000"/>
              </a:lnSpc>
              <a:spcBef>
                <a:spcPct val="0"/>
              </a:spcBef>
              <a:spcAft>
                <a:spcPts val="600"/>
              </a:spcAft>
              <a:buClr>
                <a:schemeClr val="dk1"/>
              </a:buClr>
              <a:buSzPts val="3200"/>
              <a:buFont typeface="Titan One"/>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Titan One"/>
              </a:rPr>
              <a:t>MICHIGAN MAY NOT HAVE DINOSAUR FOSSILS...BUT WE HAVE MASTODON</a:t>
            </a: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Titan One"/>
            </a:endParaRPr>
          </a:p>
          <a:p>
            <a:pPr marL="0" marR="0" lvl="0" indent="0" algn="ctr" defTabSz="914400" rtl="0" eaLnBrk="1" fontAlgn="auto" latinLnBrk="0" hangingPunct="1">
              <a:lnSpc>
                <a:spcPct val="90000"/>
              </a:lnSpc>
              <a:spcBef>
                <a:spcPct val="0"/>
              </a:spcBef>
              <a:spcAft>
                <a:spcPts val="600"/>
              </a:spcAft>
              <a:buClr>
                <a:schemeClr val="dk1"/>
              </a:buClr>
              <a:buSzPts val="3200"/>
              <a:buFont typeface="Titan One"/>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Titan One"/>
              </a:rPr>
              <a:t> AND MAMMOTH FOSSILS!</a:t>
            </a: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Titan One"/>
            </a:endParaRPr>
          </a:p>
        </p:txBody>
      </p:sp>
      <p:pic>
        <p:nvPicPr>
          <p:cNvPr id="35" name="Picture 34" descr="Cartoon of a mammot: a large, shaggy Ice Age elephant with long, curved tusks and a high, humped shoulder from a tall ridge of bone on its back">
            <a:extLst>
              <a:ext uri="{FF2B5EF4-FFF2-40B4-BE49-F238E27FC236}">
                <a16:creationId xmlns:a16="http://schemas.microsoft.com/office/drawing/2014/main" id="{98DC7DF6-95A6-2C4A-81B0-198DBE07542B}"/>
              </a:ext>
            </a:extLst>
          </p:cNvPr>
          <p:cNvPicPr>
            <a:picLocks noChangeAspect="1"/>
          </p:cNvPicPr>
          <p:nvPr/>
        </p:nvPicPr>
        <p:blipFill>
          <a:blip r:embed="rId2"/>
          <a:stretch>
            <a:fillRect/>
          </a:stretch>
        </p:blipFill>
        <p:spPr>
          <a:xfrm>
            <a:off x="4500610" y="961812"/>
            <a:ext cx="6264179" cy="4930987"/>
          </a:xfrm>
          <a:prstGeom prst="rect">
            <a:avLst/>
          </a:prstGeom>
        </p:spPr>
      </p:pic>
    </p:spTree>
    <p:extLst>
      <p:ext uri="{BB962C8B-B14F-4D97-AF65-F5344CB8AC3E}">
        <p14:creationId xmlns:p14="http://schemas.microsoft.com/office/powerpoint/2010/main" val="1450810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Grand Rapids Public Museum unveils mastodon found in West Michigan ...">
            <a:extLst>
              <a:ext uri="{FF2B5EF4-FFF2-40B4-BE49-F238E27FC236}">
                <a16:creationId xmlns:a16="http://schemas.microsoft.com/office/drawing/2014/main" id="{451D476D-073B-2F83-3AA4-575FF0D1C3F5}"/>
              </a:ext>
            </a:extLst>
          </p:cNvPr>
          <p:cNvPicPr>
            <a:picLocks noGrp="1" noChangeAspect="1"/>
          </p:cNvPicPr>
          <p:nvPr>
            <p:ph idx="1"/>
          </p:nvPr>
        </p:nvPicPr>
        <p:blipFill>
          <a:blip r:embed="rId2"/>
          <a:srcRect/>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8FC05-4306-AA14-1638-265E31E78B6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Arial" panose="020B0604020202020204" pitchFamily="34" charset="0"/>
                <a:cs typeface="Arial" panose="020B0604020202020204" pitchFamily="34" charset="0"/>
              </a:rPr>
              <a:t>Visit a Newly Discovered </a:t>
            </a:r>
            <a:r>
              <a:rPr lang="en-US" sz="3600" dirty="0">
                <a:solidFill>
                  <a:schemeClr val="tx1">
                    <a:lumMod val="85000"/>
                    <a:lumOff val="15000"/>
                  </a:schemeClr>
                </a:solidFill>
                <a:latin typeface="Arial" panose="020B0604020202020204" pitchFamily="34" charset="0"/>
                <a:cs typeface="Arial" panose="020B0604020202020204" pitchFamily="34" charset="0"/>
                <a:hlinkClick r:id="rId3"/>
              </a:rPr>
              <a:t>Mastodon</a:t>
            </a:r>
            <a:r>
              <a:rPr lang="en-US" sz="3600" dirty="0">
                <a:solidFill>
                  <a:schemeClr val="tx1">
                    <a:lumMod val="85000"/>
                    <a:lumOff val="15000"/>
                  </a:schemeClr>
                </a:solidFill>
                <a:latin typeface="Arial" panose="020B0604020202020204" pitchFamily="34" charset="0"/>
                <a:cs typeface="Arial" panose="020B0604020202020204" pitchFamily="34" charset="0"/>
              </a:rPr>
              <a:t> in Grand Rapids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763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C13DBA24-6950-74F7-BC31-0F5BA6831E9F}"/>
              </a:ext>
              <a:ext uri="{C183D7F6-B498-43B3-948B-1728B52AA6E4}">
                <adec:decorative xmlns:adec="http://schemas.microsoft.com/office/drawing/2017/decorative" val="1"/>
              </a:ext>
            </a:extLst>
          </p:cNvPr>
          <p:cNvSpPr/>
          <p:nvPr/>
        </p:nvSpPr>
        <p:spPr>
          <a:xfrm>
            <a:off x="286510" y="1797646"/>
            <a:ext cx="5079004" cy="1528926"/>
          </a:xfrm>
          <a:prstGeom prst="roundRect">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800346CE-0E44-63D3-21F6-4C868BB7CED9}"/>
              </a:ext>
              <a:ext uri="{C183D7F6-B498-43B3-948B-1728B52AA6E4}">
                <adec:decorative xmlns:adec="http://schemas.microsoft.com/office/drawing/2017/decorative" val="1"/>
              </a:ext>
            </a:extLst>
          </p:cNvPr>
          <p:cNvSpPr/>
          <p:nvPr/>
        </p:nvSpPr>
        <p:spPr>
          <a:xfrm>
            <a:off x="288706" y="1548176"/>
            <a:ext cx="5081286" cy="62270"/>
          </a:xfrm>
          <a:prstGeom prst="rect">
            <a:avLst/>
          </a:pr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EFE88AFF-A756-A719-364F-B4C04FC0326F}"/>
              </a:ext>
              <a:ext uri="{C183D7F6-B498-43B3-948B-1728B52AA6E4}">
                <adec:decorative xmlns:adec="http://schemas.microsoft.com/office/drawing/2017/decorative" val="1"/>
              </a:ext>
            </a:extLst>
          </p:cNvPr>
          <p:cNvSpPr/>
          <p:nvPr/>
        </p:nvSpPr>
        <p:spPr>
          <a:xfrm>
            <a:off x="285808" y="3545934"/>
            <a:ext cx="5079004" cy="1555488"/>
          </a:xfrm>
          <a:prstGeom prst="roundRect">
            <a:avLst/>
          </a:prstGeom>
          <a:solidFill>
            <a:srgbClr val="89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680C663-8FA3-6DC4-2F89-62760DDCF544}"/>
              </a:ext>
            </a:extLst>
          </p:cNvPr>
          <p:cNvSpPr txBox="1">
            <a:spLocks noGrp="1"/>
          </p:cNvSpPr>
          <p:nvPr>
            <p:ph type="title" idx="4294967295"/>
          </p:nvPr>
        </p:nvSpPr>
        <p:spPr>
          <a:xfrm>
            <a:off x="-567" y="314046"/>
            <a:ext cx="5671595" cy="11278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 sz="3600" b="1" i="0" u="none" strike="noStrike" kern="1200" cap="none" spc="0" normalizeH="0" baseline="0" noProof="0" dirty="0">
                <a:ln>
                  <a:noFill/>
                </a:ln>
                <a:solidFill>
                  <a:schemeClr val="tx1"/>
                </a:solidFill>
                <a:effectLst/>
                <a:uLnTx/>
                <a:uFillTx/>
                <a:latin typeface="Arial" panose="020B0604020202020204" pitchFamily="34" charset="0"/>
                <a:ea typeface="Tahoma"/>
                <a:cs typeface="Arial" panose="020B0604020202020204" pitchFamily="34" charset="0"/>
              </a:rPr>
              <a:t>LIVING THINGS </a:t>
            </a:r>
            <a:r>
              <a:rPr kumimoji="0" lang="en" sz="3600" b="1" i="0" u="none" strike="noStrike" kern="1200" cap="none" spc="0" normalizeH="0" baseline="0" noProof="0" dirty="0">
                <a:ln>
                  <a:noFill/>
                </a:ln>
                <a:solidFill>
                  <a:srgbClr val="00B050"/>
                </a:solidFill>
                <a:effectLst/>
                <a:uLnTx/>
                <a:uFillTx/>
                <a:latin typeface="Arial" panose="020B0604020202020204" pitchFamily="34" charset="0"/>
                <a:ea typeface="Tahoma"/>
                <a:cs typeface="Arial" panose="020B0604020202020204" pitchFamily="34" charset="0"/>
              </a:rPr>
              <a:t>NEED A SUITABLE HABITAT</a:t>
            </a:r>
            <a:endParaRPr kumimoji="0" lang="en-US" sz="3600" b="1" i="0" u="none" strike="noStrike" kern="1200" cap="none" spc="0" normalizeH="0" baseline="0" noProof="0" dirty="0">
              <a:ln>
                <a:noFill/>
              </a:ln>
              <a:solidFill>
                <a:srgbClr val="00B050"/>
              </a:solidFill>
              <a:effectLst/>
              <a:uLnTx/>
              <a:uFillTx/>
              <a:latin typeface="Arial" panose="020B0604020202020204" pitchFamily="34" charset="0"/>
              <a:ea typeface="Tahoma"/>
              <a:cs typeface="Arial" panose="020B0604020202020204" pitchFamily="34" charset="0"/>
            </a:endParaRPr>
          </a:p>
        </p:txBody>
      </p:sp>
      <p:sp>
        <p:nvSpPr>
          <p:cNvPr id="7" name="Content Placeholder 2">
            <a:extLst>
              <a:ext uri="{FF2B5EF4-FFF2-40B4-BE49-F238E27FC236}">
                <a16:creationId xmlns:a16="http://schemas.microsoft.com/office/drawing/2014/main" id="{52C761D3-661A-7028-F223-7E1882E7413B}"/>
              </a:ext>
            </a:extLst>
          </p:cNvPr>
          <p:cNvSpPr txBox="1">
            <a:spLocks/>
          </p:cNvSpPr>
          <p:nvPr/>
        </p:nvSpPr>
        <p:spPr>
          <a:xfrm>
            <a:off x="378598" y="1891783"/>
            <a:ext cx="4991259" cy="15507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FFFFFF"/>
                </a:solidFill>
                <a:latin typeface="Arial" panose="020B0604020202020204" pitchFamily="34" charset="0"/>
                <a:ea typeface="+mn-lt"/>
                <a:cs typeface="Arial" panose="020B0604020202020204" pitchFamily="34" charset="0"/>
              </a:rPr>
              <a:t>Habitat: The specific place where organisms live in (their home)</a:t>
            </a:r>
            <a:r>
              <a:rPr lang="en-US" sz="2000" dirty="0">
                <a:solidFill>
                  <a:srgbClr val="FFFFFF"/>
                </a:solidFill>
                <a:latin typeface="Arial" panose="020B0604020202020204" pitchFamily="34" charset="0"/>
                <a:ea typeface="+mn-lt"/>
                <a:cs typeface="Arial" panose="020B0604020202020204" pitchFamily="34" charset="0"/>
              </a:rPr>
              <a:t>. The habitats must meet their physical needs for survival.</a:t>
            </a:r>
            <a:endParaRPr lang="en-US" sz="2000" dirty="0">
              <a:solidFill>
                <a:srgbClr val="FFFFFF"/>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D199E3F8-D004-1852-DC73-9625DCDDBBE0}"/>
              </a:ext>
            </a:extLst>
          </p:cNvPr>
          <p:cNvSpPr txBox="1">
            <a:spLocks/>
          </p:cNvSpPr>
          <p:nvPr/>
        </p:nvSpPr>
        <p:spPr>
          <a:xfrm>
            <a:off x="277540" y="3618832"/>
            <a:ext cx="5074793" cy="15517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panose="020B0604020202020204" pitchFamily="34" charset="0"/>
                <a:ea typeface="+mn-lt"/>
                <a:cs typeface="Arial" panose="020B0604020202020204" pitchFamily="34" charset="0"/>
              </a:rPr>
              <a:t>Environment: </a:t>
            </a:r>
            <a:r>
              <a:rPr lang="en-US" sz="2000" dirty="0">
                <a:latin typeface="Arial" panose="020B0604020202020204" pitchFamily="34" charset="0"/>
                <a:ea typeface="+mn-lt"/>
                <a:cs typeface="Arial" panose="020B0604020202020204" pitchFamily="34" charset="0"/>
              </a:rPr>
              <a:t>Is everything around their habitat (</a:t>
            </a:r>
            <a:r>
              <a:rPr lang="en-US" sz="2000" b="1" dirty="0">
                <a:latin typeface="Arial" panose="020B0604020202020204" pitchFamily="34" charset="0"/>
                <a:ea typeface="+mn-lt"/>
                <a:cs typeface="Arial" panose="020B0604020202020204" pitchFamily="34" charset="0"/>
              </a:rPr>
              <a:t>all the conditions that affect the habitat</a:t>
            </a:r>
            <a:r>
              <a:rPr lang="en-US" sz="2000" dirty="0">
                <a:latin typeface="Arial" panose="020B0604020202020204" pitchFamily="34" charset="0"/>
                <a:ea typeface="+mn-lt"/>
                <a:cs typeface="Arial" panose="020B0604020202020204" pitchFamily="34" charset="0"/>
              </a:rPr>
              <a:t>), such as water depth, temperature, light, etc.</a:t>
            </a:r>
            <a:endParaRPr lang="en-US" sz="2000" dirty="0">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35EE3BF0-38EA-6761-CA4A-586765A463A2}"/>
              </a:ext>
            </a:extLst>
          </p:cNvPr>
          <p:cNvSpPr txBox="1">
            <a:spLocks/>
          </p:cNvSpPr>
          <p:nvPr/>
        </p:nvSpPr>
        <p:spPr>
          <a:xfrm>
            <a:off x="380894" y="5284324"/>
            <a:ext cx="4971820" cy="13560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73E6"/>
                </a:solidFill>
                <a:latin typeface="Arial" panose="020B0604020202020204" pitchFamily="34" charset="0"/>
                <a:ea typeface="+mn-lt"/>
                <a:cs typeface="Arial" panose="020B0604020202020204" pitchFamily="34" charset="0"/>
              </a:rPr>
              <a:t>Ecosystem=living community + environment + their interactions (how do they all affect each other)</a:t>
            </a:r>
            <a:endParaRPr lang="en-US" sz="2000" dirty="0">
              <a:solidFill>
                <a:srgbClr val="0073E6"/>
              </a:solidFill>
              <a:latin typeface="Arial" panose="020B0604020202020204" pitchFamily="34" charset="0"/>
              <a:cs typeface="Arial" panose="020B0604020202020204" pitchFamily="34" charset="0"/>
            </a:endParaRPr>
          </a:p>
        </p:txBody>
      </p:sp>
      <p:pic>
        <p:nvPicPr>
          <p:cNvPr id="23" name="Picture 22" descr="A collage of photos showing different habitats. Upper left: Alpine with snowy mountains and cows pasturing. Upper right: African Savanna with a family of elephants. Lower left: Tropical jungle with a sloth hanging on a tree. Lower right: A dessert with some dry arid vegetation">
            <a:extLst>
              <a:ext uri="{FF2B5EF4-FFF2-40B4-BE49-F238E27FC236}">
                <a16:creationId xmlns:a16="http://schemas.microsoft.com/office/drawing/2014/main" id="{748D9250-F772-23ED-75F5-B4E1677E1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851" y="314046"/>
            <a:ext cx="6648150" cy="6045178"/>
          </a:xfrm>
          <a:prstGeom prst="rect">
            <a:avLst/>
          </a:prstGeom>
        </p:spPr>
      </p:pic>
      <p:sp>
        <p:nvSpPr>
          <p:cNvPr id="11" name="TextBox 10">
            <a:extLst>
              <a:ext uri="{FF2B5EF4-FFF2-40B4-BE49-F238E27FC236}">
                <a16:creationId xmlns:a16="http://schemas.microsoft.com/office/drawing/2014/main" id="{3989DB0E-4B31-13FE-4E21-2E8F6F92EFB7}"/>
              </a:ext>
            </a:extLst>
          </p:cNvPr>
          <p:cNvSpPr txBox="1"/>
          <p:nvPr/>
        </p:nvSpPr>
        <p:spPr>
          <a:xfrm>
            <a:off x="5364812" y="6396335"/>
            <a:ext cx="42710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dirty="0">
                <a:latin typeface="Arial" panose="020B0604020202020204" pitchFamily="34" charset="0"/>
                <a:cs typeface="Arial" panose="020B0604020202020204" pitchFamily="34" charset="0"/>
              </a:rPr>
              <a:t>Image source</a:t>
            </a:r>
            <a:r>
              <a:rPr lang="pt-BR" sz="1200">
                <a:latin typeface="Arial" panose="020B0604020202020204" pitchFamily="34" charset="0"/>
                <a:cs typeface="Arial" panose="020B0604020202020204" pitchFamily="34" charset="0"/>
              </a:rPr>
              <a:t>: “Características Ecosistema Terrestre”. </a:t>
            </a:r>
            <a:r>
              <a:rPr lang="en-US" sz="1200">
                <a:latin typeface="Arial" panose="020B0604020202020204" pitchFamily="34" charset="0"/>
                <a:cs typeface="Arial" panose="020B0604020202020204" pitchFamily="34" charset="0"/>
              </a:rPr>
              <a:t>Licensed under CC BY-SA 4.0 via </a:t>
            </a:r>
            <a:r>
              <a:rPr lang="en-US" sz="1200">
                <a:latin typeface="Arial" panose="020B0604020202020204" pitchFamily="34" charset="0"/>
                <a:cs typeface="Arial" panose="020B0604020202020204" pitchFamily="34" charset="0"/>
                <a:hlinkClick r:id="rId4"/>
              </a:rPr>
              <a:t>Wikimedia Commons</a:t>
            </a:r>
            <a:r>
              <a:rPr lang="pt-BR" sz="1200">
                <a:latin typeface="Arial" panose="020B0604020202020204" pitchFamily="34" charset="0"/>
                <a:cs typeface="Arial" panose="020B0604020202020204" pitchFamily="34" charset="0"/>
                <a:hlinkClick r:id="rId4"/>
              </a:rPr>
              <a:t>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207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54;p25" descr="Map of Michigan showing the distribution of mastodon and mammoth fossils, and the extension of the ice cap during the ice age. Essentially, all the counties north of Cadillac Country and the Upper Peninsula do not contain mammoth or mastodon fossils remains.">
            <a:extLst>
              <a:ext uri="{FF2B5EF4-FFF2-40B4-BE49-F238E27FC236}">
                <a16:creationId xmlns:a16="http://schemas.microsoft.com/office/drawing/2014/main" id="{56EE9B2A-A363-64EA-8DCF-A1E4C6930C43}"/>
              </a:ext>
            </a:extLst>
          </p:cNvPr>
          <p:cNvPicPr preferRelativeResize="0"/>
          <p:nvPr/>
        </p:nvPicPr>
        <p:blipFill>
          <a:blip r:embed="rId2">
            <a:alphaModFix/>
          </a:blip>
          <a:stretch>
            <a:fillRect/>
          </a:stretch>
        </p:blipFill>
        <p:spPr>
          <a:xfrm>
            <a:off x="148944" y="767036"/>
            <a:ext cx="6040333" cy="5890933"/>
          </a:xfrm>
          <a:prstGeom prst="rect">
            <a:avLst/>
          </a:prstGeom>
          <a:noFill/>
          <a:ln>
            <a:noFill/>
          </a:ln>
        </p:spPr>
      </p:pic>
      <p:pic>
        <p:nvPicPr>
          <p:cNvPr id="7" name="Google Shape;156;p25">
            <a:extLst>
              <a:ext uri="{FF2B5EF4-FFF2-40B4-BE49-F238E27FC236}">
                <a16:creationId xmlns:a16="http://schemas.microsoft.com/office/drawing/2014/main" id="{D11A737B-DE27-DD54-2AB1-1033B985CC72}"/>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577144" y="4385219"/>
            <a:ext cx="491667" cy="325567"/>
          </a:xfrm>
          <a:prstGeom prst="rect">
            <a:avLst/>
          </a:prstGeom>
          <a:noFill/>
          <a:ln>
            <a:noFill/>
          </a:ln>
        </p:spPr>
      </p:pic>
      <p:pic>
        <p:nvPicPr>
          <p:cNvPr id="9" name="Google Shape;158;p25">
            <a:extLst>
              <a:ext uri="{FF2B5EF4-FFF2-40B4-BE49-F238E27FC236}">
                <a16:creationId xmlns:a16="http://schemas.microsoft.com/office/drawing/2014/main" id="{3FCA7A1E-22CE-B6ED-E1F8-62A05B53B44F}"/>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472277" y="5997736"/>
            <a:ext cx="491667" cy="325567"/>
          </a:xfrm>
          <a:prstGeom prst="rect">
            <a:avLst/>
          </a:prstGeom>
          <a:noFill/>
          <a:ln>
            <a:noFill/>
          </a:ln>
        </p:spPr>
      </p:pic>
      <p:pic>
        <p:nvPicPr>
          <p:cNvPr id="10" name="Google Shape;159;p25">
            <a:extLst>
              <a:ext uri="{FF2B5EF4-FFF2-40B4-BE49-F238E27FC236}">
                <a16:creationId xmlns:a16="http://schemas.microsoft.com/office/drawing/2014/main" id="{D2A9FE78-E791-AAE2-40D9-6C54D02E0492}"/>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197044" y="4721036"/>
            <a:ext cx="491667" cy="325567"/>
          </a:xfrm>
          <a:prstGeom prst="rect">
            <a:avLst/>
          </a:prstGeom>
          <a:noFill/>
          <a:ln>
            <a:noFill/>
          </a:ln>
        </p:spPr>
      </p:pic>
      <p:pic>
        <p:nvPicPr>
          <p:cNvPr id="11" name="Google Shape;160;p25">
            <a:extLst>
              <a:ext uri="{FF2B5EF4-FFF2-40B4-BE49-F238E27FC236}">
                <a16:creationId xmlns:a16="http://schemas.microsoft.com/office/drawing/2014/main" id="{F19C6593-6BD7-FFB2-8BA0-45D2BBA8DEB6}"/>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472277" y="4319770"/>
            <a:ext cx="491667" cy="325567"/>
          </a:xfrm>
          <a:prstGeom prst="rect">
            <a:avLst/>
          </a:prstGeom>
          <a:noFill/>
          <a:ln>
            <a:noFill/>
          </a:ln>
        </p:spPr>
      </p:pic>
      <p:pic>
        <p:nvPicPr>
          <p:cNvPr id="12" name="Google Shape;161;p25">
            <a:extLst>
              <a:ext uri="{FF2B5EF4-FFF2-40B4-BE49-F238E27FC236}">
                <a16:creationId xmlns:a16="http://schemas.microsoft.com/office/drawing/2014/main" id="{81EA0D96-70CC-0A8A-14EF-CABF9BAAED84}"/>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85477" y="5997736"/>
            <a:ext cx="491667" cy="325567"/>
          </a:xfrm>
          <a:prstGeom prst="rect">
            <a:avLst/>
          </a:prstGeom>
          <a:noFill/>
          <a:ln>
            <a:noFill/>
          </a:ln>
        </p:spPr>
      </p:pic>
      <p:pic>
        <p:nvPicPr>
          <p:cNvPr id="13" name="Google Shape;162;p25">
            <a:extLst>
              <a:ext uri="{FF2B5EF4-FFF2-40B4-BE49-F238E27FC236}">
                <a16:creationId xmlns:a16="http://schemas.microsoft.com/office/drawing/2014/main" id="{38116A8D-E2ED-8B67-A01B-8C7B3E34BDA4}"/>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708011" y="5254436"/>
            <a:ext cx="491667" cy="325567"/>
          </a:xfrm>
          <a:prstGeom prst="rect">
            <a:avLst/>
          </a:prstGeom>
          <a:noFill/>
          <a:ln>
            <a:noFill/>
          </a:ln>
        </p:spPr>
      </p:pic>
      <p:pic>
        <p:nvPicPr>
          <p:cNvPr id="14" name="Google Shape;163;p25">
            <a:extLst>
              <a:ext uri="{FF2B5EF4-FFF2-40B4-BE49-F238E27FC236}">
                <a16:creationId xmlns:a16="http://schemas.microsoft.com/office/drawing/2014/main" id="{C7D28EB7-8A08-0E98-E6F8-64813A564C20}"/>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85477" y="5046603"/>
            <a:ext cx="491667" cy="325567"/>
          </a:xfrm>
          <a:prstGeom prst="rect">
            <a:avLst/>
          </a:prstGeom>
          <a:noFill/>
          <a:ln>
            <a:noFill/>
          </a:ln>
        </p:spPr>
      </p:pic>
      <p:pic>
        <p:nvPicPr>
          <p:cNvPr id="15" name="Google Shape;164;p25">
            <a:extLst>
              <a:ext uri="{FF2B5EF4-FFF2-40B4-BE49-F238E27FC236}">
                <a16:creationId xmlns:a16="http://schemas.microsoft.com/office/drawing/2014/main" id="{E0E41678-2F0A-AFEE-B79B-8C279C2687DC}"/>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893528" y="5359386"/>
            <a:ext cx="491667" cy="325567"/>
          </a:xfrm>
          <a:prstGeom prst="rect">
            <a:avLst/>
          </a:prstGeom>
          <a:noFill/>
          <a:ln>
            <a:noFill/>
          </a:ln>
        </p:spPr>
      </p:pic>
      <p:pic>
        <p:nvPicPr>
          <p:cNvPr id="16" name="Google Shape;165;p25">
            <a:extLst>
              <a:ext uri="{FF2B5EF4-FFF2-40B4-BE49-F238E27FC236}">
                <a16:creationId xmlns:a16="http://schemas.microsoft.com/office/drawing/2014/main" id="{B88486CB-14AD-9E19-A72E-15D0524C9F62}"/>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330546" y="4928836"/>
            <a:ext cx="563009" cy="325599"/>
          </a:xfrm>
          <a:prstGeom prst="rect">
            <a:avLst/>
          </a:prstGeom>
          <a:noFill/>
          <a:ln>
            <a:noFill/>
          </a:ln>
        </p:spPr>
      </p:pic>
      <p:pic>
        <p:nvPicPr>
          <p:cNvPr id="17" name="Google Shape;166;p25">
            <a:extLst>
              <a:ext uri="{FF2B5EF4-FFF2-40B4-BE49-F238E27FC236}">
                <a16:creationId xmlns:a16="http://schemas.microsoft.com/office/drawing/2014/main" id="{2F2ED0A9-0401-1750-3D83-24A8CE422744}"/>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577145" y="5706787"/>
            <a:ext cx="563011" cy="325599"/>
          </a:xfrm>
          <a:prstGeom prst="rect">
            <a:avLst/>
          </a:prstGeom>
          <a:noFill/>
          <a:ln>
            <a:noFill/>
          </a:ln>
        </p:spPr>
      </p:pic>
      <p:sp>
        <p:nvSpPr>
          <p:cNvPr id="20" name="Google Shape;3000;p54">
            <a:extLst>
              <a:ext uri="{FF2B5EF4-FFF2-40B4-BE49-F238E27FC236}">
                <a16:creationId xmlns:a16="http://schemas.microsoft.com/office/drawing/2014/main" id="{7FB51AD2-FE35-2062-9B56-A5EB14AC2AD1}"/>
              </a:ext>
            </a:extLst>
          </p:cNvPr>
          <p:cNvSpPr txBox="1">
            <a:spLocks noGrp="1"/>
          </p:cNvSpPr>
          <p:nvPr>
            <p:ph type="title"/>
          </p:nvPr>
        </p:nvSpPr>
        <p:spPr>
          <a:xfrm>
            <a:off x="4199678" y="246122"/>
            <a:ext cx="7497340" cy="763600"/>
          </a:xfrm>
          <a:prstGeom prst="rect">
            <a:avLst/>
          </a:prstGeom>
        </p:spPr>
        <p:txBody>
          <a:bodyPr spcFirstLastPara="1" vert="horz" wrap="square" lIns="121900" tIns="121900" rIns="121900" bIns="121900" rtlCol="0" anchor="t" anchorCtr="0">
            <a:noAutofit/>
          </a:bodyPr>
          <a:lstStyle/>
          <a:p>
            <a:pPr algn="ctr"/>
            <a:r>
              <a:rPr lang="en" sz="4000">
                <a:latin typeface="Arial" panose="020B0604020202020204" pitchFamily="34" charset="0"/>
                <a:cs typeface="Arial" panose="020B0604020202020204" pitchFamily="34" charset="0"/>
              </a:rPr>
              <a:t>MICHIGAN’S STATE FOSSIL: </a:t>
            </a:r>
            <a:r>
              <a:rPr lang="en" sz="4000">
                <a:solidFill>
                  <a:schemeClr val="accent1"/>
                </a:solidFill>
                <a:latin typeface="Arial" panose="020B0604020202020204" pitchFamily="34" charset="0"/>
                <a:cs typeface="Arial" panose="020B0604020202020204" pitchFamily="34" charset="0"/>
              </a:rPr>
              <a:t> AMERICAN MASTODON</a:t>
            </a:r>
            <a:endParaRPr sz="4000">
              <a:solidFill>
                <a:schemeClr val="accent1"/>
              </a:solidFill>
              <a:latin typeface="Arial" panose="020B0604020202020204" pitchFamily="34" charset="0"/>
              <a:cs typeface="Arial" panose="020B0604020202020204" pitchFamily="34" charset="0"/>
            </a:endParaRPr>
          </a:p>
        </p:txBody>
      </p:sp>
      <p:sp>
        <p:nvSpPr>
          <p:cNvPr id="8" name="Google Shape;157;p25" descr="maximum extent of the ice glacier cap">
            <a:extLst>
              <a:ext uri="{FF2B5EF4-FFF2-40B4-BE49-F238E27FC236}">
                <a16:creationId xmlns:a16="http://schemas.microsoft.com/office/drawing/2014/main" id="{E8C8F36A-F6AE-737A-2BDF-0943107050C9}"/>
              </a:ext>
            </a:extLst>
          </p:cNvPr>
          <p:cNvSpPr/>
          <p:nvPr/>
        </p:nvSpPr>
        <p:spPr>
          <a:xfrm>
            <a:off x="2932845" y="3839463"/>
            <a:ext cx="2840967" cy="881567"/>
          </a:xfrm>
          <a:custGeom>
            <a:avLst/>
            <a:gdLst/>
            <a:ahLst/>
            <a:cxnLst/>
            <a:rect l="l" t="t" r="r" b="b"/>
            <a:pathLst>
              <a:path w="85229" h="26447" extrusionOk="0">
                <a:moveTo>
                  <a:pt x="0" y="26447"/>
                </a:moveTo>
                <a:cubicBezTo>
                  <a:pt x="1570" y="25376"/>
                  <a:pt x="6495" y="22449"/>
                  <a:pt x="9422" y="20022"/>
                </a:cubicBezTo>
                <a:cubicBezTo>
                  <a:pt x="12349" y="17595"/>
                  <a:pt x="13206" y="13170"/>
                  <a:pt x="17560" y="11885"/>
                </a:cubicBezTo>
                <a:cubicBezTo>
                  <a:pt x="21914" y="10600"/>
                  <a:pt x="30337" y="13455"/>
                  <a:pt x="35548" y="12313"/>
                </a:cubicBezTo>
                <a:cubicBezTo>
                  <a:pt x="40759" y="11171"/>
                  <a:pt x="44257" y="7031"/>
                  <a:pt x="48825" y="5032"/>
                </a:cubicBezTo>
                <a:cubicBezTo>
                  <a:pt x="53393" y="3033"/>
                  <a:pt x="59032" y="-964"/>
                  <a:pt x="62958" y="321"/>
                </a:cubicBezTo>
                <a:cubicBezTo>
                  <a:pt x="66884" y="1606"/>
                  <a:pt x="68669" y="8601"/>
                  <a:pt x="72381" y="12741"/>
                </a:cubicBezTo>
                <a:cubicBezTo>
                  <a:pt x="76093" y="16881"/>
                  <a:pt x="83088" y="23092"/>
                  <a:pt x="85229" y="25162"/>
                </a:cubicBezTo>
              </a:path>
            </a:pathLst>
          </a:custGeom>
          <a:noFill/>
          <a:ln w="38100" cap="flat" cmpd="sng">
            <a:solidFill>
              <a:srgbClr val="FF0000"/>
            </a:solidFill>
            <a:prstDash val="solid"/>
            <a:round/>
            <a:headEnd type="none" w="med" len="med"/>
            <a:tailEnd type="none" w="med" len="med"/>
          </a:ln>
        </p:spPr>
        <p:txBody>
          <a:bodyPr/>
          <a:lstStyle/>
          <a:p>
            <a:endParaRPr lang="en-US" sz="2400">
              <a:latin typeface="Arial" panose="020B0604020202020204" pitchFamily="34" charset="0"/>
              <a:cs typeface="Arial" panose="020B0604020202020204" pitchFamily="34" charset="0"/>
            </a:endParaRPr>
          </a:p>
        </p:txBody>
      </p:sp>
      <p:sp>
        <p:nvSpPr>
          <p:cNvPr id="22" name="Arrow: Down 21" descr="arrow indicating the ice cap maximun advance in the map">
            <a:extLst>
              <a:ext uri="{FF2B5EF4-FFF2-40B4-BE49-F238E27FC236}">
                <a16:creationId xmlns:a16="http://schemas.microsoft.com/office/drawing/2014/main" id="{719B0568-67F0-4632-29E0-BD874A815099}"/>
              </a:ext>
            </a:extLst>
          </p:cNvPr>
          <p:cNvSpPr/>
          <p:nvPr/>
        </p:nvSpPr>
        <p:spPr>
          <a:xfrm rot="3000000">
            <a:off x="5337221" y="3576266"/>
            <a:ext cx="448029" cy="53203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F248A54-D273-E762-6373-3E26EC77D81F}"/>
              </a:ext>
            </a:extLst>
          </p:cNvPr>
          <p:cNvSpPr txBox="1"/>
          <p:nvPr/>
        </p:nvSpPr>
        <p:spPr>
          <a:xfrm>
            <a:off x="5690138" y="2198354"/>
            <a:ext cx="556365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panose="020B0604020202020204" pitchFamily="34" charset="0"/>
                <a:cs typeface="Arial" panose="020B0604020202020204" pitchFamily="34" charset="0"/>
              </a:rPr>
              <a:t>The glacier cap advanced up </a:t>
            </a:r>
            <a:r>
              <a:rPr lang="en-US" sz="2400">
                <a:latin typeface="Arial" panose="020B0604020202020204" pitchFamily="34" charset="0"/>
                <a:cs typeface="Arial" panose="020B0604020202020204" pitchFamily="34" charset="0"/>
              </a:rPr>
              <a:t>to the red line. No </a:t>
            </a:r>
            <a:r>
              <a:rPr lang="en-US" sz="2400" dirty="0">
                <a:latin typeface="Arial" panose="020B0604020202020204" pitchFamily="34" charset="0"/>
                <a:cs typeface="Arial" panose="020B0604020202020204" pitchFamily="34" charset="0"/>
              </a:rPr>
              <a:t>grass, no bushes = No mammoths </a:t>
            </a:r>
            <a:r>
              <a:rPr lang="en-US" sz="2400">
                <a:latin typeface="Arial" panose="020B0604020202020204" pitchFamily="34" charset="0"/>
                <a:cs typeface="Arial" panose="020B0604020202020204" pitchFamily="34" charset="0"/>
              </a:rPr>
              <a:t>or mastodon fossils in the northern part of the Lower Peninsula or in the Upper Peninsula</a:t>
            </a:r>
          </a:p>
        </p:txBody>
      </p:sp>
      <p:pic>
        <p:nvPicPr>
          <p:cNvPr id="19" name="Google Shape;169;p25" descr="Image of an American mastodon, a large, shaggy Ice Age animal shaped like a stocky elephant, with curved tusks and a shorter, sturdier trunk">
            <a:extLst>
              <a:ext uri="{FF2B5EF4-FFF2-40B4-BE49-F238E27FC236}">
                <a16:creationId xmlns:a16="http://schemas.microsoft.com/office/drawing/2014/main" id="{FF8D4D58-A548-0661-8AD6-60D44EF04B0E}"/>
              </a:ext>
            </a:extLst>
          </p:cNvPr>
          <p:cNvPicPr preferRelativeResize="0"/>
          <p:nvPr/>
        </p:nvPicPr>
        <p:blipFill>
          <a:blip r:embed="rId5">
            <a:alphaModFix/>
          </a:blip>
          <a:stretch>
            <a:fillRect/>
          </a:stretch>
        </p:blipFill>
        <p:spPr>
          <a:xfrm>
            <a:off x="9051851" y="4160936"/>
            <a:ext cx="2497067" cy="2497033"/>
          </a:xfrm>
          <a:prstGeom prst="rect">
            <a:avLst/>
          </a:prstGeom>
          <a:noFill/>
          <a:ln>
            <a:noFill/>
          </a:ln>
        </p:spPr>
      </p:pic>
      <p:sp>
        <p:nvSpPr>
          <p:cNvPr id="4" name="Google Shape;2221;p45">
            <a:extLst>
              <a:ext uri="{FF2B5EF4-FFF2-40B4-BE49-F238E27FC236}">
                <a16:creationId xmlns:a16="http://schemas.microsoft.com/office/drawing/2014/main" id="{E74BF001-5DAD-BA3E-1C90-A6187B8B35F1}"/>
              </a:ext>
            </a:extLst>
          </p:cNvPr>
          <p:cNvSpPr txBox="1">
            <a:spLocks/>
          </p:cNvSpPr>
          <p:nvPr/>
        </p:nvSpPr>
        <p:spPr>
          <a:xfrm>
            <a:off x="6924304" y="4921218"/>
            <a:ext cx="2642886" cy="11390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1pPr>
            <a:lvl2pPr marL="914400" marR="0" lvl="1"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2pPr>
            <a:lvl3pPr marL="1371600" marR="0" lvl="2"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3pPr>
            <a:lvl4pPr marL="1828800" marR="0" lvl="3"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4pPr>
            <a:lvl5pPr marL="2286000" marR="0" lvl="4"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5pPr>
            <a:lvl6pPr marL="2743200" marR="0" lvl="5"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6pPr>
            <a:lvl7pPr marL="3200400" marR="0" lvl="6"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7pPr>
            <a:lvl8pPr marL="3657600" marR="0" lvl="7"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8pPr>
            <a:lvl9pPr marL="4114800" marR="0" lvl="8" indent="-317500" algn="ctr" rtl="0">
              <a:lnSpc>
                <a:spcPct val="100000"/>
              </a:lnSpc>
              <a:spcBef>
                <a:spcPts val="0"/>
              </a:spcBef>
              <a:spcAft>
                <a:spcPts val="0"/>
              </a:spcAft>
              <a:buClr>
                <a:schemeClr val="dk2"/>
              </a:buClr>
              <a:buSzPts val="1400"/>
              <a:buFont typeface="Atkinson Hyperlegible"/>
              <a:buNone/>
              <a:defRPr sz="1400" b="0" i="0" u="none" strike="noStrike" cap="none">
                <a:solidFill>
                  <a:schemeClr val="dk2"/>
                </a:solidFill>
                <a:latin typeface="Atkinson Hyperlegible"/>
                <a:ea typeface="Atkinson Hyperlegible"/>
                <a:cs typeface="Atkinson Hyperlegible"/>
                <a:sym typeface="Atkinson Hyperlegible"/>
              </a:defRPr>
            </a:lvl9pPr>
          </a:lstStyle>
          <a:p>
            <a:pPr marL="0" indent="0" algn="l" fontAlgn="base">
              <a:lnSpc>
                <a:spcPts val="3400"/>
              </a:lnSpc>
            </a:pPr>
            <a:r>
              <a:rPr lang="en-US" sz="2400">
                <a:latin typeface="Arial" panose="020B0604020202020204" pitchFamily="34" charset="0"/>
                <a:ea typeface="Tahoma" panose="020B0604030504040204" pitchFamily="34" charset="0"/>
                <a:cs typeface="Arial" panose="020B0604020202020204" pitchFamily="34" charset="0"/>
              </a:rPr>
              <a:t>This is what mastodons looked like:</a:t>
            </a:r>
            <a:endParaRPr lang="en-US" sz="2800">
              <a:solidFill>
                <a:srgbClr val="000000"/>
              </a:solidFill>
              <a:latin typeface="Arial" panose="020B0604020202020204" pitchFamily="34" charset="0"/>
              <a:ea typeface="Tahoma" panose="020B0604030504040204" pitchFamily="34" charset="0"/>
              <a:cs typeface="Arial" panose="020B0604020202020204" pitchFamily="34" charset="0"/>
            </a:endParaRPr>
          </a:p>
        </p:txBody>
      </p:sp>
      <p:sp>
        <p:nvSpPr>
          <p:cNvPr id="2" name="TextBox 1">
            <a:extLst>
              <a:ext uri="{FF2B5EF4-FFF2-40B4-BE49-F238E27FC236}">
                <a16:creationId xmlns:a16="http://schemas.microsoft.com/office/drawing/2014/main" id="{49856F8A-525A-FDED-5A94-6482F2DBB133}"/>
              </a:ext>
            </a:extLst>
          </p:cNvPr>
          <p:cNvSpPr txBox="1"/>
          <p:nvPr/>
        </p:nvSpPr>
        <p:spPr>
          <a:xfrm>
            <a:off x="-179329" y="4705903"/>
            <a:ext cx="353374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panose="020B0604020202020204" pitchFamily="34" charset="0"/>
                <a:cs typeface="Arial" panose="020B0604020202020204" pitchFamily="34" charset="0"/>
              </a:rPr>
              <a:t>There are more Mastodons than mammoth fossils in Michigan (4:1)</a:t>
            </a:r>
          </a:p>
        </p:txBody>
      </p:sp>
    </p:spTree>
    <p:extLst>
      <p:ext uri="{BB962C8B-B14F-4D97-AF65-F5344CB8AC3E}">
        <p14:creationId xmlns:p14="http://schemas.microsoft.com/office/powerpoint/2010/main" val="2774979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D4D6E-BE7F-9F9C-C2D4-6E2CB4D6AA82}"/>
            </a:ext>
          </a:extLst>
        </p:cNvPr>
        <p:cNvGrpSpPr/>
        <p:nvPr/>
      </p:nvGrpSpPr>
      <p:grpSpPr>
        <a:xfrm>
          <a:off x="0" y="0"/>
          <a:ext cx="0" cy="0"/>
          <a:chOff x="0" y="0"/>
          <a:chExt cx="0" cy="0"/>
        </a:xfrm>
      </p:grpSpPr>
      <p:sp>
        <p:nvSpPr>
          <p:cNvPr id="36" name="Google Shape;3000;p54">
            <a:extLst>
              <a:ext uri="{FF2B5EF4-FFF2-40B4-BE49-F238E27FC236}">
                <a16:creationId xmlns:a16="http://schemas.microsoft.com/office/drawing/2014/main" id="{1003BFB5-CC4A-96E0-3285-1E511ED961C6}"/>
              </a:ext>
            </a:extLst>
          </p:cNvPr>
          <p:cNvSpPr txBox="1">
            <a:spLocks noGrp="1"/>
          </p:cNvSpPr>
          <p:nvPr>
            <p:ph type="title"/>
          </p:nvPr>
        </p:nvSpPr>
        <p:spPr>
          <a:xfrm>
            <a:off x="2883522" y="6233"/>
            <a:ext cx="6979052" cy="763600"/>
          </a:xfrm>
          <a:prstGeom prst="rect">
            <a:avLst/>
          </a:prstGeom>
        </p:spPr>
        <p:txBody>
          <a:bodyPr spcFirstLastPara="1" vert="horz" wrap="square" lIns="121900" tIns="121900" rIns="121900" bIns="121900" rtlCol="0" anchor="t" anchorCtr="0">
            <a:noAutofit/>
          </a:bodyPr>
          <a:lstStyle/>
          <a:p>
            <a:pPr algn="ctr"/>
            <a:r>
              <a:rPr lang="en" b="1" dirty="0">
                <a:latin typeface="Arial" panose="020B0604020202020204" pitchFamily="34" charset="0"/>
                <a:cs typeface="Arial" panose="020B0604020202020204" pitchFamily="34" charset="0"/>
              </a:rPr>
              <a:t>DISTANT COUSINS</a:t>
            </a:r>
          </a:p>
        </p:txBody>
      </p:sp>
      <p:sp>
        <p:nvSpPr>
          <p:cNvPr id="30" name="TextBox 29">
            <a:extLst>
              <a:ext uri="{FF2B5EF4-FFF2-40B4-BE49-F238E27FC236}">
                <a16:creationId xmlns:a16="http://schemas.microsoft.com/office/drawing/2014/main" id="{F353FCAC-3849-D001-6014-0694FBB8C69A}"/>
              </a:ext>
            </a:extLst>
          </p:cNvPr>
          <p:cNvSpPr txBox="1"/>
          <p:nvPr/>
        </p:nvSpPr>
        <p:spPr>
          <a:xfrm>
            <a:off x="2303603" y="1233692"/>
            <a:ext cx="405451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0070C0"/>
                </a:solidFill>
                <a:latin typeface="Arial" panose="020B0604020202020204" pitchFamily="34" charset="0"/>
                <a:cs typeface="Arial" panose="020B0604020202020204" pitchFamily="34" charset="0"/>
              </a:rPr>
              <a:t>Mastodon</a:t>
            </a:r>
          </a:p>
          <a:p>
            <a:pPr algn="ctr"/>
            <a:r>
              <a:rPr lang="en-US" sz="2400" b="1" i="1">
                <a:solidFill>
                  <a:srgbClr val="0070C0"/>
                </a:solidFill>
                <a:latin typeface="Arial" panose="020B0604020202020204" pitchFamily="34" charset="0"/>
                <a:cs typeface="Arial" panose="020B0604020202020204" pitchFamily="34" charset="0"/>
              </a:rPr>
              <a:t>“Mammut americanum”</a:t>
            </a:r>
            <a:endParaRPr lang="en-US" sz="2400" b="1" i="1" dirty="0">
              <a:solidFill>
                <a:srgbClr val="0070C0"/>
              </a:solidFill>
              <a:latin typeface="Arial" panose="020B0604020202020204" pitchFamily="34" charset="0"/>
              <a:cs typeface="Arial" panose="020B0604020202020204" pitchFamily="34" charset="0"/>
            </a:endParaRPr>
          </a:p>
        </p:txBody>
      </p:sp>
      <p:pic>
        <p:nvPicPr>
          <p:cNvPr id="24" name="Picture 23" descr="an image of a mastodon">
            <a:extLst>
              <a:ext uri="{FF2B5EF4-FFF2-40B4-BE49-F238E27FC236}">
                <a16:creationId xmlns:a16="http://schemas.microsoft.com/office/drawing/2014/main" id="{D83B5475-62F6-E3AE-BCB0-DE954624F3EF}"/>
              </a:ext>
            </a:extLst>
          </p:cNvPr>
          <p:cNvPicPr>
            <a:picLocks noChangeAspect="1"/>
          </p:cNvPicPr>
          <p:nvPr/>
        </p:nvPicPr>
        <p:blipFill>
          <a:blip r:embed="rId2"/>
          <a:stretch>
            <a:fillRect/>
          </a:stretch>
        </p:blipFill>
        <p:spPr>
          <a:xfrm>
            <a:off x="141817" y="197203"/>
            <a:ext cx="2355145" cy="2540705"/>
          </a:xfrm>
          <a:prstGeom prst="rect">
            <a:avLst/>
          </a:prstGeom>
        </p:spPr>
      </p:pic>
      <p:pic>
        <p:nvPicPr>
          <p:cNvPr id="29" name="Picture 28" descr="Photo of a mastodon molar tooth">
            <a:extLst>
              <a:ext uri="{FF2B5EF4-FFF2-40B4-BE49-F238E27FC236}">
                <a16:creationId xmlns:a16="http://schemas.microsoft.com/office/drawing/2014/main" id="{DE0452B6-F8E0-2C41-5550-D25E858A9435}"/>
              </a:ext>
            </a:extLst>
          </p:cNvPr>
          <p:cNvPicPr>
            <a:picLocks noChangeAspect="1"/>
          </p:cNvPicPr>
          <p:nvPr/>
        </p:nvPicPr>
        <p:blipFill>
          <a:blip r:embed="rId3"/>
          <a:srcRect r="346" b="8844"/>
          <a:stretch>
            <a:fillRect/>
          </a:stretch>
        </p:blipFill>
        <p:spPr>
          <a:xfrm>
            <a:off x="2043819" y="2270654"/>
            <a:ext cx="4054510" cy="2549145"/>
          </a:xfrm>
          <a:prstGeom prst="rect">
            <a:avLst/>
          </a:prstGeom>
        </p:spPr>
      </p:pic>
      <p:sp>
        <p:nvSpPr>
          <p:cNvPr id="31" name="TextBox 30">
            <a:extLst>
              <a:ext uri="{FF2B5EF4-FFF2-40B4-BE49-F238E27FC236}">
                <a16:creationId xmlns:a16="http://schemas.microsoft.com/office/drawing/2014/main" id="{BA9D1301-C27C-76C9-9B88-024B97854CFA}"/>
              </a:ext>
            </a:extLst>
          </p:cNvPr>
          <p:cNvSpPr txBox="1"/>
          <p:nvPr/>
        </p:nvSpPr>
        <p:spPr>
          <a:xfrm>
            <a:off x="2043819" y="4858355"/>
            <a:ext cx="38876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ea typeface="+mn-lt"/>
                <a:cs typeface="Arial" panose="020B0604020202020204" pitchFamily="34" charset="0"/>
              </a:rPr>
              <a:t>Mastodon </a:t>
            </a:r>
            <a:r>
              <a:rPr lang="en-US" sz="1200">
                <a:latin typeface="Arial" panose="020B0604020202020204" pitchFamily="34" charset="0"/>
                <a:ea typeface="+mn-lt"/>
                <a:cs typeface="Arial" panose="020B0604020202020204" pitchFamily="34" charset="0"/>
              </a:rPr>
              <a:t>tooth fossil (CC0 1.0 Universal Public Domain Dedication) via </a:t>
            </a:r>
            <a:r>
              <a:rPr lang="en-US" sz="1200">
                <a:latin typeface="Arial" panose="020B0604020202020204" pitchFamily="34" charset="0"/>
                <a:ea typeface="+mn-lt"/>
                <a:cs typeface="Arial" panose="020B0604020202020204" pitchFamily="34" charset="0"/>
                <a:hlinkClick r:id="rId4"/>
              </a:rPr>
              <a:t>Wikimedia Commons</a:t>
            </a:r>
            <a:r>
              <a:rPr lang="en-US" sz="1200">
                <a:latin typeface="Arial" panose="020B0604020202020204" pitchFamily="34" charset="0"/>
                <a:ea typeface="+mn-lt"/>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87975F7-FA42-BCBB-DFEA-37BC378654CB}"/>
              </a:ext>
            </a:extLst>
          </p:cNvPr>
          <p:cNvSpPr txBox="1"/>
          <p:nvPr/>
        </p:nvSpPr>
        <p:spPr>
          <a:xfrm>
            <a:off x="1654363" y="5466084"/>
            <a:ext cx="420533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Arial" panose="020B0604020202020204" pitchFamily="34" charset="0"/>
                <a:cs typeface="Arial" panose="020B0604020202020204" pitchFamily="34" charset="0"/>
              </a:rPr>
              <a:t>Bumpy molars to crush twigs &amp; branches,  and chew though plants</a:t>
            </a:r>
          </a:p>
        </p:txBody>
      </p:sp>
      <p:sp>
        <p:nvSpPr>
          <p:cNvPr id="33" name="TextBox 32">
            <a:extLst>
              <a:ext uri="{FF2B5EF4-FFF2-40B4-BE49-F238E27FC236}">
                <a16:creationId xmlns:a16="http://schemas.microsoft.com/office/drawing/2014/main" id="{08044B2B-58C0-3122-4725-2C9D0FF1D888}"/>
              </a:ext>
              <a:ext uri="{C183D7F6-B498-43B3-948B-1728B52AA6E4}">
                <adec:decorative xmlns:adec="http://schemas.microsoft.com/office/drawing/2017/decorative" val="0"/>
              </a:ext>
            </a:extLst>
          </p:cNvPr>
          <p:cNvSpPr txBox="1"/>
          <p:nvPr/>
        </p:nvSpPr>
        <p:spPr>
          <a:xfrm>
            <a:off x="6617897" y="1286997"/>
            <a:ext cx="299603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0070C0"/>
                </a:solidFill>
                <a:latin typeface="Arial" panose="020B0604020202020204" pitchFamily="34" charset="0"/>
                <a:cs typeface="Arial" panose="020B0604020202020204" pitchFamily="34" charset="0"/>
              </a:rPr>
              <a:t>Mammoth </a:t>
            </a:r>
            <a:r>
              <a:rPr lang="en-US" sz="2400" b="1" i="1">
                <a:solidFill>
                  <a:srgbClr val="0070C0"/>
                </a:solidFill>
                <a:latin typeface="Arial" panose="020B0604020202020204" pitchFamily="34" charset="0"/>
                <a:cs typeface="Arial" panose="020B0604020202020204" pitchFamily="34" charset="0"/>
              </a:rPr>
              <a:t>“Mammuthus”</a:t>
            </a:r>
            <a:endParaRPr lang="en-US" sz="3600" b="1" dirty="0">
              <a:solidFill>
                <a:srgbClr val="0070C0"/>
              </a:solidFill>
              <a:latin typeface="Arial" panose="020B0604020202020204" pitchFamily="34" charset="0"/>
              <a:cs typeface="Arial" panose="020B0604020202020204" pitchFamily="34" charset="0"/>
            </a:endParaRPr>
          </a:p>
        </p:txBody>
      </p:sp>
      <p:pic>
        <p:nvPicPr>
          <p:cNvPr id="27" name="Picture 26" descr="An image of a mammooth">
            <a:extLst>
              <a:ext uri="{FF2B5EF4-FFF2-40B4-BE49-F238E27FC236}">
                <a16:creationId xmlns:a16="http://schemas.microsoft.com/office/drawing/2014/main" id="{E4C1F20C-DD5C-F97D-557B-DBD57426991F}"/>
              </a:ext>
            </a:extLst>
          </p:cNvPr>
          <p:cNvPicPr>
            <a:picLocks noChangeAspect="1"/>
          </p:cNvPicPr>
          <p:nvPr/>
        </p:nvPicPr>
        <p:blipFill>
          <a:blip r:embed="rId5"/>
          <a:stretch>
            <a:fillRect/>
          </a:stretch>
        </p:blipFill>
        <p:spPr>
          <a:xfrm>
            <a:off x="9873720" y="190854"/>
            <a:ext cx="2195335" cy="2553405"/>
          </a:xfrm>
          <a:prstGeom prst="rect">
            <a:avLst/>
          </a:prstGeom>
        </p:spPr>
      </p:pic>
      <p:pic>
        <p:nvPicPr>
          <p:cNvPr id="32" name="Picture 31" descr="Photo of a mamooth molar tooth">
            <a:extLst>
              <a:ext uri="{FF2B5EF4-FFF2-40B4-BE49-F238E27FC236}">
                <a16:creationId xmlns:a16="http://schemas.microsoft.com/office/drawing/2014/main" id="{FB6DECCA-85D5-D4B6-7357-D131A761D5FD}"/>
              </a:ext>
            </a:extLst>
          </p:cNvPr>
          <p:cNvPicPr>
            <a:picLocks noChangeAspect="1"/>
          </p:cNvPicPr>
          <p:nvPr/>
        </p:nvPicPr>
        <p:blipFill>
          <a:blip r:embed="rId6"/>
          <a:stretch>
            <a:fillRect/>
          </a:stretch>
        </p:blipFill>
        <p:spPr>
          <a:xfrm>
            <a:off x="6358113" y="2284236"/>
            <a:ext cx="5077885" cy="2557640"/>
          </a:xfrm>
          <a:prstGeom prst="rect">
            <a:avLst/>
          </a:prstGeom>
        </p:spPr>
      </p:pic>
      <p:sp>
        <p:nvSpPr>
          <p:cNvPr id="34" name="TextBox 33">
            <a:extLst>
              <a:ext uri="{FF2B5EF4-FFF2-40B4-BE49-F238E27FC236}">
                <a16:creationId xmlns:a16="http://schemas.microsoft.com/office/drawing/2014/main" id="{F974E44A-3FA0-E828-B5BD-EF8DBB3AA038}"/>
              </a:ext>
            </a:extLst>
          </p:cNvPr>
          <p:cNvSpPr txBox="1"/>
          <p:nvPr/>
        </p:nvSpPr>
        <p:spPr>
          <a:xfrm>
            <a:off x="6861363" y="4831083"/>
            <a:ext cx="36021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ea typeface="+mn-lt"/>
                <a:cs typeface="Arial" panose="020B0604020202020204" pitchFamily="34" charset="0"/>
              </a:rPr>
              <a:t>Mammoth tooth fossil. Photo by James St. John (CC BY 2.0), via </a:t>
            </a:r>
            <a:r>
              <a:rPr lang="en-US" sz="1200" dirty="0">
                <a:latin typeface="Arial" panose="020B0604020202020204" pitchFamily="34" charset="0"/>
                <a:ea typeface="+mn-lt"/>
                <a:cs typeface="Arial" panose="020B0604020202020204" pitchFamily="34" charset="0"/>
                <a:hlinkClick r:id="rId7"/>
              </a:rPr>
              <a:t>Wikimedia Commons</a:t>
            </a:r>
            <a:endParaRPr lang="en-US" sz="1200" dirty="0">
              <a:latin typeface="Arial" panose="020B0604020202020204" pitchFamily="34" charset="0"/>
              <a:ea typeface="+mn-lt"/>
              <a:cs typeface="Arial" panose="020B0604020202020204" pitchFamily="34" charset="0"/>
            </a:endParaRPr>
          </a:p>
        </p:txBody>
      </p:sp>
      <p:sp>
        <p:nvSpPr>
          <p:cNvPr id="28" name="TextBox 27">
            <a:extLst>
              <a:ext uri="{FF2B5EF4-FFF2-40B4-BE49-F238E27FC236}">
                <a16:creationId xmlns:a16="http://schemas.microsoft.com/office/drawing/2014/main" id="{0CD0B508-D81C-94A9-E28E-F3F74B52A6EF}"/>
              </a:ext>
            </a:extLst>
          </p:cNvPr>
          <p:cNvSpPr txBox="1"/>
          <p:nvPr/>
        </p:nvSpPr>
        <p:spPr>
          <a:xfrm>
            <a:off x="6494474" y="5466084"/>
            <a:ext cx="492499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Arial" panose="020B0604020202020204" pitchFamily="34" charset="0"/>
                <a:cs typeface="Arial" panose="020B0604020202020204" pitchFamily="34" charset="0"/>
              </a:rPr>
              <a:t>Flat, smooth ridges (like a washboard), to eat grass and shrubs, not to break branches</a:t>
            </a:r>
          </a:p>
        </p:txBody>
      </p:sp>
    </p:spTree>
    <p:extLst>
      <p:ext uri="{BB962C8B-B14F-4D97-AF65-F5344CB8AC3E}">
        <p14:creationId xmlns:p14="http://schemas.microsoft.com/office/powerpoint/2010/main" val="17717629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EBBAB3-9A10-20A0-E13A-15B7ECAD21A1}"/>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3000">
                <a:latin typeface="Arial" panose="020B0604020202020204" pitchFamily="34" charset="0"/>
                <a:cs typeface="Arial" panose="020B0604020202020204" pitchFamily="34" charset="0"/>
              </a:rPr>
              <a:t>Fossils Tell Stories of Earth's Past.  </a:t>
            </a:r>
            <a:br>
              <a:rPr lang="en-US" sz="3000">
                <a:latin typeface="Arial" panose="020B0604020202020204" pitchFamily="34" charset="0"/>
                <a:cs typeface="Arial" panose="020B0604020202020204" pitchFamily="34" charset="0"/>
              </a:rPr>
            </a:br>
            <a:r>
              <a:rPr lang="en-US" sz="3000">
                <a:latin typeface="Arial" panose="020B0604020202020204" pitchFamily="34" charset="0"/>
                <a:cs typeface="Arial" panose="020B0604020202020204" pitchFamily="34" charset="0"/>
              </a:rPr>
              <a:t>Now You Can Understand Their Message!</a:t>
            </a:r>
            <a:br>
              <a:rPr lang="en-US" sz="3000">
                <a:latin typeface="Arial" panose="020B0604020202020204" pitchFamily="34" charset="0"/>
                <a:cs typeface="Arial" panose="020B0604020202020204" pitchFamily="34" charset="0"/>
              </a:rPr>
            </a:br>
            <a:br>
              <a:rPr lang="en-US" sz="3000">
                <a:latin typeface="Arial" panose="020B0604020202020204" pitchFamily="34" charset="0"/>
                <a:cs typeface="Arial" panose="020B0604020202020204" pitchFamily="34" charset="0"/>
              </a:rPr>
            </a:br>
            <a:r>
              <a:rPr lang="en-US" sz="3000">
                <a:latin typeface="Arial" panose="020B0604020202020204" pitchFamily="34" charset="0"/>
                <a:cs typeface="Arial" panose="020B0604020202020204" pitchFamily="34" charset="0"/>
              </a:rPr>
              <a:t>Keep searching and keep learning </a:t>
            </a:r>
          </a:p>
        </p:txBody>
      </p:sp>
      <p:sp>
        <p:nvSpPr>
          <p:cNvPr id="2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nautilus shell&#10;">
            <a:extLst>
              <a:ext uri="{FF2B5EF4-FFF2-40B4-BE49-F238E27FC236}">
                <a16:creationId xmlns:a16="http://schemas.microsoft.com/office/drawing/2014/main" id="{AFBEB54B-E1EB-D228-5088-D1EA2360FAEA}"/>
              </a:ext>
            </a:extLst>
          </p:cNvPr>
          <p:cNvPicPr>
            <a:picLocks noChangeAspect="1"/>
          </p:cNvPicPr>
          <p:nvPr/>
        </p:nvPicPr>
        <p:blipFill>
          <a:blip r:embed="rId2"/>
          <a:srcRect l="19724" r="13322"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697842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C545D-0799-2B2C-3A1D-E22AB2990D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EA683-9521-09D8-3E48-95FAAFBEAAED}"/>
              </a:ext>
            </a:extLst>
          </p:cNvPr>
          <p:cNvSpPr>
            <a:spLocks noGrp="1"/>
          </p:cNvSpPr>
          <p:nvPr>
            <p:ph type="title"/>
          </p:nvPr>
        </p:nvSpPr>
        <p:spPr/>
        <p:txBody>
          <a:bodyPr/>
          <a:lstStyle/>
          <a:p>
            <a:r>
              <a:rPr lang="en-US" b="1" dirty="0">
                <a:solidFill>
                  <a:srgbClr val="0070C0"/>
                </a:solidFill>
                <a:latin typeface="Arial" panose="020B0604020202020204" pitchFamily="34" charset="0"/>
                <a:cs typeface="Arial" panose="020B0604020202020204" pitchFamily="34" charset="0"/>
              </a:rPr>
              <a:t>Who we are?</a:t>
            </a:r>
          </a:p>
        </p:txBody>
      </p:sp>
      <p:sp>
        <p:nvSpPr>
          <p:cNvPr id="3" name="Content Placeholder 2">
            <a:extLst>
              <a:ext uri="{FF2B5EF4-FFF2-40B4-BE49-F238E27FC236}">
                <a16:creationId xmlns:a16="http://schemas.microsoft.com/office/drawing/2014/main" id="{C082622D-271F-6785-82CB-D2AEFD9DDBCB}"/>
              </a:ext>
            </a:extLst>
          </p:cNvPr>
          <p:cNvSpPr>
            <a:spLocks noGrp="1"/>
          </p:cNvSpPr>
          <p:nvPr>
            <p:ph sz="half" idx="1"/>
          </p:nvPr>
        </p:nvSpPr>
        <p:spPr>
          <a:xfrm>
            <a:off x="179173" y="4224894"/>
            <a:ext cx="6056869" cy="2405150"/>
          </a:xfrm>
        </p:spPr>
        <p:txBody>
          <a:bodyPr vert="horz" lIns="91440" tIns="45720" rIns="91440" bIns="45720" rtlCol="0" anchor="t">
            <a:normAutofit fontScale="92500" lnSpcReduction="10000"/>
          </a:bodyPr>
          <a:lstStyle/>
          <a:p>
            <a:pPr marL="0" indent="0" algn="ctr">
              <a:buNone/>
            </a:pPr>
            <a:r>
              <a:rPr lang="en-US" b="1" dirty="0">
                <a:latin typeface="Arial" panose="020B0604020202020204" pitchFamily="34" charset="0"/>
                <a:cs typeface="Arial" panose="020B0604020202020204" pitchFamily="34" charset="0"/>
              </a:rPr>
              <a:t>Lisa Wininger</a:t>
            </a:r>
            <a:endParaRPr lang="en-US" b="1">
              <a:latin typeface="Arial" panose="020B0604020202020204" pitchFamily="34" charset="0"/>
              <a:cs typeface="Arial" panose="020B0604020202020204" pitchFamily="34" charset="0"/>
            </a:endParaRPr>
          </a:p>
          <a:p>
            <a:r>
              <a:rPr lang="en-US">
                <a:latin typeface="Arial"/>
                <a:cs typeface="Arial"/>
              </a:rPr>
              <a:t>Manager of Education and Outreach</a:t>
            </a:r>
            <a:endParaRPr lang="en-US">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Michigan Geological Survey</a:t>
            </a:r>
          </a:p>
          <a:p>
            <a:r>
              <a:rPr lang="en-US" dirty="0">
                <a:latin typeface="Arial"/>
                <a:cs typeface="Arial"/>
              </a:rPr>
              <a:t>Former K-12 teacher, NASA's office of STEM Engagement, and Michigan </a:t>
            </a:r>
            <a:r>
              <a:rPr lang="en-US" dirty="0" err="1">
                <a:latin typeface="Arial"/>
                <a:cs typeface="Arial"/>
              </a:rPr>
              <a:t>MiSTEM</a:t>
            </a:r>
            <a:r>
              <a:rPr lang="en-US" dirty="0">
                <a:latin typeface="Arial"/>
                <a:cs typeface="Arial"/>
              </a:rPr>
              <a:t> Director.</a:t>
            </a:r>
          </a:p>
        </p:txBody>
      </p:sp>
      <p:sp>
        <p:nvSpPr>
          <p:cNvPr id="4" name="Content Placeholder 3">
            <a:extLst>
              <a:ext uri="{FF2B5EF4-FFF2-40B4-BE49-F238E27FC236}">
                <a16:creationId xmlns:a16="http://schemas.microsoft.com/office/drawing/2014/main" id="{537A431F-5CC0-142F-23BA-0E3A896FD84A}"/>
              </a:ext>
            </a:extLst>
          </p:cNvPr>
          <p:cNvSpPr>
            <a:spLocks noGrp="1"/>
          </p:cNvSpPr>
          <p:nvPr>
            <p:ph sz="half" idx="2"/>
          </p:nvPr>
        </p:nvSpPr>
        <p:spPr>
          <a:xfrm>
            <a:off x="6584093" y="4224895"/>
            <a:ext cx="5233086" cy="1993257"/>
          </a:xfrm>
        </p:spPr>
        <p:txBody>
          <a:bodyPr vert="horz" lIns="91440" tIns="45720" rIns="91440" bIns="45720" rtlCol="0" anchor="t">
            <a:normAutofit fontScale="92500" lnSpcReduction="10000"/>
          </a:bodyPr>
          <a:lstStyle/>
          <a:p>
            <a:pPr marL="0" indent="0" algn="ctr">
              <a:buNone/>
            </a:pPr>
            <a:r>
              <a:rPr lang="en-US" b="1" dirty="0">
                <a:latin typeface="Arial" panose="020B0604020202020204" pitchFamily="34" charset="0"/>
                <a:cs typeface="Arial" panose="020B0604020202020204" pitchFamily="34" charset="0"/>
              </a:rPr>
              <a:t>Carolina Ayala</a:t>
            </a:r>
            <a:endParaRPr lang="en-US">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Geologist, MSc, MEd</a:t>
            </a:r>
          </a:p>
          <a:p>
            <a:r>
              <a:rPr lang="en-US" dirty="0">
                <a:latin typeface="Arial" panose="020B0604020202020204" pitchFamily="34" charset="0"/>
                <a:cs typeface="Arial" panose="020B0604020202020204" pitchFamily="34" charset="0"/>
              </a:rPr>
              <a:t>PhD student – Geoscience Education at Western Michigan University</a:t>
            </a:r>
          </a:p>
        </p:txBody>
      </p:sp>
      <p:pic>
        <p:nvPicPr>
          <p:cNvPr id="5" name="Picture 4" descr="Photo of Carolina Ayala">
            <a:extLst>
              <a:ext uri="{FF2B5EF4-FFF2-40B4-BE49-F238E27FC236}">
                <a16:creationId xmlns:a16="http://schemas.microsoft.com/office/drawing/2014/main" id="{727FAD36-0CA8-A25A-9F19-D8D08DCF93F8}"/>
              </a:ext>
            </a:extLst>
          </p:cNvPr>
          <p:cNvPicPr>
            <a:picLocks noChangeAspect="1"/>
          </p:cNvPicPr>
          <p:nvPr/>
        </p:nvPicPr>
        <p:blipFill>
          <a:blip r:embed="rId2"/>
          <a:srcRect l="21739" r="21217"/>
          <a:stretch>
            <a:fillRect/>
          </a:stretch>
        </p:blipFill>
        <p:spPr>
          <a:xfrm>
            <a:off x="8066877" y="1360437"/>
            <a:ext cx="2259759" cy="2640735"/>
          </a:xfrm>
          <a:prstGeom prst="rect">
            <a:avLst/>
          </a:prstGeom>
        </p:spPr>
      </p:pic>
      <p:pic>
        <p:nvPicPr>
          <p:cNvPr id="6" name="Picture 5" descr="Photo of Lisa Wininger">
            <a:extLst>
              <a:ext uri="{FF2B5EF4-FFF2-40B4-BE49-F238E27FC236}">
                <a16:creationId xmlns:a16="http://schemas.microsoft.com/office/drawing/2014/main" id="{43B2C09F-8618-AF4D-52D7-47327911353B}"/>
              </a:ext>
            </a:extLst>
          </p:cNvPr>
          <p:cNvPicPr>
            <a:picLocks noChangeAspect="1"/>
          </p:cNvPicPr>
          <p:nvPr/>
        </p:nvPicPr>
        <p:blipFill>
          <a:blip r:embed="rId3"/>
          <a:stretch>
            <a:fillRect/>
          </a:stretch>
        </p:blipFill>
        <p:spPr>
          <a:xfrm>
            <a:off x="1376624" y="1359243"/>
            <a:ext cx="2488075" cy="2646406"/>
          </a:xfrm>
          <a:prstGeom prst="rect">
            <a:avLst/>
          </a:prstGeom>
        </p:spPr>
      </p:pic>
    </p:spTree>
    <p:extLst>
      <p:ext uri="{BB962C8B-B14F-4D97-AF65-F5344CB8AC3E}">
        <p14:creationId xmlns:p14="http://schemas.microsoft.com/office/powerpoint/2010/main" val="3987267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ildfire tree torching">
            <a:extLst>
              <a:ext uri="{FF2B5EF4-FFF2-40B4-BE49-F238E27FC236}">
                <a16:creationId xmlns:a16="http://schemas.microsoft.com/office/drawing/2014/main" id="{0544DFB7-AEDD-CC29-A13A-A5FBB71A69E4}"/>
              </a:ext>
            </a:extLst>
          </p:cNvPr>
          <p:cNvPicPr>
            <a:picLocks noChangeAspect="1"/>
          </p:cNvPicPr>
          <p:nvPr/>
        </p:nvPicPr>
        <p:blipFill>
          <a:blip r:embed="rId2">
            <a:extLst>
              <a:ext uri="{28A0092B-C50C-407E-A947-70E740481C1C}">
                <a14:useLocalDpi xmlns:a14="http://schemas.microsoft.com/office/drawing/2010/main" val="0"/>
              </a:ext>
            </a:extLst>
          </a:blip>
          <a:srcRect l="17814" r="1432" b="4"/>
          <a:stretch>
            <a:fill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2" name="Picture 1" descr="Extinction of dinosaurs by a meteorite">
            <a:extLst>
              <a:ext uri="{FF2B5EF4-FFF2-40B4-BE49-F238E27FC236}">
                <a16:creationId xmlns:a16="http://schemas.microsoft.com/office/drawing/2014/main" id="{06AE9308-2BB1-55B3-A58A-4CDC9494605D}"/>
              </a:ext>
            </a:extLst>
          </p:cNvPr>
          <p:cNvPicPr>
            <a:picLocks noChangeAspect="1"/>
          </p:cNvPicPr>
          <p:nvPr/>
        </p:nvPicPr>
        <p:blipFill>
          <a:blip r:embed="rId3"/>
          <a:srcRect l="1833" r="17356" b="1"/>
          <a:stretch>
            <a:fill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Picture 4" descr="A photo of a melting glacier">
            <a:extLst>
              <a:ext uri="{FF2B5EF4-FFF2-40B4-BE49-F238E27FC236}">
                <a16:creationId xmlns:a16="http://schemas.microsoft.com/office/drawing/2014/main" id="{EF62DAF7-90B9-F8BC-C585-A6A08443CAC9}"/>
              </a:ext>
            </a:extLst>
          </p:cNvPr>
          <p:cNvPicPr>
            <a:picLocks noChangeAspect="1"/>
          </p:cNvPicPr>
          <p:nvPr/>
        </p:nvPicPr>
        <p:blipFill>
          <a:blip r:embed="rId4"/>
          <a:srcRect l="17954" r="15972" b="1"/>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49" name="Freeform: Shape 48">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1" name="Freeform: Shape 50">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5BBA1BF5-0A19-6772-8C4B-E0F361B8DA7E}"/>
              </a:ext>
            </a:extLst>
          </p:cNvPr>
          <p:cNvSpPr txBox="1">
            <a:spLocks noGrp="1"/>
          </p:cNvSpPr>
          <p:nvPr>
            <p:ph type="title" idx="4294967295"/>
          </p:nvPr>
        </p:nvSpPr>
        <p:spPr>
          <a:xfrm>
            <a:off x="438912" y="1527048"/>
            <a:ext cx="5020056" cy="27706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5400" b="1" i="0" u="none" strike="noStrike" kern="1200" cap="none" spc="0" normalizeH="0" baseline="0" noProof="0">
                <a:ln>
                  <a:noFill/>
                </a:ln>
                <a:effectLst/>
                <a:uLnTx/>
                <a:uFillTx/>
                <a:latin typeface="+mj-lt"/>
                <a:ea typeface="+mj-ea"/>
                <a:cs typeface="+mj-cs"/>
              </a:rPr>
              <a:t>THE ENVIRONMENT CAN CHANGE</a:t>
            </a:r>
          </a:p>
        </p:txBody>
      </p:sp>
      <p:sp>
        <p:nvSpPr>
          <p:cNvPr id="53" name="Rectangle 52">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297BC387-E003-8A37-76CB-096F8259F4A5}"/>
              </a:ext>
            </a:extLst>
          </p:cNvPr>
          <p:cNvSpPr txBox="1">
            <a:spLocks/>
          </p:cNvSpPr>
          <p:nvPr/>
        </p:nvSpPr>
        <p:spPr>
          <a:xfrm>
            <a:off x="312904" y="5052740"/>
            <a:ext cx="5291502" cy="6467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kern="1200" dirty="0">
                <a:latin typeface="Arial" panose="020B0604020202020204" pitchFamily="34" charset="0"/>
                <a:cs typeface="Arial" panose="020B0604020202020204" pitchFamily="34" charset="0"/>
              </a:rPr>
              <a:t>What </a:t>
            </a:r>
            <a:r>
              <a:rPr lang="en-US" sz="2000" b="1" dirty="0">
                <a:latin typeface="Arial" panose="020B0604020202020204" pitchFamily="34" charset="0"/>
                <a:cs typeface="Arial" panose="020B0604020202020204" pitchFamily="34" charset="0"/>
              </a:rPr>
              <a:t>might happen</a:t>
            </a:r>
            <a:r>
              <a:rPr lang="en-US" sz="2000" b="1" kern="1200" dirty="0">
                <a:latin typeface="Arial" panose="020B0604020202020204" pitchFamily="34" charset="0"/>
                <a:cs typeface="Arial" panose="020B0604020202020204" pitchFamily="34" charset="0"/>
              </a:rPr>
              <a:t> to the living things in </a:t>
            </a:r>
            <a:r>
              <a:rPr lang="en-US" sz="2000" b="1" dirty="0">
                <a:latin typeface="Arial" panose="020B0604020202020204" pitchFamily="34" charset="0"/>
                <a:cs typeface="Arial" panose="020B0604020202020204" pitchFamily="34" charset="0"/>
              </a:rPr>
              <a:t>that environment</a:t>
            </a:r>
            <a:r>
              <a:rPr lang="en-US" sz="2000" b="1" kern="1200"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D4705E0F-08BC-1D3D-005E-A38CD00B5920}"/>
              </a:ext>
            </a:extLst>
          </p:cNvPr>
          <p:cNvSpPr txBox="1"/>
          <p:nvPr/>
        </p:nvSpPr>
        <p:spPr>
          <a:xfrm>
            <a:off x="8099757" y="6387780"/>
            <a:ext cx="38577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dirty="0">
                <a:solidFill>
                  <a:schemeClr val="bg1"/>
                </a:solidFill>
                <a:latin typeface="Arial" panose="020B0604020202020204" pitchFamily="34" charset="0"/>
                <a:cs typeface="Arial" panose="020B0604020202020204" pitchFamily="34" charset="0"/>
              </a:rPr>
              <a:t>Photo</a:t>
            </a:r>
            <a:r>
              <a:rPr lang="pt-BR" sz="1200" dirty="0">
                <a:solidFill>
                  <a:schemeClr val="bg1"/>
                </a:solidFill>
                <a:latin typeface="Arial" panose="020B0604020202020204" pitchFamily="34" charset="0"/>
                <a:ea typeface="+mn-lt"/>
                <a:cs typeface="Arial" panose="020B0604020202020204" pitchFamily="34" charset="0"/>
              </a:rPr>
              <a:t> of a melting glacier by Maxim Bilovitskiy. </a:t>
            </a:r>
            <a:r>
              <a:rPr lang="pt-BR" sz="1200" dirty="0" err="1">
                <a:solidFill>
                  <a:schemeClr val="bg1"/>
                </a:solidFill>
                <a:latin typeface="Arial" panose="020B0604020202020204" pitchFamily="34" charset="0"/>
                <a:ea typeface="+mn-lt"/>
                <a:cs typeface="Arial" panose="020B0604020202020204" pitchFamily="34" charset="0"/>
              </a:rPr>
              <a:t>Licensed</a:t>
            </a:r>
            <a:r>
              <a:rPr lang="pt-BR" sz="1200" dirty="0">
                <a:solidFill>
                  <a:schemeClr val="bg1"/>
                </a:solidFill>
                <a:latin typeface="Arial" panose="020B0604020202020204" pitchFamily="34" charset="0"/>
                <a:ea typeface="+mn-lt"/>
                <a:cs typeface="Arial" panose="020B0604020202020204" pitchFamily="34" charset="0"/>
              </a:rPr>
              <a:t> </a:t>
            </a:r>
            <a:r>
              <a:rPr lang="pt-BR" sz="1200" dirty="0" err="1">
                <a:solidFill>
                  <a:schemeClr val="bg1"/>
                </a:solidFill>
                <a:latin typeface="Arial" panose="020B0604020202020204" pitchFamily="34" charset="0"/>
                <a:ea typeface="+mn-lt"/>
                <a:cs typeface="Arial" panose="020B0604020202020204" pitchFamily="34" charset="0"/>
              </a:rPr>
              <a:t>under</a:t>
            </a:r>
            <a:r>
              <a:rPr lang="pt-BR" sz="1200" dirty="0">
                <a:solidFill>
                  <a:schemeClr val="bg1"/>
                </a:solidFill>
                <a:latin typeface="Arial" panose="020B0604020202020204" pitchFamily="34" charset="0"/>
                <a:ea typeface="+mn-lt"/>
                <a:cs typeface="Arial" panose="020B0604020202020204" pitchFamily="34" charset="0"/>
              </a:rPr>
              <a:t> CC BY 4.0 via </a:t>
            </a:r>
            <a:r>
              <a:rPr lang="pt-BR" sz="1200" dirty="0">
                <a:solidFill>
                  <a:schemeClr val="bg1"/>
                </a:solidFill>
                <a:latin typeface="Arial" panose="020B0604020202020204" pitchFamily="34" charset="0"/>
                <a:ea typeface="+mn-lt"/>
                <a:cs typeface="Arial" panose="020B0604020202020204" pitchFamily="34" charset="0"/>
                <a:hlinkClick r:id="rId5">
                  <a:extLst>
                    <a:ext uri="{A12FA001-AC4F-418D-AE19-62706E023703}">
                      <ahyp:hlinkClr xmlns:ahyp="http://schemas.microsoft.com/office/drawing/2018/hyperlinkcolor" val="tx"/>
                    </a:ext>
                  </a:extLst>
                </a:hlinkClick>
              </a:rPr>
              <a:t>Wikimedia Commons</a:t>
            </a:r>
            <a:endParaRPr lang="pt-BR" sz="12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ABCF833-CB7E-19FC-633E-9E6DD006D7A3}"/>
              </a:ext>
            </a:extLst>
          </p:cNvPr>
          <p:cNvSpPr txBox="1"/>
          <p:nvPr/>
        </p:nvSpPr>
        <p:spPr>
          <a:xfrm>
            <a:off x="9316724" y="2939903"/>
            <a:ext cx="29639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a:solidFill>
                  <a:schemeClr val="bg1"/>
                </a:solidFill>
                <a:latin typeface="Arial" panose="020B0604020202020204" pitchFamily="34" charset="0"/>
                <a:cs typeface="Arial" panose="020B0604020202020204" pitchFamily="34" charset="0"/>
              </a:rPr>
              <a:t>Photo of a wildfire courtesy of the </a:t>
            </a:r>
            <a:r>
              <a:rPr lang="pt-BR" sz="12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U.S. </a:t>
            </a:r>
            <a:r>
              <a:rPr lang="pt-BR" sz="1200" dirty="0" err="1">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Fish</a:t>
            </a:r>
            <a:r>
              <a:rPr lang="pt-BR" sz="12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pt-BR" sz="1200" err="1">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and</a:t>
            </a:r>
            <a:r>
              <a:rPr lang="pt-BR" sz="12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Wildlife Service</a:t>
            </a:r>
            <a:r>
              <a:rPr lang="pt-BR" sz="1200">
                <a:solidFill>
                  <a:schemeClr val="bg1"/>
                </a:solidFill>
                <a:latin typeface="Arial" panose="020B0604020202020204" pitchFamily="34" charset="0"/>
                <a:cs typeface="Arial" panose="020B0604020202020204" pitchFamily="34" charset="0"/>
              </a:rPr>
              <a:t>. </a:t>
            </a:r>
            <a:r>
              <a:rPr lang="pt-BR" sz="1200" dirty="0" err="1">
                <a:solidFill>
                  <a:schemeClr val="bg1"/>
                </a:solidFill>
                <a:latin typeface="Arial" panose="020B0604020202020204" pitchFamily="34" charset="0"/>
                <a:cs typeface="Arial" panose="020B0604020202020204" pitchFamily="34" charset="0"/>
              </a:rPr>
              <a:t>Public</a:t>
            </a:r>
            <a:r>
              <a:rPr lang="pt-BR" sz="1200" dirty="0">
                <a:solidFill>
                  <a:schemeClr val="bg1"/>
                </a:solidFill>
                <a:latin typeface="Arial" panose="020B0604020202020204" pitchFamily="34" charset="0"/>
                <a:cs typeface="Arial" panose="020B0604020202020204" pitchFamily="34" charset="0"/>
              </a:rPr>
              <a:t> </a:t>
            </a:r>
            <a:r>
              <a:rPr lang="pt-BR" sz="1200" dirty="0" err="1">
                <a:solidFill>
                  <a:schemeClr val="bg1"/>
                </a:solidFill>
                <a:latin typeface="Arial" panose="020B0604020202020204" pitchFamily="34" charset="0"/>
                <a:cs typeface="Arial" panose="020B0604020202020204" pitchFamily="34" charset="0"/>
              </a:rPr>
              <a:t>domain</a:t>
            </a:r>
            <a:r>
              <a:rPr lang="pt-BR" sz="1200" dirty="0">
                <a:solidFill>
                  <a:schemeClr val="bg1"/>
                </a:solidFill>
                <a:latin typeface="Arial" panose="020B060402020202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38F4E72-E561-1624-9181-F5A4ECB1DAB7}"/>
              </a:ext>
            </a:extLst>
          </p:cNvPr>
          <p:cNvSpPr txBox="1"/>
          <p:nvPr/>
        </p:nvSpPr>
        <p:spPr>
          <a:xfrm>
            <a:off x="5917310" y="2939903"/>
            <a:ext cx="24346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200" dirty="0">
                <a:solidFill>
                  <a:schemeClr val="bg1"/>
                </a:solidFill>
                <a:latin typeface="Arial" panose="020B0604020202020204" pitchFamily="34" charset="0"/>
                <a:cs typeface="Arial" panose="020B0604020202020204" pitchFamily="34" charset="0"/>
              </a:rPr>
              <a:t>AI reconstruction of the dinosaurs exctinction event</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577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91B96-66CC-4CF1-8B22-8E778F598E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244927-4056-6133-D916-EB6B702AFDFC}"/>
              </a:ext>
            </a:extLst>
          </p:cNvPr>
          <p:cNvSpPr>
            <a:spLocks noGrp="1"/>
          </p:cNvSpPr>
          <p:nvPr>
            <p:ph type="title"/>
          </p:nvPr>
        </p:nvSpPr>
        <p:spPr>
          <a:xfrm>
            <a:off x="1548391" y="436562"/>
            <a:ext cx="9795112" cy="1274720"/>
          </a:xfrm>
        </p:spPr>
        <p:txBody>
          <a:bodyPr>
            <a:normAutofit fontScale="90000"/>
          </a:bodyPr>
          <a:lstStyle/>
          <a:p>
            <a:r>
              <a:rPr lang="en-US" b="1" dirty="0">
                <a:latin typeface="Arial"/>
                <a:ea typeface="Tahoma"/>
                <a:cs typeface="Arial"/>
              </a:rPr>
              <a:t>IF THE ENVIRONMENT CHANGES,</a:t>
            </a:r>
            <a:r>
              <a:rPr lang="en-US" b="1" dirty="0">
                <a:solidFill>
                  <a:srgbClr val="000000"/>
                </a:solidFill>
                <a:latin typeface="Arial"/>
                <a:ea typeface="Tahoma"/>
                <a:cs typeface="Arial"/>
              </a:rPr>
              <a:t> </a:t>
            </a:r>
            <a:r>
              <a:rPr lang="en-US" b="1" dirty="0">
                <a:latin typeface="Arial"/>
                <a:ea typeface="Tahoma"/>
                <a:cs typeface="Arial"/>
              </a:rPr>
              <a:t>ORGANISMS MIGHT:</a:t>
            </a:r>
          </a:p>
        </p:txBody>
      </p:sp>
      <p:sp>
        <p:nvSpPr>
          <p:cNvPr id="37" name="TextBox 36">
            <a:extLst>
              <a:ext uri="{FF2B5EF4-FFF2-40B4-BE49-F238E27FC236}">
                <a16:creationId xmlns:a16="http://schemas.microsoft.com/office/drawing/2014/main" id="{7CD2BFB1-FBF2-2A6B-FBA7-5AE8F6600506}"/>
              </a:ext>
            </a:extLst>
          </p:cNvPr>
          <p:cNvSpPr txBox="1"/>
          <p:nvPr/>
        </p:nvSpPr>
        <p:spPr>
          <a:xfrm>
            <a:off x="777171" y="1886035"/>
            <a:ext cx="20024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solidFill>
                  <a:srgbClr val="0070C0"/>
                </a:solidFill>
                <a:latin typeface="Arial" panose="020B0604020202020204" pitchFamily="34" charset="0"/>
                <a:cs typeface="Arial" panose="020B0604020202020204" pitchFamily="34" charset="0"/>
              </a:rPr>
              <a:t>Adapt</a:t>
            </a:r>
            <a:endParaRPr lang="en-US" dirty="0">
              <a:latin typeface="Arial" panose="020B0604020202020204" pitchFamily="34" charset="0"/>
              <a:cs typeface="Arial" panose="020B0604020202020204" pitchFamily="34" charset="0"/>
            </a:endParaRPr>
          </a:p>
        </p:txBody>
      </p:sp>
      <p:pic>
        <p:nvPicPr>
          <p:cNvPr id="7" name="Picture 6" descr="A cartoon of a polar bear chilling under the sun&#10;">
            <a:extLst>
              <a:ext uri="{FF2B5EF4-FFF2-40B4-BE49-F238E27FC236}">
                <a16:creationId xmlns:a16="http://schemas.microsoft.com/office/drawing/2014/main" id="{0F0F949A-57DA-9924-06CB-ADFF464317D2}"/>
              </a:ext>
            </a:extLst>
          </p:cNvPr>
          <p:cNvPicPr>
            <a:picLocks noChangeAspect="1"/>
          </p:cNvPicPr>
          <p:nvPr/>
        </p:nvPicPr>
        <p:blipFill>
          <a:blip r:embed="rId2"/>
          <a:stretch>
            <a:fillRect/>
          </a:stretch>
        </p:blipFill>
        <p:spPr>
          <a:xfrm>
            <a:off x="550905" y="2466975"/>
            <a:ext cx="1894703" cy="2232969"/>
          </a:xfrm>
          <a:prstGeom prst="rect">
            <a:avLst/>
          </a:prstGeom>
        </p:spPr>
      </p:pic>
      <p:sp>
        <p:nvSpPr>
          <p:cNvPr id="38" name="TextBox 37">
            <a:extLst>
              <a:ext uri="{FF2B5EF4-FFF2-40B4-BE49-F238E27FC236}">
                <a16:creationId xmlns:a16="http://schemas.microsoft.com/office/drawing/2014/main" id="{93D018DA-3047-CA48-E351-3F594FC1032C}"/>
              </a:ext>
            </a:extLst>
          </p:cNvPr>
          <p:cNvSpPr txBox="1"/>
          <p:nvPr/>
        </p:nvSpPr>
        <p:spPr>
          <a:xfrm>
            <a:off x="3628102" y="1839163"/>
            <a:ext cx="4322186" cy="12515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FF0000"/>
                </a:solidFill>
                <a:latin typeface="Arial" panose="020B0604020202020204" pitchFamily="34" charset="0"/>
                <a:cs typeface="Arial" panose="020B0604020202020204" pitchFamily="34" charset="0"/>
              </a:rPr>
              <a:t>Die</a:t>
            </a:r>
            <a:r>
              <a:rPr lang="en-US" sz="2000" b="1" dirty="0">
                <a:solidFill>
                  <a:srgbClr val="FF0000"/>
                </a:solidFill>
                <a:latin typeface="Arial" panose="020B0604020202020204" pitchFamily="34" charset="0"/>
                <a:cs typeface="Arial" panose="020B0604020202020204" pitchFamily="34" charset="0"/>
              </a:rPr>
              <a:t> </a:t>
            </a:r>
            <a:endParaRPr lang="en-US" sz="2000" dirty="0">
              <a:solidFill>
                <a:srgbClr val="FF0000"/>
              </a:solidFill>
              <a:latin typeface="Arial" panose="020B0604020202020204" pitchFamily="34" charset="0"/>
              <a:cs typeface="Arial" panose="020B0604020202020204" pitchFamily="34" charset="0"/>
            </a:endParaRPr>
          </a:p>
          <a:p>
            <a:pPr algn="ctr"/>
            <a:r>
              <a:rPr lang="en-US" sz="2000" b="1" dirty="0">
                <a:solidFill>
                  <a:srgbClr val="FF0000"/>
                </a:solidFill>
                <a:latin typeface="Arial" panose="020B0604020202020204" pitchFamily="34" charset="0"/>
                <a:cs typeface="Arial" panose="020B0604020202020204" pitchFamily="34" charset="0"/>
              </a:rPr>
              <a:t>( we call it extinction  if all organisms in a species die)</a:t>
            </a:r>
            <a:endParaRPr lang="en-US" sz="2000">
              <a:solidFill>
                <a:srgbClr val="FF0000"/>
              </a:solidFill>
              <a:latin typeface="Arial" panose="020B0604020202020204" pitchFamily="34" charset="0"/>
              <a:cs typeface="Arial" panose="020B0604020202020204" pitchFamily="34" charset="0"/>
            </a:endParaRPr>
          </a:p>
        </p:txBody>
      </p:sp>
      <p:pic>
        <p:nvPicPr>
          <p:cNvPr id="3" name="Picture 2" descr="A cartoon of dead dinosaur">
            <a:extLst>
              <a:ext uri="{FF2B5EF4-FFF2-40B4-BE49-F238E27FC236}">
                <a16:creationId xmlns:a16="http://schemas.microsoft.com/office/drawing/2014/main" id="{D678114D-F1E5-5962-EB14-D6115C0EA632}"/>
              </a:ext>
            </a:extLst>
          </p:cNvPr>
          <p:cNvPicPr>
            <a:picLocks noChangeAspect="1"/>
          </p:cNvPicPr>
          <p:nvPr/>
        </p:nvPicPr>
        <p:blipFill>
          <a:blip r:embed="rId3"/>
          <a:stretch>
            <a:fillRect/>
          </a:stretch>
        </p:blipFill>
        <p:spPr>
          <a:xfrm>
            <a:off x="4310508" y="3055980"/>
            <a:ext cx="2962791" cy="1312392"/>
          </a:xfrm>
          <a:prstGeom prst="rect">
            <a:avLst/>
          </a:prstGeom>
        </p:spPr>
      </p:pic>
      <p:sp>
        <p:nvSpPr>
          <p:cNvPr id="36" name="TextBox 35">
            <a:extLst>
              <a:ext uri="{FF2B5EF4-FFF2-40B4-BE49-F238E27FC236}">
                <a16:creationId xmlns:a16="http://schemas.microsoft.com/office/drawing/2014/main" id="{BC81804A-5BBA-BA98-CA2A-86A88BE5A516}"/>
              </a:ext>
            </a:extLst>
          </p:cNvPr>
          <p:cNvSpPr txBox="1"/>
          <p:nvPr/>
        </p:nvSpPr>
        <p:spPr>
          <a:xfrm>
            <a:off x="8260112" y="1897397"/>
            <a:ext cx="337199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00B050"/>
                </a:solidFill>
                <a:latin typeface="Arial" panose="020B0604020202020204" pitchFamily="34" charset="0"/>
                <a:cs typeface="Arial" panose="020B0604020202020204" pitchFamily="34" charset="0"/>
              </a:rPr>
              <a:t>Migrate </a:t>
            </a:r>
            <a:endParaRPr lang="en-US">
              <a:latin typeface="Arial" panose="020B0604020202020204" pitchFamily="34" charset="0"/>
              <a:cs typeface="Arial" panose="020B0604020202020204" pitchFamily="34" charset="0"/>
            </a:endParaRPr>
          </a:p>
          <a:p>
            <a:pPr algn="ctr"/>
            <a:r>
              <a:rPr lang="en-US" sz="2000" b="1" dirty="0">
                <a:solidFill>
                  <a:srgbClr val="00B050"/>
                </a:solidFill>
                <a:latin typeface="Arial" panose="020B0604020202020204" pitchFamily="34" charset="0"/>
                <a:cs typeface="Arial" panose="020B0604020202020204" pitchFamily="34" charset="0"/>
              </a:rPr>
              <a:t>(leave their homes and move to another place)</a:t>
            </a:r>
            <a:endParaRPr lang="en-US" b="1">
              <a:latin typeface="Arial" panose="020B0604020202020204" pitchFamily="34" charset="0"/>
              <a:cs typeface="Arial" panose="020B0604020202020204" pitchFamily="34" charset="0"/>
            </a:endParaRPr>
          </a:p>
        </p:txBody>
      </p:sp>
      <p:pic>
        <p:nvPicPr>
          <p:cNvPr id="4" name="Picture 3" descr="A cartoon of a sad mouse leaving its home">
            <a:extLst>
              <a:ext uri="{FF2B5EF4-FFF2-40B4-BE49-F238E27FC236}">
                <a16:creationId xmlns:a16="http://schemas.microsoft.com/office/drawing/2014/main" id="{8135A541-B3EC-AB10-BFE9-4D1EB77176BE}"/>
              </a:ext>
            </a:extLst>
          </p:cNvPr>
          <p:cNvPicPr>
            <a:picLocks noChangeAspect="1"/>
          </p:cNvPicPr>
          <p:nvPr/>
        </p:nvPicPr>
        <p:blipFill>
          <a:blip r:embed="rId4"/>
          <a:srcRect t="-2029" r="1818" b="-562"/>
          <a:stretch>
            <a:fillRect/>
          </a:stretch>
        </p:blipFill>
        <p:spPr>
          <a:xfrm>
            <a:off x="8949173" y="3144822"/>
            <a:ext cx="2010643" cy="1885943"/>
          </a:xfrm>
          <a:prstGeom prst="rect">
            <a:avLst/>
          </a:prstGeom>
        </p:spPr>
      </p:pic>
      <p:sp>
        <p:nvSpPr>
          <p:cNvPr id="39" name="TextBox 38">
            <a:extLst>
              <a:ext uri="{FF2B5EF4-FFF2-40B4-BE49-F238E27FC236}">
                <a16:creationId xmlns:a16="http://schemas.microsoft.com/office/drawing/2014/main" id="{3277A02C-06FA-B90E-12FD-C8E03D8ABAF5}"/>
              </a:ext>
            </a:extLst>
          </p:cNvPr>
          <p:cNvSpPr txBox="1"/>
          <p:nvPr/>
        </p:nvSpPr>
        <p:spPr>
          <a:xfrm>
            <a:off x="5146776" y="5422624"/>
            <a:ext cx="680987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7030A0"/>
                </a:solidFill>
                <a:latin typeface="Arial" panose="020B0604020202020204" pitchFamily="34" charset="0"/>
                <a:cs typeface="Arial" panose="020B0604020202020204" pitchFamily="34" charset="0"/>
              </a:rPr>
              <a:t>...other new organisms move in and change the food chain</a:t>
            </a:r>
          </a:p>
        </p:txBody>
      </p:sp>
      <p:pic>
        <p:nvPicPr>
          <p:cNvPr id="6" name="Picture 5" descr="A cartoon of animals riding in a car">
            <a:extLst>
              <a:ext uri="{FF2B5EF4-FFF2-40B4-BE49-F238E27FC236}">
                <a16:creationId xmlns:a16="http://schemas.microsoft.com/office/drawing/2014/main" id="{96E9C83D-2E8B-2DCC-7007-5E43BF46CA1C}"/>
              </a:ext>
            </a:extLst>
          </p:cNvPr>
          <p:cNvPicPr>
            <a:picLocks noChangeAspect="1"/>
          </p:cNvPicPr>
          <p:nvPr/>
        </p:nvPicPr>
        <p:blipFill>
          <a:blip r:embed="rId5"/>
          <a:stretch>
            <a:fillRect/>
          </a:stretch>
        </p:blipFill>
        <p:spPr>
          <a:xfrm>
            <a:off x="2667258" y="4640734"/>
            <a:ext cx="2378161" cy="2220613"/>
          </a:xfrm>
          <a:prstGeom prst="rect">
            <a:avLst/>
          </a:prstGeom>
        </p:spPr>
      </p:pic>
    </p:spTree>
    <p:extLst>
      <p:ext uri="{BB962C8B-B14F-4D97-AF65-F5344CB8AC3E}">
        <p14:creationId xmlns:p14="http://schemas.microsoft.com/office/powerpoint/2010/main" val="2418566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a7d06e6-a6ff-47d3-974d-76eaf972d512">
      <Terms xmlns="http://schemas.microsoft.com/office/infopath/2007/PartnerControls"/>
    </lcf76f155ced4ddcb4097134ff3c332f>
    <TaxCatchAll xmlns="1ba5964e-0aed-4886-b9a8-22f24d25d8d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37A8E34013694A9AF4F04CC5C73799" ma:contentTypeVersion="16" ma:contentTypeDescription="Create a new document." ma:contentTypeScope="" ma:versionID="273e027f370bc65d01c96e2b6d4801c1">
  <xsd:schema xmlns:xsd="http://www.w3.org/2001/XMLSchema" xmlns:xs="http://www.w3.org/2001/XMLSchema" xmlns:p="http://schemas.microsoft.com/office/2006/metadata/properties" xmlns:ns2="da7d06e6-a6ff-47d3-974d-76eaf972d512" xmlns:ns3="1ba5964e-0aed-4886-b9a8-22f24d25d8df" targetNamespace="http://schemas.microsoft.com/office/2006/metadata/properties" ma:root="true" ma:fieldsID="2a0ff107c380d4f57241e83225d4d12a" ns2:_="" ns3:_="">
    <xsd:import namespace="da7d06e6-a6ff-47d3-974d-76eaf972d512"/>
    <xsd:import namespace="1ba5964e-0aed-4886-b9a8-22f24d25d8d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7d06e6-a6ff-47d3-974d-76eaf972d5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734e5bf-f6ce-4ed4-ac46-3aacfb8a705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a5964e-0aed-4886-b9a8-22f24d25d8d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d69f078-3ab0-4a6c-9947-2e83565ba6e1}" ma:internalName="TaxCatchAll" ma:showField="CatchAllData" ma:web="1ba5964e-0aed-4886-b9a8-22f24d25d8d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C6DCE1-10BD-4114-ADF2-7DF23F2512C7}">
  <ds:schemaRefs>
    <ds:schemaRef ds:uri="http://schemas.microsoft.com/sharepoint/v3/contenttype/forms"/>
  </ds:schemaRefs>
</ds:datastoreItem>
</file>

<file path=customXml/itemProps2.xml><?xml version="1.0" encoding="utf-8"?>
<ds:datastoreItem xmlns:ds="http://schemas.openxmlformats.org/officeDocument/2006/customXml" ds:itemID="{3499D3F1-0833-4405-90F1-4C4F309D9571}">
  <ds:schemaRefs>
    <ds:schemaRef ds:uri="http://purl.org/dc/elements/1.1/"/>
    <ds:schemaRef ds:uri="1ba5964e-0aed-4886-b9a8-22f24d25d8df"/>
    <ds:schemaRef ds:uri="http://www.w3.org/XML/1998/namespace"/>
    <ds:schemaRef ds:uri="da7d06e6-a6ff-47d3-974d-76eaf972d512"/>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5103625-58F8-4CDC-993A-F2755CBF7D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7d06e6-a6ff-47d3-974d-76eaf972d512"/>
    <ds:schemaRef ds:uri="1ba5964e-0aed-4886-b9a8-22f24d25d8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1904</TotalTime>
  <Words>4082</Words>
  <Application>Microsoft Office PowerPoint</Application>
  <PresentationFormat>Widescreen</PresentationFormat>
  <Paragraphs>373</Paragraphs>
  <Slides>73</Slides>
  <Notes>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Aptos</vt:lpstr>
      <vt:lpstr>Aptos Display</vt:lpstr>
      <vt:lpstr>Arial</vt:lpstr>
      <vt:lpstr>Calibri</vt:lpstr>
      <vt:lpstr>Tahoma</vt:lpstr>
      <vt:lpstr>Titan One</vt:lpstr>
      <vt:lpstr>Office Theme</vt:lpstr>
      <vt:lpstr>THE STORIES FOSSILS TELL </vt:lpstr>
      <vt:lpstr>What will we learn in this unit? </vt:lpstr>
      <vt:lpstr>FOSSILS AND ENVIRONMENTS</vt:lpstr>
      <vt:lpstr>WHAT IS A FOSSIL?</vt:lpstr>
      <vt:lpstr>Activity  (Handout 1)   </vt:lpstr>
      <vt:lpstr>LIVING THINGS NEED:</vt:lpstr>
      <vt:lpstr>LIVING THINGS NEED A SUITABLE HABITAT</vt:lpstr>
      <vt:lpstr>THE ENVIRONMENT CAN CHANGE</vt:lpstr>
      <vt:lpstr>IF THE ENVIRONMENT CHANGES, ORGANISMS MIGHT:</vt:lpstr>
      <vt:lpstr>What do fossils show us about ancient environments?</vt:lpstr>
      <vt:lpstr>FOSSILS CAN PROVIDE</vt:lpstr>
      <vt:lpstr> ANCIENT ENVIRONMENTS</vt:lpstr>
      <vt:lpstr>Do any ancient organisms look like modern organisms?   Why would that happen?</vt:lpstr>
      <vt:lpstr>ANCIENT VS MODERN (crinoid) 1</vt:lpstr>
      <vt:lpstr>ANCIENT VS MODERN (sea lilies)</vt:lpstr>
      <vt:lpstr>ANCIENT VS MODERN (branching coral) 3 2</vt:lpstr>
      <vt:lpstr>ANCIENT VS MODERN (corals)</vt:lpstr>
      <vt:lpstr>ANCIENT VS MODERN (ancient starfish)</vt:lpstr>
      <vt:lpstr>ANCIENT VS MODERN (starfish)</vt:lpstr>
      <vt:lpstr>WRITING ASSIGNMENT (HOMEWORK LESSON 1)</vt:lpstr>
      <vt:lpstr>HOW DO FOSSILS  FORM?</vt:lpstr>
      <vt:lpstr>WHAT ARE FOSSILS? WHAT IS FOSSILIZATION?</vt:lpstr>
      <vt:lpstr>ARE ALL FOSSILS OLD?  ARE THEY EASY TO FIND?</vt:lpstr>
      <vt:lpstr>ARE ALL FOSSILS CREATED THE SAME WAY?</vt:lpstr>
      <vt:lpstr>TYPES OF FOSSILS</vt:lpstr>
      <vt:lpstr>MOLD FOSSILS</vt:lpstr>
      <vt:lpstr>CAST FOSSILS</vt:lpstr>
      <vt:lpstr>Make Your Own Mold Fossil Replica</vt:lpstr>
      <vt:lpstr>TRACE FOSSILS</vt:lpstr>
      <vt:lpstr>CARBON FILM FOSSILS</vt:lpstr>
      <vt:lpstr>How To Make a Carbon Film Fossil Replica</vt:lpstr>
      <vt:lpstr>PERMINERALIZED FOSSILS</vt:lpstr>
      <vt:lpstr>PRESERVED REMAINS  </vt:lpstr>
      <vt:lpstr>Video: What killed ötzi the iceman?</vt:lpstr>
      <vt:lpstr>WRITING ASSIGNMENT (HOMEWORK LESSON 2)</vt:lpstr>
      <vt:lpstr>THE STORY OF A FOSSIL</vt:lpstr>
      <vt:lpstr>Working in a Paleontology Team</vt:lpstr>
      <vt:lpstr>WHERE WAS MICHIGAN IN THE PAST?</vt:lpstr>
      <vt:lpstr>How do we find places on Earth?</vt:lpstr>
      <vt:lpstr>Michigan’s address</vt:lpstr>
      <vt:lpstr>Michigan Location and Climate</vt:lpstr>
      <vt:lpstr>Activity (Handout 4.1)  Use Google Maps or a globe and locate: The Equator The Prime Meridian  The Statue of Liberty, New York Bogotá, Colombia The Great Pyramid of Giza, Egypt Svalbard, Norway Uluru, Australia Your city or town </vt:lpstr>
      <vt:lpstr> But Michigan’s location has not always been the same as it is now...</vt:lpstr>
      <vt:lpstr>Earth's surface is always slowly moving.</vt:lpstr>
      <vt:lpstr>But, what is plate tectonics, really?</vt:lpstr>
      <vt:lpstr>Activity – Where was Michigan in the past?  (Handout 4.2)  Look at the following slides and answer in your worksheet: Where was Michigan 20,000 years ago? 50 million years ago? 100 million years ago?  Write the approximate latitude and which hemisphere (North or South). Identify if Michigan was covered by a sea, ice, or it was an emerged (dry) land. </vt:lpstr>
      <vt:lpstr>Michigan in the present</vt:lpstr>
      <vt:lpstr>Michigan 20000 years ago</vt:lpstr>
      <vt:lpstr>Michigan 50 million years ago</vt:lpstr>
      <vt:lpstr>Michigan 100 million years ago</vt:lpstr>
      <vt:lpstr>Michigan 200 million years ago</vt:lpstr>
      <vt:lpstr>Michigan 300 million years ago</vt:lpstr>
      <vt:lpstr>Michigan 400 million years ago</vt:lpstr>
      <vt:lpstr>Michigan 500 million years ago</vt:lpstr>
      <vt:lpstr>Making the Connection: Deep Time</vt:lpstr>
      <vt:lpstr>COMMON FOSSILS IN MICHIGAN</vt:lpstr>
      <vt:lpstr>What time span is preserved in the rocks of the Michigan Basin?</vt:lpstr>
      <vt:lpstr>Michigan basin evolution</vt:lpstr>
      <vt:lpstr>Michigan basin evolution2</vt:lpstr>
      <vt:lpstr>Michigan basin evolution3</vt:lpstr>
      <vt:lpstr>Michigan basin evolution4</vt:lpstr>
      <vt:lpstr>WHAT FOSSILS CAN BE FOUND IN MICHIGAN?</vt:lpstr>
      <vt:lpstr>WHAT FOSSILS CAN BE FOUND IN MICHIGAN ? 2</vt:lpstr>
      <vt:lpstr>MICHIGAN’S STATE STONE:  PETOSKEY STONE</vt:lpstr>
      <vt:lpstr>WHY DON’T WE HAVE DINOSAUR FOSSILS IN MICHIGAN ???</vt:lpstr>
      <vt:lpstr>Lost Layers of Time in the Michigan Basin?</vt:lpstr>
      <vt:lpstr>Why No Dinosaur Fossils in Michigan?   Competing Theories!!</vt:lpstr>
      <vt:lpstr>MICHIGAN MAY NOT HAVE DINOSAUR FOSSILS...BUT WE HAVE MASTODON  AND MAMMOTH FOSSILS!</vt:lpstr>
      <vt:lpstr>Visit a Newly Discovered Mastodon in Grand Rapids</vt:lpstr>
      <vt:lpstr>MICHIGAN’S STATE FOSSIL:  AMERICAN MASTODON</vt:lpstr>
      <vt:lpstr>DISTANT COUSINS</vt:lpstr>
      <vt:lpstr>Fossils Tell Stories of Earth's Past.   Now You Can Understand Their Message!  Keep searching and keep learning </vt:lpstr>
      <vt:lpstr>Who we 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STORIES FOSSILS TELL </dc:title>
  <dc:creator>CAROLINA AYALA</dc:creator>
  <cp:lastModifiedBy>Trent Adams</cp:lastModifiedBy>
  <cp:revision>3599</cp:revision>
  <dcterms:created xsi:type="dcterms:W3CDTF">2025-09-18T15:27:22Z</dcterms:created>
  <dcterms:modified xsi:type="dcterms:W3CDTF">2026-05-16T12:56:55Z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0x010100D337A8E34013694A9AF4F04CC5C73799</vt:lpwstr>
  </property>
  <property fmtid="{D5CDD505-2E9C-101B-9397-08002B2CF9AE}" pid="3" name="MediaServiceImageTags">
    <vt:lpwstr/>
  </property>
</Properties>
</file>